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3" r:id="rId66"/>
    <p:sldId id="322" r:id="rId67"/>
    <p:sldId id="324" r:id="rId68"/>
    <p:sldId id="325" r:id="rId69"/>
    <p:sldId id="326" r:id="rId70"/>
    <p:sldId id="327" r:id="rId71"/>
    <p:sldId id="328" r:id="rId72"/>
    <p:sldId id="329" r:id="rId73"/>
    <p:sldId id="330" r:id="rId74"/>
    <p:sldId id="332" r:id="rId75"/>
    <p:sldId id="333" r:id="rId76"/>
    <p:sldId id="334" r:id="rId77"/>
    <p:sldId id="335" r:id="rId78"/>
    <p:sldId id="336" r:id="rId79"/>
    <p:sldId id="337" r:id="rId80"/>
    <p:sldId id="338" r:id="rId81"/>
    <p:sldId id="339" r:id="rId82"/>
    <p:sldId id="340" r:id="rId83"/>
    <p:sldId id="341" r:id="rId84"/>
    <p:sldId id="343" r:id="rId85"/>
    <p:sldId id="344" r:id="rId86"/>
    <p:sldId id="345" r:id="rId87"/>
    <p:sldId id="346" r:id="rId88"/>
    <p:sldId id="347" r:id="rId89"/>
    <p:sldId id="348" r:id="rId90"/>
    <p:sldId id="350" r:id="rId91"/>
    <p:sldId id="351" r:id="rId92"/>
    <p:sldId id="352" r:id="rId93"/>
    <p:sldId id="353" r:id="rId94"/>
    <p:sldId id="354" r:id="rId95"/>
    <p:sldId id="355" r:id="rId96"/>
    <p:sldId id="356" r:id="rId97"/>
    <p:sldId id="357" r:id="rId98"/>
    <p:sldId id="358" r:id="rId99"/>
    <p:sldId id="359" r:id="rId100"/>
    <p:sldId id="360"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2" r:id="rId170"/>
    <p:sldId id="433" r:id="rId171"/>
    <p:sldId id="434"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82F34-E53D-1E1A-C356-4B299200B091}" v="27" dt="2024-03-24T22:55:52.030"/>
    <p1510:client id="{7BBFAF89-F4C5-F397-9DCF-BAC97497BD86}" v="5" dt="2024-03-25T09:44:46.421"/>
    <p1510:client id="{87EFDEF1-3702-2F1A-90FB-A085C98426AE}" v="17" dt="2024-03-23T14:19:45.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434323" userId="S::mouathahmad@itc.hu.edu.jo::7aeb2532-e6d8-4d92-a567-62c4870cd2d5" providerId="AD" clId="Web-{7BBFAF89-F4C5-F397-9DCF-BAC97497BD86}"/>
    <pc:docChg chg="modSld">
      <pc:chgData name="1434323" userId="S::mouathahmad@itc.hu.edu.jo::7aeb2532-e6d8-4d92-a567-62c4870cd2d5" providerId="AD" clId="Web-{7BBFAF89-F4C5-F397-9DCF-BAC97497BD86}" dt="2024-03-25T09:44:46.421" v="4" actId="14100"/>
      <pc:docMkLst>
        <pc:docMk/>
      </pc:docMkLst>
      <pc:sldChg chg="modSp">
        <pc:chgData name="1434323" userId="S::mouathahmad@itc.hu.edu.jo::7aeb2532-e6d8-4d92-a567-62c4870cd2d5" providerId="AD" clId="Web-{7BBFAF89-F4C5-F397-9DCF-BAC97497BD86}" dt="2024-03-25T09:44:07.028" v="0" actId="14100"/>
        <pc:sldMkLst>
          <pc:docMk/>
          <pc:sldMk cId="1744335129" sldId="398"/>
        </pc:sldMkLst>
        <pc:spChg chg="mod">
          <ac:chgData name="1434323" userId="S::mouathahmad@itc.hu.edu.jo::7aeb2532-e6d8-4d92-a567-62c4870cd2d5" providerId="AD" clId="Web-{7BBFAF89-F4C5-F397-9DCF-BAC97497BD86}" dt="2024-03-25T09:44:07.028" v="0" actId="14100"/>
          <ac:spMkLst>
            <pc:docMk/>
            <pc:sldMk cId="1744335129" sldId="398"/>
            <ac:spMk id="5" creationId="{6BAFF904-D784-42C2-9949-61EA6A1545C6}"/>
          </ac:spMkLst>
        </pc:spChg>
      </pc:sldChg>
      <pc:sldChg chg="modSp">
        <pc:chgData name="1434323" userId="S::mouathahmad@itc.hu.edu.jo::7aeb2532-e6d8-4d92-a567-62c4870cd2d5" providerId="AD" clId="Web-{7BBFAF89-F4C5-F397-9DCF-BAC97497BD86}" dt="2024-03-25T09:44:22.920" v="2" actId="14100"/>
        <pc:sldMkLst>
          <pc:docMk/>
          <pc:sldMk cId="2296745579" sldId="399"/>
        </pc:sldMkLst>
        <pc:spChg chg="mod">
          <ac:chgData name="1434323" userId="S::mouathahmad@itc.hu.edu.jo::7aeb2532-e6d8-4d92-a567-62c4870cd2d5" providerId="AD" clId="Web-{7BBFAF89-F4C5-F397-9DCF-BAC97497BD86}" dt="2024-03-25T09:44:19.357" v="1" actId="14100"/>
          <ac:spMkLst>
            <pc:docMk/>
            <pc:sldMk cId="2296745579" sldId="399"/>
            <ac:spMk id="5" creationId="{5C5FCFC5-3E16-426F-82C7-A4AE6FBA76A4}"/>
          </ac:spMkLst>
        </pc:spChg>
        <pc:spChg chg="mod">
          <ac:chgData name="1434323" userId="S::mouathahmad@itc.hu.edu.jo::7aeb2532-e6d8-4d92-a567-62c4870cd2d5" providerId="AD" clId="Web-{7BBFAF89-F4C5-F397-9DCF-BAC97497BD86}" dt="2024-03-25T09:44:22.920" v="2" actId="14100"/>
          <ac:spMkLst>
            <pc:docMk/>
            <pc:sldMk cId="2296745579" sldId="399"/>
            <ac:spMk id="8" creationId="{7A887084-8FFD-4B29-9E99-1DED6AA520B5}"/>
          </ac:spMkLst>
        </pc:spChg>
      </pc:sldChg>
      <pc:sldChg chg="modSp">
        <pc:chgData name="1434323" userId="S::mouathahmad@itc.hu.edu.jo::7aeb2532-e6d8-4d92-a567-62c4870cd2d5" providerId="AD" clId="Web-{7BBFAF89-F4C5-F397-9DCF-BAC97497BD86}" dt="2024-03-25T09:44:33.655" v="3" actId="14100"/>
        <pc:sldMkLst>
          <pc:docMk/>
          <pc:sldMk cId="2059509565" sldId="400"/>
        </pc:sldMkLst>
        <pc:spChg chg="mod">
          <ac:chgData name="1434323" userId="S::mouathahmad@itc.hu.edu.jo::7aeb2532-e6d8-4d92-a567-62c4870cd2d5" providerId="AD" clId="Web-{7BBFAF89-F4C5-F397-9DCF-BAC97497BD86}" dt="2024-03-25T09:44:33.655" v="3" actId="14100"/>
          <ac:spMkLst>
            <pc:docMk/>
            <pc:sldMk cId="2059509565" sldId="400"/>
            <ac:spMk id="11" creationId="{E10DFCE5-009C-4BAA-A371-F2FED43B9B88}"/>
          </ac:spMkLst>
        </pc:spChg>
      </pc:sldChg>
      <pc:sldChg chg="modSp">
        <pc:chgData name="1434323" userId="S::mouathahmad@itc.hu.edu.jo::7aeb2532-e6d8-4d92-a567-62c4870cd2d5" providerId="AD" clId="Web-{7BBFAF89-F4C5-F397-9DCF-BAC97497BD86}" dt="2024-03-25T09:44:46.421" v="4" actId="14100"/>
        <pc:sldMkLst>
          <pc:docMk/>
          <pc:sldMk cId="2356628354" sldId="404"/>
        </pc:sldMkLst>
        <pc:spChg chg="mod">
          <ac:chgData name="1434323" userId="S::mouathahmad@itc.hu.edu.jo::7aeb2532-e6d8-4d92-a567-62c4870cd2d5" providerId="AD" clId="Web-{7BBFAF89-F4C5-F397-9DCF-BAC97497BD86}" dt="2024-03-25T09:44:46.421" v="4" actId="14100"/>
          <ac:spMkLst>
            <pc:docMk/>
            <pc:sldMk cId="2356628354" sldId="404"/>
            <ac:spMk id="4" creationId="{5DF85FE9-7B42-4FE3-A57C-C1DDFC00E4F7}"/>
          </ac:spMkLst>
        </pc:spChg>
      </pc:sldChg>
    </pc:docChg>
  </pc:docChgLst>
  <pc:docChgLst>
    <pc:chgData name="1434323" userId="S::mouathahmad@itc.hu.edu.jo::7aeb2532-e6d8-4d92-a567-62c4870cd2d5" providerId="AD" clId="Web-{813CB15D-DEFD-F4BE-78A9-7ECC059281AE}"/>
    <pc:docChg chg="modSld">
      <pc:chgData name="1434323" userId="S::mouathahmad@itc.hu.edu.jo::7aeb2532-e6d8-4d92-a567-62c4870cd2d5" providerId="AD" clId="Web-{813CB15D-DEFD-F4BE-78A9-7ECC059281AE}" dt="2021-06-21T20:26:38.362" v="3"/>
      <pc:docMkLst>
        <pc:docMk/>
      </pc:docMkLst>
      <pc:sldChg chg="addSp delSp modSp">
        <pc:chgData name="1434323" userId="S::mouathahmad@itc.hu.edu.jo::7aeb2532-e6d8-4d92-a567-62c4870cd2d5" providerId="AD" clId="Web-{813CB15D-DEFD-F4BE-78A9-7ECC059281AE}" dt="2021-06-21T20:26:38.362" v="3"/>
        <pc:sldMkLst>
          <pc:docMk/>
          <pc:sldMk cId="2345749964" sldId="331"/>
        </pc:sldMkLst>
        <pc:picChg chg="add del mod">
          <ac:chgData name="1434323" userId="S::mouathahmad@itc.hu.edu.jo::7aeb2532-e6d8-4d92-a567-62c4870cd2d5" providerId="AD" clId="Web-{813CB15D-DEFD-F4BE-78A9-7ECC059281AE}" dt="2021-06-21T20:26:38.362" v="3"/>
          <ac:picMkLst>
            <pc:docMk/>
            <pc:sldMk cId="2345749964" sldId="331"/>
            <ac:picMk id="2" creationId="{F2AF67EA-D954-4722-B5D8-EA6B4F63940A}"/>
          </ac:picMkLst>
        </pc:picChg>
      </pc:sldChg>
    </pc:docChg>
  </pc:docChgLst>
  <pc:docChgLst>
    <pc:chgData name="1434323" userId="S::mouathahmad@itc.hu.edu.jo::7aeb2532-e6d8-4d92-a567-62c4870cd2d5" providerId="AD" clId="Web-{82F979AC-2484-B11E-DDA0-D54B71FAC246}"/>
    <pc:docChg chg="modSld">
      <pc:chgData name="1434323" userId="S::mouathahmad@itc.hu.edu.jo::7aeb2532-e6d8-4d92-a567-62c4870cd2d5" providerId="AD" clId="Web-{82F979AC-2484-B11E-DDA0-D54B71FAC246}" dt="2024-03-03T16:55:20.849" v="63" actId="14100"/>
      <pc:docMkLst>
        <pc:docMk/>
      </pc:docMkLst>
      <pc:sldChg chg="modSp">
        <pc:chgData name="1434323" userId="S::mouathahmad@itc.hu.edu.jo::7aeb2532-e6d8-4d92-a567-62c4870cd2d5" providerId="AD" clId="Web-{82F979AC-2484-B11E-DDA0-D54B71FAC246}" dt="2024-03-03T08:53:56.483" v="2" actId="14100"/>
        <pc:sldMkLst>
          <pc:docMk/>
          <pc:sldMk cId="1826655388" sldId="290"/>
        </pc:sldMkLst>
        <pc:spChg chg="mod">
          <ac:chgData name="1434323" userId="S::mouathahmad@itc.hu.edu.jo::7aeb2532-e6d8-4d92-a567-62c4870cd2d5" providerId="AD" clId="Web-{82F979AC-2484-B11E-DDA0-D54B71FAC246}" dt="2024-03-03T08:53:56.483" v="2" actId="14100"/>
          <ac:spMkLst>
            <pc:docMk/>
            <pc:sldMk cId="1826655388" sldId="290"/>
            <ac:spMk id="16" creationId="{C8A52521-5538-43D3-8E43-AD0535975B11}"/>
          </ac:spMkLst>
        </pc:spChg>
        <pc:picChg chg="mod">
          <ac:chgData name="1434323" userId="S::mouathahmad@itc.hu.edu.jo::7aeb2532-e6d8-4d92-a567-62c4870cd2d5" providerId="AD" clId="Web-{82F979AC-2484-B11E-DDA0-D54B71FAC246}" dt="2024-03-03T08:50:59.009" v="0" actId="14100"/>
          <ac:picMkLst>
            <pc:docMk/>
            <pc:sldMk cId="1826655388" sldId="290"/>
            <ac:picMk id="13" creationId="{88928D36-373D-4426-9354-EB0F60B25731}"/>
          </ac:picMkLst>
        </pc:picChg>
        <pc:picChg chg="mod">
          <ac:chgData name="1434323" userId="S::mouathahmad@itc.hu.edu.jo::7aeb2532-e6d8-4d92-a567-62c4870cd2d5" providerId="AD" clId="Web-{82F979AC-2484-B11E-DDA0-D54B71FAC246}" dt="2024-03-03T08:51:25.713" v="1" actId="14100"/>
          <ac:picMkLst>
            <pc:docMk/>
            <pc:sldMk cId="1826655388" sldId="290"/>
            <ac:picMk id="14" creationId="{2AD0AA95-DF9D-4AF6-B204-DCE9DC8EFAF4}"/>
          </ac:picMkLst>
        </pc:picChg>
      </pc:sldChg>
      <pc:sldChg chg="modSp">
        <pc:chgData name="1434323" userId="S::mouathahmad@itc.hu.edu.jo::7aeb2532-e6d8-4d92-a567-62c4870cd2d5" providerId="AD" clId="Web-{82F979AC-2484-B11E-DDA0-D54B71FAC246}" dt="2024-03-03T09:22:13.615" v="8" actId="14100"/>
        <pc:sldMkLst>
          <pc:docMk/>
          <pc:sldMk cId="2447830345" sldId="291"/>
        </pc:sldMkLst>
        <pc:spChg chg="mod">
          <ac:chgData name="1434323" userId="S::mouathahmad@itc.hu.edu.jo::7aeb2532-e6d8-4d92-a567-62c4870cd2d5" providerId="AD" clId="Web-{82F979AC-2484-B11E-DDA0-D54B71FAC246}" dt="2024-03-03T09:20:28.643" v="5" actId="14100"/>
          <ac:spMkLst>
            <pc:docMk/>
            <pc:sldMk cId="2447830345" sldId="291"/>
            <ac:spMk id="21" creationId="{8306187B-72AD-4EC4-94D7-6B03DC7A16D0}"/>
          </ac:spMkLst>
        </pc:spChg>
        <pc:picChg chg="mod">
          <ac:chgData name="1434323" userId="S::mouathahmad@itc.hu.edu.jo::7aeb2532-e6d8-4d92-a567-62c4870cd2d5" providerId="AD" clId="Web-{82F979AC-2484-B11E-DDA0-D54B71FAC246}" dt="2024-03-03T09:20:45.815" v="7" actId="14100"/>
          <ac:picMkLst>
            <pc:docMk/>
            <pc:sldMk cId="2447830345" sldId="291"/>
            <ac:picMk id="19" creationId="{F4CEC45C-287F-4126-8140-52E4EA98207A}"/>
          </ac:picMkLst>
        </pc:picChg>
        <pc:picChg chg="mod">
          <ac:chgData name="1434323" userId="S::mouathahmad@itc.hu.edu.jo::7aeb2532-e6d8-4d92-a567-62c4870cd2d5" providerId="AD" clId="Web-{82F979AC-2484-B11E-DDA0-D54B71FAC246}" dt="2024-03-03T09:22:13.615" v="8" actId="14100"/>
          <ac:picMkLst>
            <pc:docMk/>
            <pc:sldMk cId="2447830345" sldId="291"/>
            <ac:picMk id="31" creationId="{ABD00128-6718-4862-AB6D-47B05ACEE712}"/>
          </ac:picMkLst>
        </pc:picChg>
      </pc:sldChg>
      <pc:sldChg chg="modSp">
        <pc:chgData name="1434323" userId="S::mouathahmad@itc.hu.edu.jo::7aeb2532-e6d8-4d92-a567-62c4870cd2d5" providerId="AD" clId="Web-{82F979AC-2484-B11E-DDA0-D54B71FAC246}" dt="2024-03-03T09:37:24.350" v="27" actId="14100"/>
        <pc:sldMkLst>
          <pc:docMk/>
          <pc:sldMk cId="175986079" sldId="292"/>
        </pc:sldMkLst>
        <pc:spChg chg="mod">
          <ac:chgData name="1434323" userId="S::mouathahmad@itc.hu.edu.jo::7aeb2532-e6d8-4d92-a567-62c4870cd2d5" providerId="AD" clId="Web-{82F979AC-2484-B11E-DDA0-D54B71FAC246}" dt="2024-03-03T09:35:18.611" v="22" actId="1076"/>
          <ac:spMkLst>
            <pc:docMk/>
            <pc:sldMk cId="175986079" sldId="292"/>
            <ac:spMk id="22" creationId="{E8D6145A-8E33-459A-B085-CCBAA9F7C310}"/>
          </ac:spMkLst>
        </pc:spChg>
        <pc:picChg chg="mod">
          <ac:chgData name="1434323" userId="S::mouathahmad@itc.hu.edu.jo::7aeb2532-e6d8-4d92-a567-62c4870cd2d5" providerId="AD" clId="Web-{82F979AC-2484-B11E-DDA0-D54B71FAC246}" dt="2024-03-03T09:35:48.112" v="24" actId="14100"/>
          <ac:picMkLst>
            <pc:docMk/>
            <pc:sldMk cId="175986079" sldId="292"/>
            <ac:picMk id="17" creationId="{4A5EECF3-4D25-4C61-9EFF-327E22DC1A88}"/>
          </ac:picMkLst>
        </pc:picChg>
        <pc:picChg chg="mod">
          <ac:chgData name="1434323" userId="S::mouathahmad@itc.hu.edu.jo::7aeb2532-e6d8-4d92-a567-62c4870cd2d5" providerId="AD" clId="Web-{82F979AC-2484-B11E-DDA0-D54B71FAC246}" dt="2024-03-03T09:35:59.566" v="26" actId="1076"/>
          <ac:picMkLst>
            <pc:docMk/>
            <pc:sldMk cId="175986079" sldId="292"/>
            <ac:picMk id="19" creationId="{B9CF379A-13A4-4D79-B81D-F80D0A9073ED}"/>
          </ac:picMkLst>
        </pc:picChg>
        <pc:picChg chg="mod">
          <ac:chgData name="1434323" userId="S::mouathahmad@itc.hu.edu.jo::7aeb2532-e6d8-4d92-a567-62c4870cd2d5" providerId="AD" clId="Web-{82F979AC-2484-B11E-DDA0-D54B71FAC246}" dt="2024-03-03T09:37:24.350" v="27" actId="14100"/>
          <ac:picMkLst>
            <pc:docMk/>
            <pc:sldMk cId="175986079" sldId="292"/>
            <ac:picMk id="26" creationId="{ACADC982-AF37-4967-ADCE-2319A2169FED}"/>
          </ac:picMkLst>
        </pc:picChg>
      </pc:sldChg>
      <pc:sldChg chg="modSp">
        <pc:chgData name="1434323" userId="S::mouathahmad@itc.hu.edu.jo::7aeb2532-e6d8-4d92-a567-62c4870cd2d5" providerId="AD" clId="Web-{82F979AC-2484-B11E-DDA0-D54B71FAC246}" dt="2024-03-03T09:45:39.883" v="30" actId="14100"/>
        <pc:sldMkLst>
          <pc:docMk/>
          <pc:sldMk cId="1114992023" sldId="293"/>
        </pc:sldMkLst>
        <pc:picChg chg="mod">
          <ac:chgData name="1434323" userId="S::mouathahmad@itc.hu.edu.jo::7aeb2532-e6d8-4d92-a567-62c4870cd2d5" providerId="AD" clId="Web-{82F979AC-2484-B11E-DDA0-D54B71FAC246}" dt="2024-03-03T09:44:58.538" v="29" actId="14100"/>
          <ac:picMkLst>
            <pc:docMk/>
            <pc:sldMk cId="1114992023" sldId="293"/>
            <ac:picMk id="16" creationId="{2A3EACF1-11A5-41B0-A159-9EFDBA3F0238}"/>
          </ac:picMkLst>
        </pc:picChg>
        <pc:picChg chg="mod">
          <ac:chgData name="1434323" userId="S::mouathahmad@itc.hu.edu.jo::7aeb2532-e6d8-4d92-a567-62c4870cd2d5" providerId="AD" clId="Web-{82F979AC-2484-B11E-DDA0-D54B71FAC246}" dt="2024-03-03T09:44:42.647" v="28" actId="14100"/>
          <ac:picMkLst>
            <pc:docMk/>
            <pc:sldMk cId="1114992023" sldId="293"/>
            <ac:picMk id="21" creationId="{3F2B3283-A61D-40F2-BAF7-19A14A1E3179}"/>
          </ac:picMkLst>
        </pc:picChg>
        <pc:picChg chg="mod">
          <ac:chgData name="1434323" userId="S::mouathahmad@itc.hu.edu.jo::7aeb2532-e6d8-4d92-a567-62c4870cd2d5" providerId="AD" clId="Web-{82F979AC-2484-B11E-DDA0-D54B71FAC246}" dt="2024-03-03T09:45:39.883" v="30" actId="14100"/>
          <ac:picMkLst>
            <pc:docMk/>
            <pc:sldMk cId="1114992023" sldId="293"/>
            <ac:picMk id="29" creationId="{139346D3-FAF5-448E-8CE4-EE44355939B7}"/>
          </ac:picMkLst>
        </pc:picChg>
      </pc:sldChg>
      <pc:sldChg chg="modSp">
        <pc:chgData name="1434323" userId="S::mouathahmad@itc.hu.edu.jo::7aeb2532-e6d8-4d92-a567-62c4870cd2d5" providerId="AD" clId="Web-{82F979AC-2484-B11E-DDA0-D54B71FAC246}" dt="2024-03-03T10:53:00.841" v="41" actId="14100"/>
        <pc:sldMkLst>
          <pc:docMk/>
          <pc:sldMk cId="1540895740" sldId="294"/>
        </pc:sldMkLst>
        <pc:picChg chg="mod">
          <ac:chgData name="1434323" userId="S::mouathahmad@itc.hu.edu.jo::7aeb2532-e6d8-4d92-a567-62c4870cd2d5" providerId="AD" clId="Web-{82F979AC-2484-B11E-DDA0-D54B71FAC246}" dt="2024-03-03T09:46:51.651" v="34" actId="14100"/>
          <ac:picMkLst>
            <pc:docMk/>
            <pc:sldMk cId="1540895740" sldId="294"/>
            <ac:picMk id="23" creationId="{E3594321-9D81-468D-972E-488DBD89FFC2}"/>
          </ac:picMkLst>
        </pc:picChg>
        <pc:picChg chg="mod">
          <ac:chgData name="1434323" userId="S::mouathahmad@itc.hu.edu.jo::7aeb2532-e6d8-4d92-a567-62c4870cd2d5" providerId="AD" clId="Web-{82F979AC-2484-B11E-DDA0-D54B71FAC246}" dt="2024-03-03T09:48:33.358" v="35" actId="14100"/>
          <ac:picMkLst>
            <pc:docMk/>
            <pc:sldMk cId="1540895740" sldId="294"/>
            <ac:picMk id="24" creationId="{2A97A237-D879-4813-A87A-4F290F11C42D}"/>
          </ac:picMkLst>
        </pc:picChg>
        <pc:picChg chg="mod">
          <ac:chgData name="1434323" userId="S::mouathahmad@itc.hu.edu.jo::7aeb2532-e6d8-4d92-a567-62c4870cd2d5" providerId="AD" clId="Web-{82F979AC-2484-B11E-DDA0-D54B71FAC246}" dt="2024-03-03T10:53:00.841" v="41" actId="14100"/>
          <ac:picMkLst>
            <pc:docMk/>
            <pc:sldMk cId="1540895740" sldId="294"/>
            <ac:picMk id="25" creationId="{1DF08D12-0418-48D7-A145-143C82CCA30E}"/>
          </ac:picMkLst>
        </pc:picChg>
      </pc:sldChg>
      <pc:sldChg chg="modSp">
        <pc:chgData name="1434323" userId="S::mouathahmad@itc.hu.edu.jo::7aeb2532-e6d8-4d92-a567-62c4870cd2d5" providerId="AD" clId="Web-{82F979AC-2484-B11E-DDA0-D54B71FAC246}" dt="2024-03-03T12:15:19.404" v="44" actId="14100"/>
        <pc:sldMkLst>
          <pc:docMk/>
          <pc:sldMk cId="2629264716" sldId="295"/>
        </pc:sldMkLst>
        <pc:picChg chg="mod">
          <ac:chgData name="1434323" userId="S::mouathahmad@itc.hu.edu.jo::7aeb2532-e6d8-4d92-a567-62c4870cd2d5" providerId="AD" clId="Web-{82F979AC-2484-B11E-DDA0-D54B71FAC246}" dt="2024-03-03T10:53:47.780" v="43" actId="1076"/>
          <ac:picMkLst>
            <pc:docMk/>
            <pc:sldMk cId="2629264716" sldId="295"/>
            <ac:picMk id="29" creationId="{8DBD8E0E-0C2A-4A51-8B74-FAC11E752CB7}"/>
          </ac:picMkLst>
        </pc:picChg>
        <pc:picChg chg="mod">
          <ac:chgData name="1434323" userId="S::mouathahmad@itc.hu.edu.jo::7aeb2532-e6d8-4d92-a567-62c4870cd2d5" providerId="AD" clId="Web-{82F979AC-2484-B11E-DDA0-D54B71FAC246}" dt="2024-03-03T12:15:19.404" v="44" actId="14100"/>
          <ac:picMkLst>
            <pc:docMk/>
            <pc:sldMk cId="2629264716" sldId="295"/>
            <ac:picMk id="30" creationId="{CE0B4282-EEA0-4DAD-9E7E-74E0AE9C5D66}"/>
          </ac:picMkLst>
        </pc:picChg>
      </pc:sldChg>
      <pc:sldChg chg="modSp">
        <pc:chgData name="1434323" userId="S::mouathahmad@itc.hu.edu.jo::7aeb2532-e6d8-4d92-a567-62c4870cd2d5" providerId="AD" clId="Web-{82F979AC-2484-B11E-DDA0-D54B71FAC246}" dt="2024-03-03T12:18:19.690" v="45" actId="14100"/>
        <pc:sldMkLst>
          <pc:docMk/>
          <pc:sldMk cId="1919541702" sldId="296"/>
        </pc:sldMkLst>
        <pc:picChg chg="mod">
          <ac:chgData name="1434323" userId="S::mouathahmad@itc.hu.edu.jo::7aeb2532-e6d8-4d92-a567-62c4870cd2d5" providerId="AD" clId="Web-{82F979AC-2484-B11E-DDA0-D54B71FAC246}" dt="2024-03-03T12:18:19.690" v="45" actId="14100"/>
          <ac:picMkLst>
            <pc:docMk/>
            <pc:sldMk cId="1919541702" sldId="296"/>
            <ac:picMk id="8" creationId="{9DD31A81-D78E-459B-AC61-46C976D66843}"/>
          </ac:picMkLst>
        </pc:picChg>
      </pc:sldChg>
      <pc:sldChg chg="modSp">
        <pc:chgData name="1434323" userId="S::mouathahmad@itc.hu.edu.jo::7aeb2532-e6d8-4d92-a567-62c4870cd2d5" providerId="AD" clId="Web-{82F979AC-2484-B11E-DDA0-D54B71FAC246}" dt="2024-03-03T12:41:12.837" v="54" actId="14100"/>
        <pc:sldMkLst>
          <pc:docMk/>
          <pc:sldMk cId="4002969971" sldId="297"/>
        </pc:sldMkLst>
        <pc:spChg chg="mod">
          <ac:chgData name="1434323" userId="S::mouathahmad@itc.hu.edu.jo::7aeb2532-e6d8-4d92-a567-62c4870cd2d5" providerId="AD" clId="Web-{82F979AC-2484-B11E-DDA0-D54B71FAC246}" dt="2024-03-03T12:24:29.200" v="49" actId="14100"/>
          <ac:spMkLst>
            <pc:docMk/>
            <pc:sldMk cId="4002969971" sldId="297"/>
            <ac:spMk id="18" creationId="{16374368-28E5-4D27-8809-02E8F7709E3C}"/>
          </ac:spMkLst>
        </pc:spChg>
        <pc:picChg chg="mod">
          <ac:chgData name="1434323" userId="S::mouathahmad@itc.hu.edu.jo::7aeb2532-e6d8-4d92-a567-62c4870cd2d5" providerId="AD" clId="Web-{82F979AC-2484-B11E-DDA0-D54B71FAC246}" dt="2024-03-03T12:36:24.454" v="51" actId="14100"/>
          <ac:picMkLst>
            <pc:docMk/>
            <pc:sldMk cId="4002969971" sldId="297"/>
            <ac:picMk id="15" creationId="{C81D5979-859D-4148-A4F2-2BC194808AD4}"/>
          </ac:picMkLst>
        </pc:picChg>
        <pc:picChg chg="mod">
          <ac:chgData name="1434323" userId="S::mouathahmad@itc.hu.edu.jo::7aeb2532-e6d8-4d92-a567-62c4870cd2d5" providerId="AD" clId="Web-{82F979AC-2484-B11E-DDA0-D54B71FAC246}" dt="2024-03-03T12:40:26.007" v="53" actId="14100"/>
          <ac:picMkLst>
            <pc:docMk/>
            <pc:sldMk cId="4002969971" sldId="297"/>
            <ac:picMk id="17" creationId="{53124D4C-01F0-4747-A153-BEFAD34D252A}"/>
          </ac:picMkLst>
        </pc:picChg>
        <pc:picChg chg="mod">
          <ac:chgData name="1434323" userId="S::mouathahmad@itc.hu.edu.jo::7aeb2532-e6d8-4d92-a567-62c4870cd2d5" providerId="AD" clId="Web-{82F979AC-2484-B11E-DDA0-D54B71FAC246}" dt="2024-03-03T12:24:20.794" v="48" actId="1076"/>
          <ac:picMkLst>
            <pc:docMk/>
            <pc:sldMk cId="4002969971" sldId="297"/>
            <ac:picMk id="20" creationId="{DA462C7B-D816-4BEE-A263-CE9FC6F8C6DC}"/>
          </ac:picMkLst>
        </pc:picChg>
        <pc:picChg chg="mod">
          <ac:chgData name="1434323" userId="S::mouathahmad@itc.hu.edu.jo::7aeb2532-e6d8-4d92-a567-62c4870cd2d5" providerId="AD" clId="Web-{82F979AC-2484-B11E-DDA0-D54B71FAC246}" dt="2024-03-03T12:41:12.837" v="54" actId="14100"/>
          <ac:picMkLst>
            <pc:docMk/>
            <pc:sldMk cId="4002969971" sldId="297"/>
            <ac:picMk id="29" creationId="{BBD2EA33-58A9-4791-BFB7-ED4BE9271FEE}"/>
          </ac:picMkLst>
        </pc:picChg>
      </pc:sldChg>
      <pc:sldChg chg="modSp">
        <pc:chgData name="1434323" userId="S::mouathahmad@itc.hu.edu.jo::7aeb2532-e6d8-4d92-a567-62c4870cd2d5" providerId="AD" clId="Web-{82F979AC-2484-B11E-DDA0-D54B71FAC246}" dt="2024-03-03T16:37:28.401" v="62" actId="14100"/>
        <pc:sldMkLst>
          <pc:docMk/>
          <pc:sldMk cId="2086335303" sldId="299"/>
        </pc:sldMkLst>
        <pc:spChg chg="mod">
          <ac:chgData name="1434323" userId="S::mouathahmad@itc.hu.edu.jo::7aeb2532-e6d8-4d92-a567-62c4870cd2d5" providerId="AD" clId="Web-{82F979AC-2484-B11E-DDA0-D54B71FAC246}" dt="2024-03-03T16:34:29.834" v="58" actId="14100"/>
          <ac:spMkLst>
            <pc:docMk/>
            <pc:sldMk cId="2086335303" sldId="299"/>
            <ac:spMk id="13" creationId="{133FBDBA-E71D-4AAB-9823-3EA964A70AEF}"/>
          </ac:spMkLst>
        </pc:spChg>
        <pc:picChg chg="mod">
          <ac:chgData name="1434323" userId="S::mouathahmad@itc.hu.edu.jo::7aeb2532-e6d8-4d92-a567-62c4870cd2d5" providerId="AD" clId="Web-{82F979AC-2484-B11E-DDA0-D54B71FAC246}" dt="2024-03-03T12:46:16.001" v="57" actId="1076"/>
          <ac:picMkLst>
            <pc:docMk/>
            <pc:sldMk cId="2086335303" sldId="299"/>
            <ac:picMk id="7" creationId="{62622E65-A364-4540-97C3-F81F92D18F31}"/>
          </ac:picMkLst>
        </pc:picChg>
        <pc:picChg chg="mod">
          <ac:chgData name="1434323" userId="S::mouathahmad@itc.hu.edu.jo::7aeb2532-e6d8-4d92-a567-62c4870cd2d5" providerId="AD" clId="Web-{82F979AC-2484-B11E-DDA0-D54B71FAC246}" dt="2024-03-03T16:37:28.401" v="62" actId="14100"/>
          <ac:picMkLst>
            <pc:docMk/>
            <pc:sldMk cId="2086335303" sldId="299"/>
            <ac:picMk id="11" creationId="{C9AACAF4-A1CB-4881-B49E-572D9697BC83}"/>
          </ac:picMkLst>
        </pc:picChg>
      </pc:sldChg>
      <pc:sldChg chg="modSp">
        <pc:chgData name="1434323" userId="S::mouathahmad@itc.hu.edu.jo::7aeb2532-e6d8-4d92-a567-62c4870cd2d5" providerId="AD" clId="Web-{82F979AC-2484-B11E-DDA0-D54B71FAC246}" dt="2024-03-03T16:55:20.849" v="63" actId="14100"/>
        <pc:sldMkLst>
          <pc:docMk/>
          <pc:sldMk cId="3568758099" sldId="300"/>
        </pc:sldMkLst>
        <pc:picChg chg="mod">
          <ac:chgData name="1434323" userId="S::mouathahmad@itc.hu.edu.jo::7aeb2532-e6d8-4d92-a567-62c4870cd2d5" providerId="AD" clId="Web-{82F979AC-2484-B11E-DDA0-D54B71FAC246}" dt="2024-03-03T16:55:20.849" v="63" actId="14100"/>
          <ac:picMkLst>
            <pc:docMk/>
            <pc:sldMk cId="3568758099" sldId="300"/>
            <ac:picMk id="22" creationId="{41714A30-A0AC-4A99-A578-7C7599335E05}"/>
          </ac:picMkLst>
        </pc:picChg>
      </pc:sldChg>
    </pc:docChg>
  </pc:docChgLst>
  <pc:docChgLst>
    <pc:chgData name="1434323" userId="S::mouathahmad@itc.hu.edu.jo::7aeb2532-e6d8-4d92-a567-62c4870cd2d5" providerId="AD" clId="Web-{87EFDEF1-3702-2F1A-90FB-A085C98426AE}"/>
    <pc:docChg chg="modSld">
      <pc:chgData name="1434323" userId="S::mouathahmad@itc.hu.edu.jo::7aeb2532-e6d8-4d92-a567-62c4870cd2d5" providerId="AD" clId="Web-{87EFDEF1-3702-2F1A-90FB-A085C98426AE}" dt="2024-03-23T14:19:45.785" v="14" actId="1076"/>
      <pc:docMkLst>
        <pc:docMk/>
      </pc:docMkLst>
      <pc:sldChg chg="modSp">
        <pc:chgData name="1434323" userId="S::mouathahmad@itc.hu.edu.jo::7aeb2532-e6d8-4d92-a567-62c4870cd2d5" providerId="AD" clId="Web-{87EFDEF1-3702-2F1A-90FB-A085C98426AE}" dt="2024-03-23T11:48:54.297" v="1" actId="1076"/>
        <pc:sldMkLst>
          <pc:docMk/>
          <pc:sldMk cId="3363690325" sldId="378"/>
        </pc:sldMkLst>
        <pc:picChg chg="mod">
          <ac:chgData name="1434323" userId="S::mouathahmad@itc.hu.edu.jo::7aeb2532-e6d8-4d92-a567-62c4870cd2d5" providerId="AD" clId="Web-{87EFDEF1-3702-2F1A-90FB-A085C98426AE}" dt="2024-03-23T11:48:43.469" v="0" actId="1076"/>
          <ac:picMkLst>
            <pc:docMk/>
            <pc:sldMk cId="3363690325" sldId="378"/>
            <ac:picMk id="31" creationId="{16EAAF43-E594-4E32-BA38-BD1D283577D9}"/>
          </ac:picMkLst>
        </pc:picChg>
        <pc:picChg chg="mod">
          <ac:chgData name="1434323" userId="S::mouathahmad@itc.hu.edu.jo::7aeb2532-e6d8-4d92-a567-62c4870cd2d5" providerId="AD" clId="Web-{87EFDEF1-3702-2F1A-90FB-A085C98426AE}" dt="2024-03-23T11:48:54.297" v="1" actId="1076"/>
          <ac:picMkLst>
            <pc:docMk/>
            <pc:sldMk cId="3363690325" sldId="378"/>
            <ac:picMk id="37" creationId="{3F82F072-65CA-4464-87DC-67C9BE348B7F}"/>
          </ac:picMkLst>
        </pc:picChg>
      </pc:sldChg>
      <pc:sldChg chg="modSp">
        <pc:chgData name="1434323" userId="S::mouathahmad@itc.hu.edu.jo::7aeb2532-e6d8-4d92-a567-62c4870cd2d5" providerId="AD" clId="Web-{87EFDEF1-3702-2F1A-90FB-A085C98426AE}" dt="2024-03-23T11:59:10.296" v="4" actId="1076"/>
        <pc:sldMkLst>
          <pc:docMk/>
          <pc:sldMk cId="937766937" sldId="380"/>
        </pc:sldMkLst>
        <pc:picChg chg="mod">
          <ac:chgData name="1434323" userId="S::mouathahmad@itc.hu.edu.jo::7aeb2532-e6d8-4d92-a567-62c4870cd2d5" providerId="AD" clId="Web-{87EFDEF1-3702-2F1A-90FB-A085C98426AE}" dt="2024-03-23T11:57:14.153" v="2" actId="14100"/>
          <ac:picMkLst>
            <pc:docMk/>
            <pc:sldMk cId="937766937" sldId="380"/>
            <ac:picMk id="12" creationId="{431BC3AD-E78D-45BA-8A89-539F0841E5FB}"/>
          </ac:picMkLst>
        </pc:picChg>
        <pc:picChg chg="mod">
          <ac:chgData name="1434323" userId="S::mouathahmad@itc.hu.edu.jo::7aeb2532-e6d8-4d92-a567-62c4870cd2d5" providerId="AD" clId="Web-{87EFDEF1-3702-2F1A-90FB-A085C98426AE}" dt="2024-03-23T11:58:44.936" v="3" actId="14100"/>
          <ac:picMkLst>
            <pc:docMk/>
            <pc:sldMk cId="937766937" sldId="380"/>
            <ac:picMk id="24" creationId="{BBD390CE-45EF-44AB-AC31-D2F97F35F3D3}"/>
          </ac:picMkLst>
        </pc:picChg>
        <pc:picChg chg="mod">
          <ac:chgData name="1434323" userId="S::mouathahmad@itc.hu.edu.jo::7aeb2532-e6d8-4d92-a567-62c4870cd2d5" providerId="AD" clId="Web-{87EFDEF1-3702-2F1A-90FB-A085C98426AE}" dt="2024-03-23T11:59:10.296" v="4" actId="1076"/>
          <ac:picMkLst>
            <pc:docMk/>
            <pc:sldMk cId="937766937" sldId="380"/>
            <ac:picMk id="28" creationId="{1E43A471-76EC-4C3A-92B9-6F36A0D9C99C}"/>
          </ac:picMkLst>
        </pc:picChg>
      </pc:sldChg>
      <pc:sldChg chg="modSp">
        <pc:chgData name="1434323" userId="S::mouathahmad@itc.hu.edu.jo::7aeb2532-e6d8-4d92-a567-62c4870cd2d5" providerId="AD" clId="Web-{87EFDEF1-3702-2F1A-90FB-A085C98426AE}" dt="2024-03-23T12:01:27.579" v="5" actId="1076"/>
        <pc:sldMkLst>
          <pc:docMk/>
          <pc:sldMk cId="3554030299" sldId="381"/>
        </pc:sldMkLst>
        <pc:picChg chg="mod">
          <ac:chgData name="1434323" userId="S::mouathahmad@itc.hu.edu.jo::7aeb2532-e6d8-4d92-a567-62c4870cd2d5" providerId="AD" clId="Web-{87EFDEF1-3702-2F1A-90FB-A085C98426AE}" dt="2024-03-23T12:01:27.579" v="5" actId="1076"/>
          <ac:picMkLst>
            <pc:docMk/>
            <pc:sldMk cId="3554030299" sldId="381"/>
            <ac:picMk id="13" creationId="{37CA1832-1D4B-4D0F-B96A-F0150A86A73E}"/>
          </ac:picMkLst>
        </pc:picChg>
      </pc:sldChg>
      <pc:sldChg chg="modSp">
        <pc:chgData name="1434323" userId="S::mouathahmad@itc.hu.edu.jo::7aeb2532-e6d8-4d92-a567-62c4870cd2d5" providerId="AD" clId="Web-{87EFDEF1-3702-2F1A-90FB-A085C98426AE}" dt="2024-03-23T14:17:24.936" v="10" actId="1076"/>
        <pc:sldMkLst>
          <pc:docMk/>
          <pc:sldMk cId="287924076" sldId="383"/>
        </pc:sldMkLst>
        <pc:spChg chg="mod">
          <ac:chgData name="1434323" userId="S::mouathahmad@itc.hu.edu.jo::7aeb2532-e6d8-4d92-a567-62c4870cd2d5" providerId="AD" clId="Web-{87EFDEF1-3702-2F1A-90FB-A085C98426AE}" dt="2024-03-23T12:04:29.131" v="7" actId="20577"/>
          <ac:spMkLst>
            <pc:docMk/>
            <pc:sldMk cId="287924076" sldId="383"/>
            <ac:spMk id="15" creationId="{62C39DA3-AEE9-42CA-B75B-1C780F3FAA6F}"/>
          </ac:spMkLst>
        </pc:spChg>
        <pc:picChg chg="mod">
          <ac:chgData name="1434323" userId="S::mouathahmad@itc.hu.edu.jo::7aeb2532-e6d8-4d92-a567-62c4870cd2d5" providerId="AD" clId="Web-{87EFDEF1-3702-2F1A-90FB-A085C98426AE}" dt="2024-03-23T14:17:24.936" v="10" actId="1076"/>
          <ac:picMkLst>
            <pc:docMk/>
            <pc:sldMk cId="287924076" sldId="383"/>
            <ac:picMk id="25" creationId="{4C0686A1-43D1-4A90-AED9-F838304C39DF}"/>
          </ac:picMkLst>
        </pc:picChg>
      </pc:sldChg>
      <pc:sldChg chg="modSp">
        <pc:chgData name="1434323" userId="S::mouathahmad@itc.hu.edu.jo::7aeb2532-e6d8-4d92-a567-62c4870cd2d5" providerId="AD" clId="Web-{87EFDEF1-3702-2F1A-90FB-A085C98426AE}" dt="2024-03-23T14:19:45.785" v="14" actId="1076"/>
        <pc:sldMkLst>
          <pc:docMk/>
          <pc:sldMk cId="2373603607" sldId="384"/>
        </pc:sldMkLst>
        <pc:spChg chg="mod">
          <ac:chgData name="1434323" userId="S::mouathahmad@itc.hu.edu.jo::7aeb2532-e6d8-4d92-a567-62c4870cd2d5" providerId="AD" clId="Web-{87EFDEF1-3702-2F1A-90FB-A085C98426AE}" dt="2024-03-23T14:19:42.035" v="13" actId="1076"/>
          <ac:spMkLst>
            <pc:docMk/>
            <pc:sldMk cId="2373603607" sldId="384"/>
            <ac:spMk id="11" creationId="{5668A99B-42E1-4B25-BC18-FEE5381496A5}"/>
          </ac:spMkLst>
        </pc:spChg>
        <pc:picChg chg="mod">
          <ac:chgData name="1434323" userId="S::mouathahmad@itc.hu.edu.jo::7aeb2532-e6d8-4d92-a567-62c4870cd2d5" providerId="AD" clId="Web-{87EFDEF1-3702-2F1A-90FB-A085C98426AE}" dt="2024-03-23T14:19:45.785" v="14" actId="1076"/>
          <ac:picMkLst>
            <pc:docMk/>
            <pc:sldMk cId="2373603607" sldId="384"/>
            <ac:picMk id="10" creationId="{E6E951F4-AFCB-4FA8-AD21-870FCE3A0F31}"/>
          </ac:picMkLst>
        </pc:picChg>
      </pc:sldChg>
      <pc:sldChg chg="modSp">
        <pc:chgData name="1434323" userId="S::mouathahmad@itc.hu.edu.jo::7aeb2532-e6d8-4d92-a567-62c4870cd2d5" providerId="AD" clId="Web-{87EFDEF1-3702-2F1A-90FB-A085C98426AE}" dt="2024-03-23T14:13:06.771" v="8" actId="14100"/>
        <pc:sldMkLst>
          <pc:docMk/>
          <pc:sldMk cId="151680120" sldId="388"/>
        </pc:sldMkLst>
        <pc:spChg chg="mod">
          <ac:chgData name="1434323" userId="S::mouathahmad@itc.hu.edu.jo::7aeb2532-e6d8-4d92-a567-62c4870cd2d5" providerId="AD" clId="Web-{87EFDEF1-3702-2F1A-90FB-A085C98426AE}" dt="2024-03-23T14:13:06.771" v="8" actId="14100"/>
          <ac:spMkLst>
            <pc:docMk/>
            <pc:sldMk cId="151680120" sldId="388"/>
            <ac:spMk id="6" creationId="{8047D064-6149-4561-A54F-25C897447F59}"/>
          </ac:spMkLst>
        </pc:spChg>
      </pc:sldChg>
    </pc:docChg>
  </pc:docChgLst>
  <pc:docChgLst>
    <pc:chgData name="1434323" userId="S::mouathahmad@itc.hu.edu.jo::7aeb2532-e6d8-4d92-a567-62c4870cd2d5" providerId="AD" clId="Web-{8F955509-0F43-792B-6867-799908E01FD8}"/>
    <pc:docChg chg="modSld">
      <pc:chgData name="1434323" userId="S::mouathahmad@itc.hu.edu.jo::7aeb2532-e6d8-4d92-a567-62c4870cd2d5" providerId="AD" clId="Web-{8F955509-0F43-792B-6867-799908E01FD8}" dt="2024-03-22T13:03:33.159" v="2" actId="1076"/>
      <pc:docMkLst>
        <pc:docMk/>
      </pc:docMkLst>
      <pc:sldChg chg="modSp">
        <pc:chgData name="1434323" userId="S::mouathahmad@itc.hu.edu.jo::7aeb2532-e6d8-4d92-a567-62c4870cd2d5" providerId="AD" clId="Web-{8F955509-0F43-792B-6867-799908E01FD8}" dt="2024-03-22T12:45:16.971" v="0" actId="1076"/>
        <pc:sldMkLst>
          <pc:docMk/>
          <pc:sldMk cId="4094032882" sldId="357"/>
        </pc:sldMkLst>
        <pc:picChg chg="mod">
          <ac:chgData name="1434323" userId="S::mouathahmad@itc.hu.edu.jo::7aeb2532-e6d8-4d92-a567-62c4870cd2d5" providerId="AD" clId="Web-{8F955509-0F43-792B-6867-799908E01FD8}" dt="2024-03-22T12:45:16.971" v="0" actId="1076"/>
          <ac:picMkLst>
            <pc:docMk/>
            <pc:sldMk cId="4094032882" sldId="357"/>
            <ac:picMk id="6" creationId="{CD5CD56C-DCCC-48CA-AC6E-5F0647E66536}"/>
          </ac:picMkLst>
        </pc:picChg>
      </pc:sldChg>
      <pc:sldChg chg="modSp">
        <pc:chgData name="1434323" userId="S::mouathahmad@itc.hu.edu.jo::7aeb2532-e6d8-4d92-a567-62c4870cd2d5" providerId="AD" clId="Web-{8F955509-0F43-792B-6867-799908E01FD8}" dt="2024-03-22T13:03:33.159" v="2" actId="1076"/>
        <pc:sldMkLst>
          <pc:docMk/>
          <pc:sldMk cId="3138346660" sldId="366"/>
        </pc:sldMkLst>
        <pc:picChg chg="mod">
          <ac:chgData name="1434323" userId="S::mouathahmad@itc.hu.edu.jo::7aeb2532-e6d8-4d92-a567-62c4870cd2d5" providerId="AD" clId="Web-{8F955509-0F43-792B-6867-799908E01FD8}" dt="2024-03-22T13:03:33.159" v="2" actId="1076"/>
          <ac:picMkLst>
            <pc:docMk/>
            <pc:sldMk cId="3138346660" sldId="366"/>
            <ac:picMk id="20" creationId="{30746E48-D305-49AB-A2BC-4F501C414ACE}"/>
          </ac:picMkLst>
        </pc:picChg>
      </pc:sldChg>
    </pc:docChg>
  </pc:docChgLst>
  <pc:docChgLst>
    <pc:chgData name="1434323" userId="S::mouathahmad@itc.hu.edu.jo::7aeb2532-e6d8-4d92-a567-62c4870cd2d5" providerId="AD" clId="Web-{5DD39B05-2FD5-F85D-5806-D9DB3C24B086}"/>
    <pc:docChg chg="modSld">
      <pc:chgData name="1434323" userId="S::mouathahmad@itc.hu.edu.jo::7aeb2532-e6d8-4d92-a567-62c4870cd2d5" providerId="AD" clId="Web-{5DD39B05-2FD5-F85D-5806-D9DB3C24B086}" dt="2024-03-09T10:17:40.222" v="32" actId="1076"/>
      <pc:docMkLst>
        <pc:docMk/>
      </pc:docMkLst>
      <pc:sldChg chg="modSp">
        <pc:chgData name="1434323" userId="S::mouathahmad@itc.hu.edu.jo::7aeb2532-e6d8-4d92-a567-62c4870cd2d5" providerId="AD" clId="Web-{5DD39B05-2FD5-F85D-5806-D9DB3C24B086}" dt="2024-03-09T09:59:29.758" v="6" actId="1076"/>
        <pc:sldMkLst>
          <pc:docMk/>
          <pc:sldMk cId="3065468597" sldId="326"/>
        </pc:sldMkLst>
        <pc:picChg chg="mod">
          <ac:chgData name="1434323" userId="S::mouathahmad@itc.hu.edu.jo::7aeb2532-e6d8-4d92-a567-62c4870cd2d5" providerId="AD" clId="Web-{5DD39B05-2FD5-F85D-5806-D9DB3C24B086}" dt="2024-03-09T09:49:24.180" v="0" actId="1076"/>
          <ac:picMkLst>
            <pc:docMk/>
            <pc:sldMk cId="3065468597" sldId="326"/>
            <ac:picMk id="7" creationId="{2E149133-A563-4EC4-AD48-034683DD03B5}"/>
          </ac:picMkLst>
        </pc:picChg>
        <pc:picChg chg="mod">
          <ac:chgData name="1434323" userId="S::mouathahmad@itc.hu.edu.jo::7aeb2532-e6d8-4d92-a567-62c4870cd2d5" providerId="AD" clId="Web-{5DD39B05-2FD5-F85D-5806-D9DB3C24B086}" dt="2024-03-09T09:50:17.743" v="1" actId="1076"/>
          <ac:picMkLst>
            <pc:docMk/>
            <pc:sldMk cId="3065468597" sldId="326"/>
            <ac:picMk id="11" creationId="{D9E3C7B4-B9EE-4F5D-AF86-251D5195B48D}"/>
          </ac:picMkLst>
        </pc:picChg>
        <pc:picChg chg="mod">
          <ac:chgData name="1434323" userId="S::mouathahmad@itc.hu.edu.jo::7aeb2532-e6d8-4d92-a567-62c4870cd2d5" providerId="AD" clId="Web-{5DD39B05-2FD5-F85D-5806-D9DB3C24B086}" dt="2024-03-09T09:53:28.060" v="3" actId="1076"/>
          <ac:picMkLst>
            <pc:docMk/>
            <pc:sldMk cId="3065468597" sldId="326"/>
            <ac:picMk id="15" creationId="{8EDBE59F-66F5-4EEA-BD69-E8EF10B97EEB}"/>
          </ac:picMkLst>
        </pc:picChg>
        <pc:picChg chg="mod">
          <ac:chgData name="1434323" userId="S::mouathahmad@itc.hu.edu.jo::7aeb2532-e6d8-4d92-a567-62c4870cd2d5" providerId="AD" clId="Web-{5DD39B05-2FD5-F85D-5806-D9DB3C24B086}" dt="2024-03-09T09:59:25.898" v="5" actId="1076"/>
          <ac:picMkLst>
            <pc:docMk/>
            <pc:sldMk cId="3065468597" sldId="326"/>
            <ac:picMk id="30" creationId="{EF723BCD-A9A2-44CA-B2D5-A8B575D60B21}"/>
          </ac:picMkLst>
        </pc:picChg>
        <pc:picChg chg="mod">
          <ac:chgData name="1434323" userId="S::mouathahmad@itc.hu.edu.jo::7aeb2532-e6d8-4d92-a567-62c4870cd2d5" providerId="AD" clId="Web-{5DD39B05-2FD5-F85D-5806-D9DB3C24B086}" dt="2024-03-09T09:59:29.758" v="6" actId="1076"/>
          <ac:picMkLst>
            <pc:docMk/>
            <pc:sldMk cId="3065468597" sldId="326"/>
            <ac:picMk id="35" creationId="{82D2C57C-FE78-4E95-A45D-41449FD79E71}"/>
          </ac:picMkLst>
        </pc:picChg>
      </pc:sldChg>
      <pc:sldChg chg="modSp">
        <pc:chgData name="1434323" userId="S::mouathahmad@itc.hu.edu.jo::7aeb2532-e6d8-4d92-a567-62c4870cd2d5" providerId="AD" clId="Web-{5DD39B05-2FD5-F85D-5806-D9DB3C24B086}" dt="2024-03-09T10:04:24.702" v="25" actId="1076"/>
        <pc:sldMkLst>
          <pc:docMk/>
          <pc:sldMk cId="4031466502" sldId="327"/>
        </pc:sldMkLst>
        <pc:picChg chg="mod">
          <ac:chgData name="1434323" userId="S::mouathahmad@itc.hu.edu.jo::7aeb2532-e6d8-4d92-a567-62c4870cd2d5" providerId="AD" clId="Web-{5DD39B05-2FD5-F85D-5806-D9DB3C24B086}" dt="2024-03-09T10:00:47.759" v="13" actId="14100"/>
          <ac:picMkLst>
            <pc:docMk/>
            <pc:sldMk cId="4031466502" sldId="327"/>
            <ac:picMk id="9" creationId="{AEDF38C1-325C-4AB5-8F0B-7C25E976FAFE}"/>
          </ac:picMkLst>
        </pc:picChg>
        <pc:picChg chg="mod">
          <ac:chgData name="1434323" userId="S::mouathahmad@itc.hu.edu.jo::7aeb2532-e6d8-4d92-a567-62c4870cd2d5" providerId="AD" clId="Web-{5DD39B05-2FD5-F85D-5806-D9DB3C24B086}" dt="2024-03-09T10:02:34.403" v="21" actId="1076"/>
          <ac:picMkLst>
            <pc:docMk/>
            <pc:sldMk cId="4031466502" sldId="327"/>
            <ac:picMk id="10" creationId="{2823EF11-9674-462C-971F-7E1406D3289A}"/>
          </ac:picMkLst>
        </pc:picChg>
        <pc:picChg chg="mod">
          <ac:chgData name="1434323" userId="S::mouathahmad@itc.hu.edu.jo::7aeb2532-e6d8-4d92-a567-62c4870cd2d5" providerId="AD" clId="Web-{5DD39B05-2FD5-F85D-5806-D9DB3C24B086}" dt="2024-03-09T10:03:17.654" v="22" actId="1076"/>
          <ac:picMkLst>
            <pc:docMk/>
            <pc:sldMk cId="4031466502" sldId="327"/>
            <ac:picMk id="13" creationId="{192A242A-23AD-45BE-86C6-172CE2459211}"/>
          </ac:picMkLst>
        </pc:picChg>
        <pc:picChg chg="mod">
          <ac:chgData name="1434323" userId="S::mouathahmad@itc.hu.edu.jo::7aeb2532-e6d8-4d92-a567-62c4870cd2d5" providerId="AD" clId="Web-{5DD39B05-2FD5-F85D-5806-D9DB3C24B086}" dt="2024-03-09T10:04:01.358" v="23" actId="1076"/>
          <ac:picMkLst>
            <pc:docMk/>
            <pc:sldMk cId="4031466502" sldId="327"/>
            <ac:picMk id="16" creationId="{625C309A-363F-47BD-A145-1F676F754066}"/>
          </ac:picMkLst>
        </pc:picChg>
        <pc:picChg chg="mod">
          <ac:chgData name="1434323" userId="S::mouathahmad@itc.hu.edu.jo::7aeb2532-e6d8-4d92-a567-62c4870cd2d5" providerId="AD" clId="Web-{5DD39B05-2FD5-F85D-5806-D9DB3C24B086}" dt="2024-03-09T10:04:15.827" v="24" actId="1076"/>
          <ac:picMkLst>
            <pc:docMk/>
            <pc:sldMk cId="4031466502" sldId="327"/>
            <ac:picMk id="19" creationId="{FE26E7AB-8821-417A-934B-CC4233CB5186}"/>
          </ac:picMkLst>
        </pc:picChg>
        <pc:picChg chg="mod">
          <ac:chgData name="1434323" userId="S::mouathahmad@itc.hu.edu.jo::7aeb2532-e6d8-4d92-a567-62c4870cd2d5" providerId="AD" clId="Web-{5DD39B05-2FD5-F85D-5806-D9DB3C24B086}" dt="2024-03-09T10:04:24.702" v="25" actId="1076"/>
          <ac:picMkLst>
            <pc:docMk/>
            <pc:sldMk cId="4031466502" sldId="327"/>
            <ac:picMk id="22" creationId="{93FA28EE-1601-48E9-A206-8502C88E890C}"/>
          </ac:picMkLst>
        </pc:picChg>
      </pc:sldChg>
      <pc:sldChg chg="modSp">
        <pc:chgData name="1434323" userId="S::mouathahmad@itc.hu.edu.jo::7aeb2532-e6d8-4d92-a567-62c4870cd2d5" providerId="AD" clId="Web-{5DD39B05-2FD5-F85D-5806-D9DB3C24B086}" dt="2024-03-09T10:04:57.453" v="27" actId="14100"/>
        <pc:sldMkLst>
          <pc:docMk/>
          <pc:sldMk cId="2536151850" sldId="328"/>
        </pc:sldMkLst>
        <pc:picChg chg="mod">
          <ac:chgData name="1434323" userId="S::mouathahmad@itc.hu.edu.jo::7aeb2532-e6d8-4d92-a567-62c4870cd2d5" providerId="AD" clId="Web-{5DD39B05-2FD5-F85D-5806-D9DB3C24B086}" dt="2024-03-09T10:04:57.453" v="27" actId="14100"/>
          <ac:picMkLst>
            <pc:docMk/>
            <pc:sldMk cId="2536151850" sldId="328"/>
            <ac:picMk id="14" creationId="{261325D0-F735-4619-B3D4-F45333E0D64F}"/>
          </ac:picMkLst>
        </pc:picChg>
      </pc:sldChg>
      <pc:sldChg chg="modSp">
        <pc:chgData name="1434323" userId="S::mouathahmad@itc.hu.edu.jo::7aeb2532-e6d8-4d92-a567-62c4870cd2d5" providerId="AD" clId="Web-{5DD39B05-2FD5-F85D-5806-D9DB3C24B086}" dt="2024-03-09T10:17:40.222" v="32" actId="1076"/>
        <pc:sldMkLst>
          <pc:docMk/>
          <pc:sldMk cId="656263537" sldId="329"/>
        </pc:sldMkLst>
        <pc:picChg chg="mod">
          <ac:chgData name="1434323" userId="S::mouathahmad@itc.hu.edu.jo::7aeb2532-e6d8-4d92-a567-62c4870cd2d5" providerId="AD" clId="Web-{5DD39B05-2FD5-F85D-5806-D9DB3C24B086}" dt="2024-03-09T10:11:28.197" v="28" actId="1076"/>
          <ac:picMkLst>
            <pc:docMk/>
            <pc:sldMk cId="656263537" sldId="329"/>
            <ac:picMk id="7" creationId="{5A7E7613-C81E-4FA5-A4C9-4E29CE075081}"/>
          </ac:picMkLst>
        </pc:picChg>
        <pc:picChg chg="mod">
          <ac:chgData name="1434323" userId="S::mouathahmad@itc.hu.edu.jo::7aeb2532-e6d8-4d92-a567-62c4870cd2d5" providerId="AD" clId="Web-{5DD39B05-2FD5-F85D-5806-D9DB3C24B086}" dt="2024-03-09T10:13:53.997" v="29" actId="1076"/>
          <ac:picMkLst>
            <pc:docMk/>
            <pc:sldMk cId="656263537" sldId="329"/>
            <ac:picMk id="20" creationId="{F33BC1F6-F2F8-407F-A192-2532AB3AE947}"/>
          </ac:picMkLst>
        </pc:picChg>
        <pc:picChg chg="mod">
          <ac:chgData name="1434323" userId="S::mouathahmad@itc.hu.edu.jo::7aeb2532-e6d8-4d92-a567-62c4870cd2d5" providerId="AD" clId="Web-{5DD39B05-2FD5-F85D-5806-D9DB3C24B086}" dt="2024-03-09T10:14:59.311" v="30" actId="1076"/>
          <ac:picMkLst>
            <pc:docMk/>
            <pc:sldMk cId="656263537" sldId="329"/>
            <ac:picMk id="25" creationId="{D3C813F1-05B1-4A14-B746-8F3CEF2BB3FF}"/>
          </ac:picMkLst>
        </pc:picChg>
        <pc:picChg chg="mod">
          <ac:chgData name="1434323" userId="S::mouathahmad@itc.hu.edu.jo::7aeb2532-e6d8-4d92-a567-62c4870cd2d5" providerId="AD" clId="Web-{5DD39B05-2FD5-F85D-5806-D9DB3C24B086}" dt="2024-03-09T10:17:40.222" v="32" actId="1076"/>
          <ac:picMkLst>
            <pc:docMk/>
            <pc:sldMk cId="656263537" sldId="329"/>
            <ac:picMk id="31" creationId="{ADFE5E00-5C2B-4267-8597-01083556087B}"/>
          </ac:picMkLst>
        </pc:picChg>
      </pc:sldChg>
    </pc:docChg>
  </pc:docChgLst>
  <pc:docChgLst>
    <pc:chgData name="1434323" userId="S::mouathahmad@itc.hu.edu.jo::7aeb2532-e6d8-4d92-a567-62c4870cd2d5" providerId="AD" clId="Web-{9039C9DB-5ACF-88B9-C3C9-B416A7482EE3}"/>
    <pc:docChg chg="modSld">
      <pc:chgData name="1434323" userId="S::mouathahmad@itc.hu.edu.jo::7aeb2532-e6d8-4d92-a567-62c4870cd2d5" providerId="AD" clId="Web-{9039C9DB-5ACF-88B9-C3C9-B416A7482EE3}" dt="2024-03-10T13:03:44.126" v="74" actId="14100"/>
      <pc:docMkLst>
        <pc:docMk/>
      </pc:docMkLst>
      <pc:sldChg chg="modSp">
        <pc:chgData name="1434323" userId="S::mouathahmad@itc.hu.edu.jo::7aeb2532-e6d8-4d92-a567-62c4870cd2d5" providerId="AD" clId="Web-{9039C9DB-5ACF-88B9-C3C9-B416A7482EE3}" dt="2024-03-10T09:09:07.947" v="3" actId="1076"/>
        <pc:sldMkLst>
          <pc:docMk/>
          <pc:sldMk cId="3766833307" sldId="332"/>
        </pc:sldMkLst>
        <pc:picChg chg="mod">
          <ac:chgData name="1434323" userId="S::mouathahmad@itc.hu.edu.jo::7aeb2532-e6d8-4d92-a567-62c4870cd2d5" providerId="AD" clId="Web-{9039C9DB-5ACF-88B9-C3C9-B416A7482EE3}" dt="2024-03-10T09:03:30.033" v="0" actId="1076"/>
          <ac:picMkLst>
            <pc:docMk/>
            <pc:sldMk cId="3766833307" sldId="332"/>
            <ac:picMk id="8" creationId="{5FB4FDBE-F7E2-4CE7-B4C0-5C19871EFFDA}"/>
          </ac:picMkLst>
        </pc:picChg>
        <pc:picChg chg="mod">
          <ac:chgData name="1434323" userId="S::mouathahmad@itc.hu.edu.jo::7aeb2532-e6d8-4d92-a567-62c4870cd2d5" providerId="AD" clId="Web-{9039C9DB-5ACF-88B9-C3C9-B416A7482EE3}" dt="2024-03-10T09:06:29.912" v="1" actId="1076"/>
          <ac:picMkLst>
            <pc:docMk/>
            <pc:sldMk cId="3766833307" sldId="332"/>
            <ac:picMk id="9" creationId="{D38F3D73-8997-4858-92F9-5EE9D644CE4F}"/>
          </ac:picMkLst>
        </pc:picChg>
        <pc:picChg chg="mod">
          <ac:chgData name="1434323" userId="S::mouathahmad@itc.hu.edu.jo::7aeb2532-e6d8-4d92-a567-62c4870cd2d5" providerId="AD" clId="Web-{9039C9DB-5ACF-88B9-C3C9-B416A7482EE3}" dt="2024-03-10T09:07:53.945" v="2" actId="1076"/>
          <ac:picMkLst>
            <pc:docMk/>
            <pc:sldMk cId="3766833307" sldId="332"/>
            <ac:picMk id="30" creationId="{D6970FA2-E32B-40D3-A695-0C32F34127D5}"/>
          </ac:picMkLst>
        </pc:picChg>
        <pc:picChg chg="mod">
          <ac:chgData name="1434323" userId="S::mouathahmad@itc.hu.edu.jo::7aeb2532-e6d8-4d92-a567-62c4870cd2d5" providerId="AD" clId="Web-{9039C9DB-5ACF-88B9-C3C9-B416A7482EE3}" dt="2024-03-10T09:09:07.947" v="3" actId="1076"/>
          <ac:picMkLst>
            <pc:docMk/>
            <pc:sldMk cId="3766833307" sldId="332"/>
            <ac:picMk id="40" creationId="{CAFD4D7A-B528-43A2-92D8-DFD720FBA6E3}"/>
          </ac:picMkLst>
        </pc:picChg>
      </pc:sldChg>
      <pc:sldChg chg="modSp">
        <pc:chgData name="1434323" userId="S::mouathahmad@itc.hu.edu.jo::7aeb2532-e6d8-4d92-a567-62c4870cd2d5" providerId="AD" clId="Web-{9039C9DB-5ACF-88B9-C3C9-B416A7482EE3}" dt="2024-03-10T09:16:44.129" v="19" actId="1076"/>
        <pc:sldMkLst>
          <pc:docMk/>
          <pc:sldMk cId="751299250" sldId="333"/>
        </pc:sldMkLst>
        <pc:picChg chg="mod">
          <ac:chgData name="1434323" userId="S::mouathahmad@itc.hu.edu.jo::7aeb2532-e6d8-4d92-a567-62c4870cd2d5" providerId="AD" clId="Web-{9039C9DB-5ACF-88B9-C3C9-B416A7482EE3}" dt="2024-03-10T09:09:57.042" v="4" actId="1076"/>
          <ac:picMkLst>
            <pc:docMk/>
            <pc:sldMk cId="751299250" sldId="333"/>
            <ac:picMk id="9" creationId="{503F5B49-9391-47F2-A355-3CDF2A003279}"/>
          </ac:picMkLst>
        </pc:picChg>
        <pc:picChg chg="mod">
          <ac:chgData name="1434323" userId="S::mouathahmad@itc.hu.edu.jo::7aeb2532-e6d8-4d92-a567-62c4870cd2d5" providerId="AD" clId="Web-{9039C9DB-5ACF-88B9-C3C9-B416A7482EE3}" dt="2024-03-10T09:11:14.153" v="12" actId="1076"/>
          <ac:picMkLst>
            <pc:docMk/>
            <pc:sldMk cId="751299250" sldId="333"/>
            <ac:picMk id="14" creationId="{BD7B0559-FDA8-46C1-9B17-B3A33656AA69}"/>
          </ac:picMkLst>
        </pc:picChg>
        <pc:picChg chg="mod">
          <ac:chgData name="1434323" userId="S::mouathahmad@itc.hu.edu.jo::7aeb2532-e6d8-4d92-a567-62c4870cd2d5" providerId="AD" clId="Web-{9039C9DB-5ACF-88B9-C3C9-B416A7482EE3}" dt="2024-03-10T09:15:54.487" v="16" actId="1076"/>
          <ac:picMkLst>
            <pc:docMk/>
            <pc:sldMk cId="751299250" sldId="333"/>
            <ac:picMk id="19" creationId="{293A16AA-BA91-492A-9988-5CC28F0A4589}"/>
          </ac:picMkLst>
        </pc:picChg>
        <pc:picChg chg="mod">
          <ac:chgData name="1434323" userId="S::mouathahmad@itc.hu.edu.jo::7aeb2532-e6d8-4d92-a567-62c4870cd2d5" providerId="AD" clId="Web-{9039C9DB-5ACF-88B9-C3C9-B416A7482EE3}" dt="2024-03-10T09:16:44.129" v="19" actId="1076"/>
          <ac:picMkLst>
            <pc:docMk/>
            <pc:sldMk cId="751299250" sldId="333"/>
            <ac:picMk id="22" creationId="{402EE6CA-F73A-41FE-A5D7-996C2480853B}"/>
          </ac:picMkLst>
        </pc:picChg>
      </pc:sldChg>
      <pc:sldChg chg="modSp">
        <pc:chgData name="1434323" userId="S::mouathahmad@itc.hu.edu.jo::7aeb2532-e6d8-4d92-a567-62c4870cd2d5" providerId="AD" clId="Web-{9039C9DB-5ACF-88B9-C3C9-B416A7482EE3}" dt="2024-03-10T09:32:20.056" v="23" actId="1076"/>
        <pc:sldMkLst>
          <pc:docMk/>
          <pc:sldMk cId="3031011746" sldId="334"/>
        </pc:sldMkLst>
        <pc:picChg chg="mod">
          <ac:chgData name="1434323" userId="S::mouathahmad@itc.hu.edu.jo::7aeb2532-e6d8-4d92-a567-62c4870cd2d5" providerId="AD" clId="Web-{9039C9DB-5ACF-88B9-C3C9-B416A7482EE3}" dt="2024-03-10T09:23:48.389" v="22" actId="1076"/>
          <ac:picMkLst>
            <pc:docMk/>
            <pc:sldMk cId="3031011746" sldId="334"/>
            <ac:picMk id="16" creationId="{071174A1-EF42-4C29-82C8-ED2B5E7A545A}"/>
          </ac:picMkLst>
        </pc:picChg>
        <pc:picChg chg="mod">
          <ac:chgData name="1434323" userId="S::mouathahmad@itc.hu.edu.jo::7aeb2532-e6d8-4d92-a567-62c4870cd2d5" providerId="AD" clId="Web-{9039C9DB-5ACF-88B9-C3C9-B416A7482EE3}" dt="2024-03-10T09:32:20.056" v="23" actId="1076"/>
          <ac:picMkLst>
            <pc:docMk/>
            <pc:sldMk cId="3031011746" sldId="334"/>
            <ac:picMk id="21" creationId="{4FAC7AA5-38DA-45C9-8BBA-967C5E8AA9C9}"/>
          </ac:picMkLst>
        </pc:picChg>
      </pc:sldChg>
      <pc:sldChg chg="modSp">
        <pc:chgData name="1434323" userId="S::mouathahmad@itc.hu.edu.jo::7aeb2532-e6d8-4d92-a567-62c4870cd2d5" providerId="AD" clId="Web-{9039C9DB-5ACF-88B9-C3C9-B416A7482EE3}" dt="2024-03-10T11:17:00.634" v="26" actId="1076"/>
        <pc:sldMkLst>
          <pc:docMk/>
          <pc:sldMk cId="178713642" sldId="335"/>
        </pc:sldMkLst>
        <pc:picChg chg="mod">
          <ac:chgData name="1434323" userId="S::mouathahmad@itc.hu.edu.jo::7aeb2532-e6d8-4d92-a567-62c4870cd2d5" providerId="AD" clId="Web-{9039C9DB-5ACF-88B9-C3C9-B416A7482EE3}" dt="2024-03-10T11:17:00.634" v="26" actId="1076"/>
          <ac:picMkLst>
            <pc:docMk/>
            <pc:sldMk cId="178713642" sldId="335"/>
            <ac:picMk id="17" creationId="{55AD2545-5FC2-4201-A055-A78C48142B5B}"/>
          </ac:picMkLst>
        </pc:picChg>
      </pc:sldChg>
      <pc:sldChg chg="modSp">
        <pc:chgData name="1434323" userId="S::mouathahmad@itc.hu.edu.jo::7aeb2532-e6d8-4d92-a567-62c4870cd2d5" providerId="AD" clId="Web-{9039C9DB-5ACF-88B9-C3C9-B416A7482EE3}" dt="2024-03-10T11:26:38.684" v="28" actId="1076"/>
        <pc:sldMkLst>
          <pc:docMk/>
          <pc:sldMk cId="743920843" sldId="336"/>
        </pc:sldMkLst>
        <pc:picChg chg="mod">
          <ac:chgData name="1434323" userId="S::mouathahmad@itc.hu.edu.jo::7aeb2532-e6d8-4d92-a567-62c4870cd2d5" providerId="AD" clId="Web-{9039C9DB-5ACF-88B9-C3C9-B416A7482EE3}" dt="2024-03-10T11:26:38.684" v="28" actId="1076"/>
          <ac:picMkLst>
            <pc:docMk/>
            <pc:sldMk cId="743920843" sldId="336"/>
            <ac:picMk id="24" creationId="{0F305A16-88B7-4892-9729-3F99E2BBEF70}"/>
          </ac:picMkLst>
        </pc:picChg>
      </pc:sldChg>
      <pc:sldChg chg="modSp">
        <pc:chgData name="1434323" userId="S::mouathahmad@itc.hu.edu.jo::7aeb2532-e6d8-4d92-a567-62c4870cd2d5" providerId="AD" clId="Web-{9039C9DB-5ACF-88B9-C3C9-B416A7482EE3}" dt="2024-03-10T11:36:18" v="31" actId="1076"/>
        <pc:sldMkLst>
          <pc:docMk/>
          <pc:sldMk cId="4248115009" sldId="337"/>
        </pc:sldMkLst>
        <pc:picChg chg="mod">
          <ac:chgData name="1434323" userId="S::mouathahmad@itc.hu.edu.jo::7aeb2532-e6d8-4d92-a567-62c4870cd2d5" providerId="AD" clId="Web-{9039C9DB-5ACF-88B9-C3C9-B416A7482EE3}" dt="2024-03-10T11:36:18" v="31" actId="1076"/>
          <ac:picMkLst>
            <pc:docMk/>
            <pc:sldMk cId="4248115009" sldId="337"/>
            <ac:picMk id="14" creationId="{FB77D5EE-BAA3-485B-B9DD-B021844A80BA}"/>
          </ac:picMkLst>
        </pc:picChg>
        <pc:picChg chg="mod">
          <ac:chgData name="1434323" userId="S::mouathahmad@itc.hu.edu.jo::7aeb2532-e6d8-4d92-a567-62c4870cd2d5" providerId="AD" clId="Web-{9039C9DB-5ACF-88B9-C3C9-B416A7482EE3}" dt="2024-03-10T11:33:15.572" v="30" actId="14100"/>
          <ac:picMkLst>
            <pc:docMk/>
            <pc:sldMk cId="4248115009" sldId="337"/>
            <ac:picMk id="15" creationId="{89249328-917A-4B2D-B768-AA030622DB71}"/>
          </ac:picMkLst>
        </pc:picChg>
      </pc:sldChg>
      <pc:sldChg chg="addSp modSp">
        <pc:chgData name="1434323" userId="S::mouathahmad@itc.hu.edu.jo::7aeb2532-e6d8-4d92-a567-62c4870cd2d5" providerId="AD" clId="Web-{9039C9DB-5ACF-88B9-C3C9-B416A7482EE3}" dt="2024-03-10T12:10:16.274" v="46" actId="14100"/>
        <pc:sldMkLst>
          <pc:docMk/>
          <pc:sldMk cId="2893489114" sldId="338"/>
        </pc:sldMkLst>
        <pc:spChg chg="add mod">
          <ac:chgData name="1434323" userId="S::mouathahmad@itc.hu.edu.jo::7aeb2532-e6d8-4d92-a567-62c4870cd2d5" providerId="AD" clId="Web-{9039C9DB-5ACF-88B9-C3C9-B416A7482EE3}" dt="2024-03-10T11:41:15.290" v="39" actId="20577"/>
          <ac:spMkLst>
            <pc:docMk/>
            <pc:sldMk cId="2893489114" sldId="338"/>
            <ac:spMk id="2" creationId="{63A64457-7865-2EE4-501F-CDF7B21E5F16}"/>
          </ac:spMkLst>
        </pc:spChg>
        <pc:spChg chg="mod">
          <ac:chgData name="1434323" userId="S::mouathahmad@itc.hu.edu.jo::7aeb2532-e6d8-4d92-a567-62c4870cd2d5" providerId="AD" clId="Web-{9039C9DB-5ACF-88B9-C3C9-B416A7482EE3}" dt="2024-03-10T12:10:13.914" v="45" actId="14100"/>
          <ac:spMkLst>
            <pc:docMk/>
            <pc:sldMk cId="2893489114" sldId="338"/>
            <ac:spMk id="11" creationId="{5BDC3CB2-698A-4B03-A5F0-4735DD99B046}"/>
          </ac:spMkLst>
        </pc:spChg>
        <pc:spChg chg="mod">
          <ac:chgData name="1434323" userId="S::mouathahmad@itc.hu.edu.jo::7aeb2532-e6d8-4d92-a567-62c4870cd2d5" providerId="AD" clId="Web-{9039C9DB-5ACF-88B9-C3C9-B416A7482EE3}" dt="2024-03-10T12:10:16.274" v="46" actId="14100"/>
          <ac:spMkLst>
            <pc:docMk/>
            <pc:sldMk cId="2893489114" sldId="338"/>
            <ac:spMk id="13" creationId="{B8B4E618-29E4-4A5A-9113-FCAB136CD38C}"/>
          </ac:spMkLst>
        </pc:spChg>
        <pc:picChg chg="add mod">
          <ac:chgData name="1434323" userId="S::mouathahmad@itc.hu.edu.jo::7aeb2532-e6d8-4d92-a567-62c4870cd2d5" providerId="AD" clId="Web-{9039C9DB-5ACF-88B9-C3C9-B416A7482EE3}" dt="2024-03-10T11:41:23.916" v="42" actId="14100"/>
          <ac:picMkLst>
            <pc:docMk/>
            <pc:sldMk cId="2893489114" sldId="338"/>
            <ac:picMk id="14" creationId="{148D69F0-4064-3DEC-ACD3-8FFDAFC7463C}"/>
          </ac:picMkLst>
        </pc:picChg>
      </pc:sldChg>
      <pc:sldChg chg="modSp">
        <pc:chgData name="1434323" userId="S::mouathahmad@itc.hu.edu.jo::7aeb2532-e6d8-4d92-a567-62c4870cd2d5" providerId="AD" clId="Web-{9039C9DB-5ACF-88B9-C3C9-B416A7482EE3}" dt="2024-03-10T12:28:03.235" v="55" actId="1076"/>
        <pc:sldMkLst>
          <pc:docMk/>
          <pc:sldMk cId="700092210" sldId="339"/>
        </pc:sldMkLst>
        <pc:spChg chg="mod">
          <ac:chgData name="1434323" userId="S::mouathahmad@itc.hu.edu.jo::7aeb2532-e6d8-4d92-a567-62c4870cd2d5" providerId="AD" clId="Web-{9039C9DB-5ACF-88B9-C3C9-B416A7482EE3}" dt="2024-03-10T12:27:53.329" v="53" actId="1076"/>
          <ac:spMkLst>
            <pc:docMk/>
            <pc:sldMk cId="700092210" sldId="339"/>
            <ac:spMk id="25" creationId="{1CD5A5F3-A554-4EEE-AEFA-C3AFCBA9C768}"/>
          </ac:spMkLst>
        </pc:spChg>
        <pc:picChg chg="mod">
          <ac:chgData name="1434323" userId="S::mouathahmad@itc.hu.edu.jo::7aeb2532-e6d8-4d92-a567-62c4870cd2d5" providerId="AD" clId="Web-{9039C9DB-5ACF-88B9-C3C9-B416A7482EE3}" dt="2024-03-10T12:21:21.471" v="49" actId="1076"/>
          <ac:picMkLst>
            <pc:docMk/>
            <pc:sldMk cId="700092210" sldId="339"/>
            <ac:picMk id="14" creationId="{9C5ACD2B-6D35-43DC-971F-E6CCD1ECEB25}"/>
          </ac:picMkLst>
        </pc:picChg>
        <pc:picChg chg="mod">
          <ac:chgData name="1434323" userId="S::mouathahmad@itc.hu.edu.jo::7aeb2532-e6d8-4d92-a567-62c4870cd2d5" providerId="AD" clId="Web-{9039C9DB-5ACF-88B9-C3C9-B416A7482EE3}" dt="2024-03-10T12:21:14.064" v="48" actId="1076"/>
          <ac:picMkLst>
            <pc:docMk/>
            <pc:sldMk cId="700092210" sldId="339"/>
            <ac:picMk id="19" creationId="{82406D8D-7AD9-4D73-8612-0BD265645F48}"/>
          </ac:picMkLst>
        </pc:picChg>
        <pc:picChg chg="mod">
          <ac:chgData name="1434323" userId="S::mouathahmad@itc.hu.edu.jo::7aeb2532-e6d8-4d92-a567-62c4870cd2d5" providerId="AD" clId="Web-{9039C9DB-5ACF-88B9-C3C9-B416A7482EE3}" dt="2024-03-10T12:28:03.235" v="55" actId="1076"/>
          <ac:picMkLst>
            <pc:docMk/>
            <pc:sldMk cId="700092210" sldId="339"/>
            <ac:picMk id="24" creationId="{26AA9589-F7B4-45F6-A05F-F220B97D351B}"/>
          </ac:picMkLst>
        </pc:picChg>
      </pc:sldChg>
      <pc:sldChg chg="modSp">
        <pc:chgData name="1434323" userId="S::mouathahmad@itc.hu.edu.jo::7aeb2532-e6d8-4d92-a567-62c4870cd2d5" providerId="AD" clId="Web-{9039C9DB-5ACF-88B9-C3C9-B416A7482EE3}" dt="2024-03-10T12:30:32.975" v="60" actId="1076"/>
        <pc:sldMkLst>
          <pc:docMk/>
          <pc:sldMk cId="2708418918" sldId="340"/>
        </pc:sldMkLst>
        <pc:picChg chg="mod">
          <ac:chgData name="1434323" userId="S::mouathahmad@itc.hu.edu.jo::7aeb2532-e6d8-4d92-a567-62c4870cd2d5" providerId="AD" clId="Web-{9039C9DB-5ACF-88B9-C3C9-B416A7482EE3}" dt="2024-03-10T12:29:09.910" v="56" actId="1076"/>
          <ac:picMkLst>
            <pc:docMk/>
            <pc:sldMk cId="2708418918" sldId="340"/>
            <ac:picMk id="5" creationId="{D64CEA0D-D2B3-466F-ACAA-567DB49BF95B}"/>
          </ac:picMkLst>
        </pc:picChg>
        <pc:picChg chg="mod">
          <ac:chgData name="1434323" userId="S::mouathahmad@itc.hu.edu.jo::7aeb2532-e6d8-4d92-a567-62c4870cd2d5" providerId="AD" clId="Web-{9039C9DB-5ACF-88B9-C3C9-B416A7482EE3}" dt="2024-03-10T12:30:11.115" v="58" actId="1076"/>
          <ac:picMkLst>
            <pc:docMk/>
            <pc:sldMk cId="2708418918" sldId="340"/>
            <ac:picMk id="8" creationId="{7FBE7432-84E7-4277-8215-DEDFF5864C7B}"/>
          </ac:picMkLst>
        </pc:picChg>
        <pc:picChg chg="mod">
          <ac:chgData name="1434323" userId="S::mouathahmad@itc.hu.edu.jo::7aeb2532-e6d8-4d92-a567-62c4870cd2d5" providerId="AD" clId="Web-{9039C9DB-5ACF-88B9-C3C9-B416A7482EE3}" dt="2024-03-10T12:30:25.428" v="59" actId="1076"/>
          <ac:picMkLst>
            <pc:docMk/>
            <pc:sldMk cId="2708418918" sldId="340"/>
            <ac:picMk id="14" creationId="{6FB8A4FC-BB4F-4F19-8BDC-B191C08D4CB3}"/>
          </ac:picMkLst>
        </pc:picChg>
        <pc:picChg chg="mod">
          <ac:chgData name="1434323" userId="S::mouathahmad@itc.hu.edu.jo::7aeb2532-e6d8-4d92-a567-62c4870cd2d5" providerId="AD" clId="Web-{9039C9DB-5ACF-88B9-C3C9-B416A7482EE3}" dt="2024-03-10T12:30:32.975" v="60" actId="1076"/>
          <ac:picMkLst>
            <pc:docMk/>
            <pc:sldMk cId="2708418918" sldId="340"/>
            <ac:picMk id="18" creationId="{1E9ECD7F-EC96-4FED-91DC-132BC1BC6BF2}"/>
          </ac:picMkLst>
        </pc:picChg>
      </pc:sldChg>
      <pc:sldChg chg="modSp">
        <pc:chgData name="1434323" userId="S::mouathahmad@itc.hu.edu.jo::7aeb2532-e6d8-4d92-a567-62c4870cd2d5" providerId="AD" clId="Web-{9039C9DB-5ACF-88B9-C3C9-B416A7482EE3}" dt="2024-03-10T12:31:07.383" v="62" actId="1076"/>
        <pc:sldMkLst>
          <pc:docMk/>
          <pc:sldMk cId="477248194" sldId="341"/>
        </pc:sldMkLst>
        <pc:picChg chg="mod">
          <ac:chgData name="1434323" userId="S::mouathahmad@itc.hu.edu.jo::7aeb2532-e6d8-4d92-a567-62c4870cd2d5" providerId="AD" clId="Web-{9039C9DB-5ACF-88B9-C3C9-B416A7482EE3}" dt="2024-03-10T12:31:07.383" v="62" actId="1076"/>
          <ac:picMkLst>
            <pc:docMk/>
            <pc:sldMk cId="477248194" sldId="341"/>
            <ac:picMk id="20" creationId="{2E0FE015-7C90-4DBA-9FF1-23C451FF12C1}"/>
          </ac:picMkLst>
        </pc:picChg>
      </pc:sldChg>
      <pc:sldChg chg="modSp">
        <pc:chgData name="1434323" userId="S::mouathahmad@itc.hu.edu.jo::7aeb2532-e6d8-4d92-a567-62c4870cd2d5" providerId="AD" clId="Web-{9039C9DB-5ACF-88B9-C3C9-B416A7482EE3}" dt="2024-03-10T12:36:54.317" v="64" actId="14100"/>
        <pc:sldMkLst>
          <pc:docMk/>
          <pc:sldMk cId="3193758895" sldId="343"/>
        </pc:sldMkLst>
        <pc:picChg chg="mod">
          <ac:chgData name="1434323" userId="S::mouathahmad@itc.hu.edu.jo::7aeb2532-e6d8-4d92-a567-62c4870cd2d5" providerId="AD" clId="Web-{9039C9DB-5ACF-88B9-C3C9-B416A7482EE3}" dt="2024-03-10T12:36:54.317" v="64" actId="14100"/>
          <ac:picMkLst>
            <pc:docMk/>
            <pc:sldMk cId="3193758895" sldId="343"/>
            <ac:picMk id="19" creationId="{F8EBDE59-CE43-4D9A-B2E3-3CFA23A49B90}"/>
          </ac:picMkLst>
        </pc:picChg>
      </pc:sldChg>
      <pc:sldChg chg="modSp">
        <pc:chgData name="1434323" userId="S::mouathahmad@itc.hu.edu.jo::7aeb2532-e6d8-4d92-a567-62c4870cd2d5" providerId="AD" clId="Web-{9039C9DB-5ACF-88B9-C3C9-B416A7482EE3}" dt="2024-03-10T12:38:23.305" v="65" actId="1076"/>
        <pc:sldMkLst>
          <pc:docMk/>
          <pc:sldMk cId="401000846" sldId="344"/>
        </pc:sldMkLst>
        <pc:picChg chg="mod">
          <ac:chgData name="1434323" userId="S::mouathahmad@itc.hu.edu.jo::7aeb2532-e6d8-4d92-a567-62c4870cd2d5" providerId="AD" clId="Web-{9039C9DB-5ACF-88B9-C3C9-B416A7482EE3}" dt="2024-03-10T12:38:23.305" v="65" actId="1076"/>
          <ac:picMkLst>
            <pc:docMk/>
            <pc:sldMk cId="401000846" sldId="344"/>
            <ac:picMk id="16" creationId="{0BBDE7AD-4C94-4749-8A0B-3BA88B937A85}"/>
          </ac:picMkLst>
        </pc:picChg>
      </pc:sldChg>
      <pc:sldChg chg="modSp">
        <pc:chgData name="1434323" userId="S::mouathahmad@itc.hu.edu.jo::7aeb2532-e6d8-4d92-a567-62c4870cd2d5" providerId="AD" clId="Web-{9039C9DB-5ACF-88B9-C3C9-B416A7482EE3}" dt="2024-03-10T12:55:19.467" v="70" actId="1076"/>
        <pc:sldMkLst>
          <pc:docMk/>
          <pc:sldMk cId="552784174" sldId="347"/>
        </pc:sldMkLst>
        <pc:picChg chg="mod">
          <ac:chgData name="1434323" userId="S::mouathahmad@itc.hu.edu.jo::7aeb2532-e6d8-4d92-a567-62c4870cd2d5" providerId="AD" clId="Web-{9039C9DB-5ACF-88B9-C3C9-B416A7482EE3}" dt="2024-03-10T12:51:47.209" v="67" actId="1076"/>
          <ac:picMkLst>
            <pc:docMk/>
            <pc:sldMk cId="552784174" sldId="347"/>
            <ac:picMk id="10" creationId="{0169C37F-A71F-4CB7-8F93-18288A2F7A2C}"/>
          </ac:picMkLst>
        </pc:picChg>
        <pc:picChg chg="mod">
          <ac:chgData name="1434323" userId="S::mouathahmad@itc.hu.edu.jo::7aeb2532-e6d8-4d92-a567-62c4870cd2d5" providerId="AD" clId="Web-{9039C9DB-5ACF-88B9-C3C9-B416A7482EE3}" dt="2024-03-10T12:51:10.598" v="66" actId="1076"/>
          <ac:picMkLst>
            <pc:docMk/>
            <pc:sldMk cId="552784174" sldId="347"/>
            <ac:picMk id="15" creationId="{EBD40461-69AA-439A-A528-B73801E57B2B}"/>
          </ac:picMkLst>
        </pc:picChg>
        <pc:picChg chg="mod">
          <ac:chgData name="1434323" userId="S::mouathahmad@itc.hu.edu.jo::7aeb2532-e6d8-4d92-a567-62c4870cd2d5" providerId="AD" clId="Web-{9039C9DB-5ACF-88B9-C3C9-B416A7482EE3}" dt="2024-03-10T12:55:19.467" v="70" actId="1076"/>
          <ac:picMkLst>
            <pc:docMk/>
            <pc:sldMk cId="552784174" sldId="347"/>
            <ac:picMk id="25" creationId="{2C48E47B-90F7-4B11-8E35-4BDD7F3F9C1C}"/>
          </ac:picMkLst>
        </pc:picChg>
      </pc:sldChg>
      <pc:sldChg chg="modSp">
        <pc:chgData name="1434323" userId="S::mouathahmad@itc.hu.edu.jo::7aeb2532-e6d8-4d92-a567-62c4870cd2d5" providerId="AD" clId="Web-{9039C9DB-5ACF-88B9-C3C9-B416A7482EE3}" dt="2024-03-10T13:03:44.126" v="74" actId="14100"/>
        <pc:sldMkLst>
          <pc:docMk/>
          <pc:sldMk cId="3270697480" sldId="350"/>
        </pc:sldMkLst>
        <pc:picChg chg="mod">
          <ac:chgData name="1434323" userId="S::mouathahmad@itc.hu.edu.jo::7aeb2532-e6d8-4d92-a567-62c4870cd2d5" providerId="AD" clId="Web-{9039C9DB-5ACF-88B9-C3C9-B416A7482EE3}" dt="2024-03-10T13:03:44.126" v="74" actId="14100"/>
          <ac:picMkLst>
            <pc:docMk/>
            <pc:sldMk cId="3270697480" sldId="350"/>
            <ac:picMk id="9" creationId="{46DD0A61-8FDF-49F4-BE73-F9B175ED5010}"/>
          </ac:picMkLst>
        </pc:picChg>
        <pc:picChg chg="mod">
          <ac:chgData name="1434323" userId="S::mouathahmad@itc.hu.edu.jo::7aeb2532-e6d8-4d92-a567-62c4870cd2d5" providerId="AD" clId="Web-{9039C9DB-5ACF-88B9-C3C9-B416A7482EE3}" dt="2024-03-10T13:03:34.938" v="73" actId="14100"/>
          <ac:picMkLst>
            <pc:docMk/>
            <pc:sldMk cId="3270697480" sldId="350"/>
            <ac:picMk id="10" creationId="{DE129D2F-E7DA-4279-89D2-957DEB8DB5BD}"/>
          </ac:picMkLst>
        </pc:picChg>
      </pc:sldChg>
      <pc:sldChg chg="modSp">
        <pc:chgData name="1434323" userId="S::mouathahmad@itc.hu.edu.jo::7aeb2532-e6d8-4d92-a567-62c4870cd2d5" providerId="AD" clId="Web-{9039C9DB-5ACF-88B9-C3C9-B416A7482EE3}" dt="2024-03-10T12:56:11.687" v="71" actId="14100"/>
        <pc:sldMkLst>
          <pc:docMk/>
          <pc:sldMk cId="1950344121" sldId="351"/>
        </pc:sldMkLst>
        <pc:spChg chg="mod">
          <ac:chgData name="1434323" userId="S::mouathahmad@itc.hu.edu.jo::7aeb2532-e6d8-4d92-a567-62c4870cd2d5" providerId="AD" clId="Web-{9039C9DB-5ACF-88B9-C3C9-B416A7482EE3}" dt="2024-03-10T12:56:11.687" v="71" actId="14100"/>
          <ac:spMkLst>
            <pc:docMk/>
            <pc:sldMk cId="1950344121" sldId="351"/>
            <ac:spMk id="7" creationId="{510FE736-6674-475B-9B1D-EB4738904C85}"/>
          </ac:spMkLst>
        </pc:spChg>
      </pc:sldChg>
    </pc:docChg>
  </pc:docChgLst>
  <pc:docChgLst>
    <pc:chgData name="1434323" userId="S::mouathahmad@itc.hu.edu.jo::7aeb2532-e6d8-4d92-a567-62c4870cd2d5" providerId="AD" clId="Web-{9E623677-24EA-9E80-1179-B7DF19F8C5F0}"/>
    <pc:docChg chg="modSld">
      <pc:chgData name="1434323" userId="S::mouathahmad@itc.hu.edu.jo::7aeb2532-e6d8-4d92-a567-62c4870cd2d5" providerId="AD" clId="Web-{9E623677-24EA-9E80-1179-B7DF19F8C5F0}" dt="2024-03-04T12:00:09.533" v="2" actId="1076"/>
      <pc:docMkLst>
        <pc:docMk/>
      </pc:docMkLst>
      <pc:sldChg chg="modSp">
        <pc:chgData name="1434323" userId="S::mouathahmad@itc.hu.edu.jo::7aeb2532-e6d8-4d92-a567-62c4870cd2d5" providerId="AD" clId="Web-{9E623677-24EA-9E80-1179-B7DF19F8C5F0}" dt="2024-03-04T11:54:27.753" v="1" actId="14100"/>
        <pc:sldMkLst>
          <pc:docMk/>
          <pc:sldMk cId="428808963" sldId="301"/>
        </pc:sldMkLst>
        <pc:picChg chg="mod">
          <ac:chgData name="1434323" userId="S::mouathahmad@itc.hu.edu.jo::7aeb2532-e6d8-4d92-a567-62c4870cd2d5" providerId="AD" clId="Web-{9E623677-24EA-9E80-1179-B7DF19F8C5F0}" dt="2024-03-04T11:54:27.753" v="1" actId="14100"/>
          <ac:picMkLst>
            <pc:docMk/>
            <pc:sldMk cId="428808963" sldId="301"/>
            <ac:picMk id="24" creationId="{4037F636-7FCC-49A2-85D6-E2C522FA4ED0}"/>
          </ac:picMkLst>
        </pc:picChg>
      </pc:sldChg>
      <pc:sldChg chg="modSp">
        <pc:chgData name="1434323" userId="S::mouathahmad@itc.hu.edu.jo::7aeb2532-e6d8-4d92-a567-62c4870cd2d5" providerId="AD" clId="Web-{9E623677-24EA-9E80-1179-B7DF19F8C5F0}" dt="2024-03-04T12:00:09.533" v="2" actId="1076"/>
        <pc:sldMkLst>
          <pc:docMk/>
          <pc:sldMk cId="4086359204" sldId="302"/>
        </pc:sldMkLst>
        <pc:spChg chg="mod">
          <ac:chgData name="1434323" userId="S::mouathahmad@itc.hu.edu.jo::7aeb2532-e6d8-4d92-a567-62c4870cd2d5" providerId="AD" clId="Web-{9E623677-24EA-9E80-1179-B7DF19F8C5F0}" dt="2024-03-04T11:43:04.708" v="0" actId="14100"/>
          <ac:spMkLst>
            <pc:docMk/>
            <pc:sldMk cId="4086359204" sldId="302"/>
            <ac:spMk id="15" creationId="{CC20AA63-2A5D-4266-A16E-4911B806A5C8}"/>
          </ac:spMkLst>
        </pc:spChg>
        <pc:picChg chg="mod">
          <ac:chgData name="1434323" userId="S::mouathahmad@itc.hu.edu.jo::7aeb2532-e6d8-4d92-a567-62c4870cd2d5" providerId="AD" clId="Web-{9E623677-24EA-9E80-1179-B7DF19F8C5F0}" dt="2024-03-04T12:00:09.533" v="2" actId="1076"/>
          <ac:picMkLst>
            <pc:docMk/>
            <pc:sldMk cId="4086359204" sldId="302"/>
            <ac:picMk id="25" creationId="{2AF473C8-367E-4D1B-A809-D9400824D8AB}"/>
          </ac:picMkLst>
        </pc:picChg>
      </pc:sldChg>
    </pc:docChg>
  </pc:docChgLst>
  <pc:docChgLst>
    <pc:chgData name="1434323" userId="S::mouathahmad@itc.hu.edu.jo::7aeb2532-e6d8-4d92-a567-62c4870cd2d5" providerId="AD" clId="Web-{18865FE7-95E4-31DA-E8F4-04F8191778DB}"/>
    <pc:docChg chg="modSld">
      <pc:chgData name="1434323" userId="S::mouathahmad@itc.hu.edu.jo::7aeb2532-e6d8-4d92-a567-62c4870cd2d5" providerId="AD" clId="Web-{18865FE7-95E4-31DA-E8F4-04F8191778DB}" dt="2024-02-22T07:29:42.762" v="2" actId="20577"/>
      <pc:docMkLst>
        <pc:docMk/>
      </pc:docMkLst>
      <pc:sldChg chg="modSp">
        <pc:chgData name="1434323" userId="S::mouathahmad@itc.hu.edu.jo::7aeb2532-e6d8-4d92-a567-62c4870cd2d5" providerId="AD" clId="Web-{18865FE7-95E4-31DA-E8F4-04F8191778DB}" dt="2024-02-22T07:18:53.378" v="0" actId="20577"/>
        <pc:sldMkLst>
          <pc:docMk/>
          <pc:sldMk cId="2254919955" sldId="273"/>
        </pc:sldMkLst>
        <pc:spChg chg="mod">
          <ac:chgData name="1434323" userId="S::mouathahmad@itc.hu.edu.jo::7aeb2532-e6d8-4d92-a567-62c4870cd2d5" providerId="AD" clId="Web-{18865FE7-95E4-31DA-E8F4-04F8191778DB}" dt="2024-02-22T07:18:53.378" v="0" actId="20577"/>
          <ac:spMkLst>
            <pc:docMk/>
            <pc:sldMk cId="2254919955" sldId="273"/>
            <ac:spMk id="36" creationId="{6206BEBC-BACF-4E7D-AA16-967898D4E36B}"/>
          </ac:spMkLst>
        </pc:spChg>
      </pc:sldChg>
      <pc:sldChg chg="modSp">
        <pc:chgData name="1434323" userId="S::mouathahmad@itc.hu.edu.jo::7aeb2532-e6d8-4d92-a567-62c4870cd2d5" providerId="AD" clId="Web-{18865FE7-95E4-31DA-E8F4-04F8191778DB}" dt="2024-02-22T07:29:42.762" v="2" actId="20577"/>
        <pc:sldMkLst>
          <pc:docMk/>
          <pc:sldMk cId="3741179978" sldId="274"/>
        </pc:sldMkLst>
        <pc:spChg chg="mod">
          <ac:chgData name="1434323" userId="S::mouathahmad@itc.hu.edu.jo::7aeb2532-e6d8-4d92-a567-62c4870cd2d5" providerId="AD" clId="Web-{18865FE7-95E4-31DA-E8F4-04F8191778DB}" dt="2024-02-22T07:29:42.762" v="2" actId="20577"/>
          <ac:spMkLst>
            <pc:docMk/>
            <pc:sldMk cId="3741179978" sldId="274"/>
            <ac:spMk id="26" creationId="{0F60A18B-A496-4573-B872-3ADBF7A6AB7C}"/>
          </ac:spMkLst>
        </pc:spChg>
      </pc:sldChg>
    </pc:docChg>
  </pc:docChgLst>
  <pc:docChgLst>
    <pc:chgData name="1434323" userId="S::mouathahmad@itc.hu.edu.jo::7aeb2532-e6d8-4d92-a567-62c4870cd2d5" providerId="AD" clId="Web-{E8C89BC4-2797-FC1B-7110-2D8CE55C4139}"/>
    <pc:docChg chg="modSld">
      <pc:chgData name="1434323" userId="S::mouathahmad@itc.hu.edu.jo::7aeb2532-e6d8-4d92-a567-62c4870cd2d5" providerId="AD" clId="Web-{E8C89BC4-2797-FC1B-7110-2D8CE55C4139}" dt="2024-02-20T07:16:31.533" v="9" actId="1076"/>
      <pc:docMkLst>
        <pc:docMk/>
      </pc:docMkLst>
      <pc:sldChg chg="modSp">
        <pc:chgData name="1434323" userId="S::mouathahmad@itc.hu.edu.jo::7aeb2532-e6d8-4d92-a567-62c4870cd2d5" providerId="AD" clId="Web-{E8C89BC4-2797-FC1B-7110-2D8CE55C4139}" dt="2024-02-20T07:16:31.533" v="9" actId="1076"/>
        <pc:sldMkLst>
          <pc:docMk/>
          <pc:sldMk cId="785047473" sldId="256"/>
        </pc:sldMkLst>
        <pc:picChg chg="mod">
          <ac:chgData name="1434323" userId="S::mouathahmad@itc.hu.edu.jo::7aeb2532-e6d8-4d92-a567-62c4870cd2d5" providerId="AD" clId="Web-{E8C89BC4-2797-FC1B-7110-2D8CE55C4139}" dt="2024-02-20T07:15:35.765" v="6" actId="1076"/>
          <ac:picMkLst>
            <pc:docMk/>
            <pc:sldMk cId="785047473" sldId="256"/>
            <ac:picMk id="23" creationId="{BCCAB6C2-25D7-42B7-A20C-7E0D7536078F}"/>
          </ac:picMkLst>
        </pc:picChg>
        <pc:picChg chg="mod">
          <ac:chgData name="1434323" userId="S::mouathahmad@itc.hu.edu.jo::7aeb2532-e6d8-4d92-a567-62c4870cd2d5" providerId="AD" clId="Web-{E8C89BC4-2797-FC1B-7110-2D8CE55C4139}" dt="2024-02-20T07:16:31.533" v="9" actId="1076"/>
          <ac:picMkLst>
            <pc:docMk/>
            <pc:sldMk cId="785047473" sldId="256"/>
            <ac:picMk id="25" creationId="{5601F0D2-C611-49BF-96DC-15788234E8A6}"/>
          </ac:picMkLst>
        </pc:picChg>
        <pc:picChg chg="mod">
          <ac:chgData name="1434323" userId="S::mouathahmad@itc.hu.edu.jo::7aeb2532-e6d8-4d92-a567-62c4870cd2d5" providerId="AD" clId="Web-{E8C89BC4-2797-FC1B-7110-2D8CE55C4139}" dt="2024-02-20T07:15:38.984" v="7" actId="1076"/>
          <ac:picMkLst>
            <pc:docMk/>
            <pc:sldMk cId="785047473" sldId="256"/>
            <ac:picMk id="27" creationId="{F0C57712-758A-4E5F-B6FC-744F042DA45F}"/>
          </ac:picMkLst>
        </pc:picChg>
      </pc:sldChg>
    </pc:docChg>
  </pc:docChgLst>
  <pc:docChgLst>
    <pc:chgData name="1434323" userId="S::mouathahmad@itc.hu.edu.jo::7aeb2532-e6d8-4d92-a567-62c4870cd2d5" providerId="AD" clId="Web-{1FB48929-822B-DED9-5B48-D0610AF8BCAF}"/>
    <pc:docChg chg="modSld">
      <pc:chgData name="1434323" userId="S::mouathahmad@itc.hu.edu.jo::7aeb2532-e6d8-4d92-a567-62c4870cd2d5" providerId="AD" clId="Web-{1FB48929-822B-DED9-5B48-D0610AF8BCAF}" dt="2024-03-12T04:39:47.432" v="7"/>
      <pc:docMkLst>
        <pc:docMk/>
      </pc:docMkLst>
      <pc:sldChg chg="modSp">
        <pc:chgData name="1434323" userId="S::mouathahmad@itc.hu.edu.jo::7aeb2532-e6d8-4d92-a567-62c4870cd2d5" providerId="AD" clId="Web-{1FB48929-822B-DED9-5B48-D0610AF8BCAF}" dt="2024-03-12T03:57:49.301" v="1" actId="20577"/>
        <pc:sldMkLst>
          <pc:docMk/>
          <pc:sldMk cId="1709234979" sldId="365"/>
        </pc:sldMkLst>
        <pc:spChg chg="mod">
          <ac:chgData name="1434323" userId="S::mouathahmad@itc.hu.edu.jo::7aeb2532-e6d8-4d92-a567-62c4870cd2d5" providerId="AD" clId="Web-{1FB48929-822B-DED9-5B48-D0610AF8BCAF}" dt="2024-03-12T03:57:49.301" v="1" actId="20577"/>
          <ac:spMkLst>
            <pc:docMk/>
            <pc:sldMk cId="1709234979" sldId="365"/>
            <ac:spMk id="19" creationId="{B549C228-B41C-4431-A6CB-64FB6F226D12}"/>
          </ac:spMkLst>
        </pc:spChg>
      </pc:sldChg>
      <pc:sldChg chg="modSp">
        <pc:chgData name="1434323" userId="S::mouathahmad@itc.hu.edu.jo::7aeb2532-e6d8-4d92-a567-62c4870cd2d5" providerId="AD" clId="Web-{1FB48929-822B-DED9-5B48-D0610AF8BCAF}" dt="2024-03-12T04:01:04.899" v="3" actId="1076"/>
        <pc:sldMkLst>
          <pc:docMk/>
          <pc:sldMk cId="3138346660" sldId="366"/>
        </pc:sldMkLst>
        <pc:picChg chg="mod">
          <ac:chgData name="1434323" userId="S::mouathahmad@itc.hu.edu.jo::7aeb2532-e6d8-4d92-a567-62c4870cd2d5" providerId="AD" clId="Web-{1FB48929-822B-DED9-5B48-D0610AF8BCAF}" dt="2024-03-12T03:59:28.006" v="2" actId="1076"/>
          <ac:picMkLst>
            <pc:docMk/>
            <pc:sldMk cId="3138346660" sldId="366"/>
            <ac:picMk id="20" creationId="{30746E48-D305-49AB-A2BC-4F501C414ACE}"/>
          </ac:picMkLst>
        </pc:picChg>
        <pc:picChg chg="mod">
          <ac:chgData name="1434323" userId="S::mouathahmad@itc.hu.edu.jo::7aeb2532-e6d8-4d92-a567-62c4870cd2d5" providerId="AD" clId="Web-{1FB48929-822B-DED9-5B48-D0610AF8BCAF}" dt="2024-03-12T04:01:04.899" v="3" actId="1076"/>
          <ac:picMkLst>
            <pc:docMk/>
            <pc:sldMk cId="3138346660" sldId="366"/>
            <ac:picMk id="21" creationId="{84358960-06AA-4239-9E74-87F5EEA12E89}"/>
          </ac:picMkLst>
        </pc:picChg>
      </pc:sldChg>
      <pc:sldChg chg="modSp">
        <pc:chgData name="1434323" userId="S::mouathahmad@itc.hu.edu.jo::7aeb2532-e6d8-4d92-a567-62c4870cd2d5" providerId="AD" clId="Web-{1FB48929-822B-DED9-5B48-D0610AF8BCAF}" dt="2024-03-12T04:39:47.432" v="7"/>
        <pc:sldMkLst>
          <pc:docMk/>
          <pc:sldMk cId="2280714674" sldId="368"/>
        </pc:sldMkLst>
        <pc:spChg chg="mod">
          <ac:chgData name="1434323" userId="S::mouathahmad@itc.hu.edu.jo::7aeb2532-e6d8-4d92-a567-62c4870cd2d5" providerId="AD" clId="Web-{1FB48929-822B-DED9-5B48-D0610AF8BCAF}" dt="2024-03-12T04:39:47.432" v="7"/>
          <ac:spMkLst>
            <pc:docMk/>
            <pc:sldMk cId="2280714674" sldId="368"/>
            <ac:spMk id="19" creationId="{23318569-6B75-46EA-9A79-31F0FFEDF286}"/>
          </ac:spMkLst>
        </pc:spChg>
        <pc:picChg chg="mod">
          <ac:chgData name="1434323" userId="S::mouathahmad@itc.hu.edu.jo::7aeb2532-e6d8-4d92-a567-62c4870cd2d5" providerId="AD" clId="Web-{1FB48929-822B-DED9-5B48-D0610AF8BCAF}" dt="2024-03-12T04:39:12.884" v="5" actId="1076"/>
          <ac:picMkLst>
            <pc:docMk/>
            <pc:sldMk cId="2280714674" sldId="368"/>
            <ac:picMk id="22" creationId="{6FE3915A-A171-4547-929C-F31718AECDAA}"/>
          </ac:picMkLst>
        </pc:picChg>
      </pc:sldChg>
    </pc:docChg>
  </pc:docChgLst>
  <pc:docChgLst>
    <pc:chgData name="1434323" userId="S::mouathahmad@itc.hu.edu.jo::7aeb2532-e6d8-4d92-a567-62c4870cd2d5" providerId="AD" clId="Web-{CDAF3F21-451F-B03A-9B31-D46824EEF702}"/>
    <pc:docChg chg="modSld">
      <pc:chgData name="1434323" userId="S::mouathahmad@itc.hu.edu.jo::7aeb2532-e6d8-4d92-a567-62c4870cd2d5" providerId="AD" clId="Web-{CDAF3F21-451F-B03A-9B31-D46824EEF702}" dt="2024-02-24T13:45:04.272" v="27" actId="1076"/>
      <pc:docMkLst>
        <pc:docMk/>
      </pc:docMkLst>
      <pc:sldChg chg="modSp">
        <pc:chgData name="1434323" userId="S::mouathahmad@itc.hu.edu.jo::7aeb2532-e6d8-4d92-a567-62c4870cd2d5" providerId="AD" clId="Web-{CDAF3F21-451F-B03A-9B31-D46824EEF702}" dt="2024-02-24T08:51:17.273" v="15" actId="1076"/>
        <pc:sldMkLst>
          <pc:docMk/>
          <pc:sldMk cId="3741179978" sldId="274"/>
        </pc:sldMkLst>
        <pc:spChg chg="mod">
          <ac:chgData name="1434323" userId="S::mouathahmad@itc.hu.edu.jo::7aeb2532-e6d8-4d92-a567-62c4870cd2d5" providerId="AD" clId="Web-{CDAF3F21-451F-B03A-9B31-D46824EEF702}" dt="2024-02-24T08:44:20.165" v="13" actId="20577"/>
          <ac:spMkLst>
            <pc:docMk/>
            <pc:sldMk cId="3741179978" sldId="274"/>
            <ac:spMk id="9" creationId="{6482B14C-F8BB-44E6-B2C2-CA77266C2E2C}"/>
          </ac:spMkLst>
        </pc:spChg>
        <pc:spChg chg="mod">
          <ac:chgData name="1434323" userId="S::mouathahmad@itc.hu.edu.jo::7aeb2532-e6d8-4d92-a567-62c4870cd2d5" providerId="AD" clId="Web-{CDAF3F21-451F-B03A-9B31-D46824EEF702}" dt="2024-02-24T08:51:17.273" v="15" actId="1076"/>
          <ac:spMkLst>
            <pc:docMk/>
            <pc:sldMk cId="3741179978" sldId="274"/>
            <ac:spMk id="26" creationId="{0F60A18B-A496-4573-B872-3ADBF7A6AB7C}"/>
          </ac:spMkLst>
        </pc:spChg>
        <pc:picChg chg="mod">
          <ac:chgData name="1434323" userId="S::mouathahmad@itc.hu.edu.jo::7aeb2532-e6d8-4d92-a567-62c4870cd2d5" providerId="AD" clId="Web-{CDAF3F21-451F-B03A-9B31-D46824EEF702}" dt="2024-02-24T08:44:23.837" v="14" actId="1076"/>
          <ac:picMkLst>
            <pc:docMk/>
            <pc:sldMk cId="3741179978" sldId="274"/>
            <ac:picMk id="8" creationId="{0B989AE1-329A-4124-8E12-9B9CD9841AA8}"/>
          </ac:picMkLst>
        </pc:picChg>
      </pc:sldChg>
      <pc:sldChg chg="modSp">
        <pc:chgData name="1434323" userId="S::mouathahmad@itc.hu.edu.jo::7aeb2532-e6d8-4d92-a567-62c4870cd2d5" providerId="AD" clId="Web-{CDAF3F21-451F-B03A-9B31-D46824EEF702}" dt="2024-02-24T09:32:53.002" v="17" actId="20577"/>
        <pc:sldMkLst>
          <pc:docMk/>
          <pc:sldMk cId="3806334334" sldId="276"/>
        </pc:sldMkLst>
        <pc:spChg chg="mod">
          <ac:chgData name="1434323" userId="S::mouathahmad@itc.hu.edu.jo::7aeb2532-e6d8-4d92-a567-62c4870cd2d5" providerId="AD" clId="Web-{CDAF3F21-451F-B03A-9B31-D46824EEF702}" dt="2024-02-24T09:32:53.002" v="17" actId="20577"/>
          <ac:spMkLst>
            <pc:docMk/>
            <pc:sldMk cId="3806334334" sldId="276"/>
            <ac:spMk id="9" creationId="{3F1ABA60-38AF-4CB6-B10F-064306B06CA9}"/>
          </ac:spMkLst>
        </pc:spChg>
      </pc:sldChg>
      <pc:sldChg chg="modSp">
        <pc:chgData name="1434323" userId="S::mouathahmad@itc.hu.edu.jo::7aeb2532-e6d8-4d92-a567-62c4870cd2d5" providerId="AD" clId="Web-{CDAF3F21-451F-B03A-9B31-D46824EEF702}" dt="2024-02-24T13:45:04.272" v="27" actId="1076"/>
        <pc:sldMkLst>
          <pc:docMk/>
          <pc:sldMk cId="1003272926" sldId="278"/>
        </pc:sldMkLst>
        <pc:spChg chg="mod">
          <ac:chgData name="1434323" userId="S::mouathahmad@itc.hu.edu.jo::7aeb2532-e6d8-4d92-a567-62c4870cd2d5" providerId="AD" clId="Web-{CDAF3F21-451F-B03A-9B31-D46824EEF702}" dt="2024-02-24T13:29:40.500" v="18" actId="14100"/>
          <ac:spMkLst>
            <pc:docMk/>
            <pc:sldMk cId="1003272926" sldId="278"/>
            <ac:spMk id="4" creationId="{6B179522-6241-4B74-BC47-50DD8927145E}"/>
          </ac:spMkLst>
        </pc:spChg>
        <pc:spChg chg="mod">
          <ac:chgData name="1434323" userId="S::mouathahmad@itc.hu.edu.jo::7aeb2532-e6d8-4d92-a567-62c4870cd2d5" providerId="AD" clId="Web-{CDAF3F21-451F-B03A-9B31-D46824EEF702}" dt="2024-02-24T13:44:59.320" v="26" actId="20577"/>
          <ac:spMkLst>
            <pc:docMk/>
            <pc:sldMk cId="1003272926" sldId="278"/>
            <ac:spMk id="11" creationId="{31423312-7EBC-4596-90FB-BDD866067AAC}"/>
          </ac:spMkLst>
        </pc:spChg>
        <pc:spChg chg="mod">
          <ac:chgData name="1434323" userId="S::mouathahmad@itc.hu.edu.jo::7aeb2532-e6d8-4d92-a567-62c4870cd2d5" providerId="AD" clId="Web-{CDAF3F21-451F-B03A-9B31-D46824EEF702}" dt="2024-02-24T13:42:13.862" v="22" actId="20577"/>
          <ac:spMkLst>
            <pc:docMk/>
            <pc:sldMk cId="1003272926" sldId="278"/>
            <ac:spMk id="15" creationId="{FD3EBE9C-AC98-42B6-8F07-BD6072543B75}"/>
          </ac:spMkLst>
        </pc:spChg>
        <pc:picChg chg="mod">
          <ac:chgData name="1434323" userId="S::mouathahmad@itc.hu.edu.jo::7aeb2532-e6d8-4d92-a567-62c4870cd2d5" providerId="AD" clId="Web-{CDAF3F21-451F-B03A-9B31-D46824EEF702}" dt="2024-02-24T13:29:46.937" v="19" actId="1076"/>
          <ac:picMkLst>
            <pc:docMk/>
            <pc:sldMk cId="1003272926" sldId="278"/>
            <ac:picMk id="6" creationId="{A2F37299-DF7E-41FD-9F2C-EEB34D44BDD7}"/>
          </ac:picMkLst>
        </pc:picChg>
        <pc:picChg chg="mod">
          <ac:chgData name="1434323" userId="S::mouathahmad@itc.hu.edu.jo::7aeb2532-e6d8-4d92-a567-62c4870cd2d5" providerId="AD" clId="Web-{CDAF3F21-451F-B03A-9B31-D46824EEF702}" dt="2024-02-24T13:29:46.969" v="20" actId="1076"/>
          <ac:picMkLst>
            <pc:docMk/>
            <pc:sldMk cId="1003272926" sldId="278"/>
            <ac:picMk id="8" creationId="{48B52755-43E6-42D6-A3A7-586B6EB8A483}"/>
          </ac:picMkLst>
        </pc:picChg>
        <pc:picChg chg="mod">
          <ac:chgData name="1434323" userId="S::mouathahmad@itc.hu.edu.jo::7aeb2532-e6d8-4d92-a567-62c4870cd2d5" providerId="AD" clId="Web-{CDAF3F21-451F-B03A-9B31-D46824EEF702}" dt="2024-02-24T13:45:04.272" v="27" actId="1076"/>
          <ac:picMkLst>
            <pc:docMk/>
            <pc:sldMk cId="1003272926" sldId="278"/>
            <ac:picMk id="13" creationId="{0B6081C4-6D29-42E2-91FE-816802CC5CD8}"/>
          </ac:picMkLst>
        </pc:picChg>
      </pc:sldChg>
    </pc:docChg>
  </pc:docChgLst>
  <pc:docChgLst>
    <pc:chgData name="1434323" userId="S::mouathahmad@itc.hu.edu.jo::7aeb2532-e6d8-4d92-a567-62c4870cd2d5" providerId="AD" clId="Web-{1EB91FDC-EF84-7C82-DC1A-C423C2961A24}"/>
    <pc:docChg chg="modSld">
      <pc:chgData name="1434323" userId="S::mouathahmad@itc.hu.edu.jo::7aeb2532-e6d8-4d92-a567-62c4870cd2d5" providerId="AD" clId="Web-{1EB91FDC-EF84-7C82-DC1A-C423C2961A24}" dt="2024-03-13T12:09:25.443" v="20" actId="1076"/>
      <pc:docMkLst>
        <pc:docMk/>
      </pc:docMkLst>
      <pc:sldChg chg="modSp">
        <pc:chgData name="1434323" userId="S::mouathahmad@itc.hu.edu.jo::7aeb2532-e6d8-4d92-a567-62c4870cd2d5" providerId="AD" clId="Web-{1EB91FDC-EF84-7C82-DC1A-C423C2961A24}" dt="2024-03-13T11:51:15.790" v="2" actId="1076"/>
        <pc:sldMkLst>
          <pc:docMk/>
          <pc:sldMk cId="785047473" sldId="256"/>
        </pc:sldMkLst>
        <pc:picChg chg="mod">
          <ac:chgData name="1434323" userId="S::mouathahmad@itc.hu.edu.jo::7aeb2532-e6d8-4d92-a567-62c4870cd2d5" providerId="AD" clId="Web-{1EB91FDC-EF84-7C82-DC1A-C423C2961A24}" dt="2024-03-13T11:51:06.993" v="1" actId="14100"/>
          <ac:picMkLst>
            <pc:docMk/>
            <pc:sldMk cId="785047473" sldId="256"/>
            <ac:picMk id="23" creationId="{BCCAB6C2-25D7-42B7-A20C-7E0D7536078F}"/>
          </ac:picMkLst>
        </pc:picChg>
        <pc:picChg chg="mod">
          <ac:chgData name="1434323" userId="S::mouathahmad@itc.hu.edu.jo::7aeb2532-e6d8-4d92-a567-62c4870cd2d5" providerId="AD" clId="Web-{1EB91FDC-EF84-7C82-DC1A-C423C2961A24}" dt="2024-03-13T11:51:15.790" v="2" actId="1076"/>
          <ac:picMkLst>
            <pc:docMk/>
            <pc:sldMk cId="785047473" sldId="256"/>
            <ac:picMk id="27" creationId="{F0C57712-758A-4E5F-B6FC-744F042DA45F}"/>
          </ac:picMkLst>
        </pc:picChg>
      </pc:sldChg>
      <pc:sldChg chg="modSp">
        <pc:chgData name="1434323" userId="S::mouathahmad@itc.hu.edu.jo::7aeb2532-e6d8-4d92-a567-62c4870cd2d5" providerId="AD" clId="Web-{1EB91FDC-EF84-7C82-DC1A-C423C2961A24}" dt="2024-03-13T11:54:30.998" v="4" actId="1076"/>
        <pc:sldMkLst>
          <pc:docMk/>
          <pc:sldMk cId="729982427" sldId="258"/>
        </pc:sldMkLst>
        <pc:picChg chg="mod">
          <ac:chgData name="1434323" userId="S::mouathahmad@itc.hu.edu.jo::7aeb2532-e6d8-4d92-a567-62c4870cd2d5" providerId="AD" clId="Web-{1EB91FDC-EF84-7C82-DC1A-C423C2961A24}" dt="2024-03-13T11:54:30.998" v="4" actId="1076"/>
          <ac:picMkLst>
            <pc:docMk/>
            <pc:sldMk cId="729982427" sldId="258"/>
            <ac:picMk id="2" creationId="{01215CE0-6A38-6441-4F4D-4881630CDF52}"/>
          </ac:picMkLst>
        </pc:picChg>
        <pc:picChg chg="mod">
          <ac:chgData name="1434323" userId="S::mouathahmad@itc.hu.edu.jo::7aeb2532-e6d8-4d92-a567-62c4870cd2d5" providerId="AD" clId="Web-{1EB91FDC-EF84-7C82-DC1A-C423C2961A24}" dt="2024-03-13T11:54:03.966" v="3" actId="1076"/>
          <ac:picMkLst>
            <pc:docMk/>
            <pc:sldMk cId="729982427" sldId="258"/>
            <ac:picMk id="3" creationId="{312095EB-07A6-A45A-C8E7-72081D277E12}"/>
          </ac:picMkLst>
        </pc:picChg>
      </pc:sldChg>
      <pc:sldChg chg="modSp">
        <pc:chgData name="1434323" userId="S::mouathahmad@itc.hu.edu.jo::7aeb2532-e6d8-4d92-a567-62c4870cd2d5" providerId="AD" clId="Web-{1EB91FDC-EF84-7C82-DC1A-C423C2961A24}" dt="2024-03-13T11:55:19.124" v="6" actId="1076"/>
        <pc:sldMkLst>
          <pc:docMk/>
          <pc:sldMk cId="2513878911" sldId="259"/>
        </pc:sldMkLst>
        <pc:picChg chg="mod">
          <ac:chgData name="1434323" userId="S::mouathahmad@itc.hu.edu.jo::7aeb2532-e6d8-4d92-a567-62c4870cd2d5" providerId="AD" clId="Web-{1EB91FDC-EF84-7C82-DC1A-C423C2961A24}" dt="2024-03-13T11:55:19.124" v="6" actId="1076"/>
          <ac:picMkLst>
            <pc:docMk/>
            <pc:sldMk cId="2513878911" sldId="259"/>
            <ac:picMk id="19" creationId="{255AFBD7-E86F-44F9-8B78-395D93FFF9FA}"/>
          </ac:picMkLst>
        </pc:picChg>
      </pc:sldChg>
      <pc:sldChg chg="modSp">
        <pc:chgData name="1434323" userId="S::mouathahmad@itc.hu.edu.jo::7aeb2532-e6d8-4d92-a567-62c4870cd2d5" providerId="AD" clId="Web-{1EB91FDC-EF84-7C82-DC1A-C423C2961A24}" dt="2024-03-13T11:58:03.925" v="10" actId="1076"/>
        <pc:sldMkLst>
          <pc:docMk/>
          <pc:sldMk cId="2476989239" sldId="260"/>
        </pc:sldMkLst>
        <pc:picChg chg="mod">
          <ac:chgData name="1434323" userId="S::mouathahmad@itc.hu.edu.jo::7aeb2532-e6d8-4d92-a567-62c4870cd2d5" providerId="AD" clId="Web-{1EB91FDC-EF84-7C82-DC1A-C423C2961A24}" dt="2024-03-13T11:57:50.925" v="7" actId="1076"/>
          <ac:picMkLst>
            <pc:docMk/>
            <pc:sldMk cId="2476989239" sldId="260"/>
            <ac:picMk id="32" creationId="{3291FC08-A036-4410-B9F0-3EA273AD2AC1}"/>
          </ac:picMkLst>
        </pc:picChg>
        <pc:picChg chg="mod">
          <ac:chgData name="1434323" userId="S::mouathahmad@itc.hu.edu.jo::7aeb2532-e6d8-4d92-a567-62c4870cd2d5" providerId="AD" clId="Web-{1EB91FDC-EF84-7C82-DC1A-C423C2961A24}" dt="2024-03-13T11:57:59.316" v="9" actId="1076"/>
          <ac:picMkLst>
            <pc:docMk/>
            <pc:sldMk cId="2476989239" sldId="260"/>
            <ac:picMk id="33" creationId="{D638AB13-B0A6-4966-822E-89E9D77AB1B0}"/>
          </ac:picMkLst>
        </pc:picChg>
        <pc:picChg chg="mod">
          <ac:chgData name="1434323" userId="S::mouathahmad@itc.hu.edu.jo::7aeb2532-e6d8-4d92-a567-62c4870cd2d5" providerId="AD" clId="Web-{1EB91FDC-EF84-7C82-DC1A-C423C2961A24}" dt="2024-03-13T11:58:03.925" v="10" actId="1076"/>
          <ac:picMkLst>
            <pc:docMk/>
            <pc:sldMk cId="2476989239" sldId="260"/>
            <ac:picMk id="40" creationId="{43753F51-12C1-473E-933A-B80B1370B7F5}"/>
          </ac:picMkLst>
        </pc:picChg>
        <pc:picChg chg="mod">
          <ac:chgData name="1434323" userId="S::mouathahmad@itc.hu.edu.jo::7aeb2532-e6d8-4d92-a567-62c4870cd2d5" providerId="AD" clId="Web-{1EB91FDC-EF84-7C82-DC1A-C423C2961A24}" dt="2024-03-13T11:57:56.769" v="8" actId="1076"/>
          <ac:picMkLst>
            <pc:docMk/>
            <pc:sldMk cId="2476989239" sldId="260"/>
            <ac:picMk id="42" creationId="{E68E6A19-8BBB-433B-BD1C-B20470D6063B}"/>
          </ac:picMkLst>
        </pc:picChg>
      </pc:sldChg>
      <pc:sldChg chg="modSp">
        <pc:chgData name="1434323" userId="S::mouathahmad@itc.hu.edu.jo::7aeb2532-e6d8-4d92-a567-62c4870cd2d5" providerId="AD" clId="Web-{1EB91FDC-EF84-7C82-DC1A-C423C2961A24}" dt="2024-03-13T11:58:32.535" v="11" actId="1076"/>
        <pc:sldMkLst>
          <pc:docMk/>
          <pc:sldMk cId="672901263" sldId="261"/>
        </pc:sldMkLst>
        <pc:picChg chg="mod">
          <ac:chgData name="1434323" userId="S::mouathahmad@itc.hu.edu.jo::7aeb2532-e6d8-4d92-a567-62c4870cd2d5" providerId="AD" clId="Web-{1EB91FDC-EF84-7C82-DC1A-C423C2961A24}" dt="2024-03-13T11:58:32.535" v="11" actId="1076"/>
          <ac:picMkLst>
            <pc:docMk/>
            <pc:sldMk cId="672901263" sldId="261"/>
            <ac:picMk id="23" creationId="{FB7A394D-E800-484F-AF2C-FAF365C26046}"/>
          </ac:picMkLst>
        </pc:picChg>
      </pc:sldChg>
      <pc:sldChg chg="modSp">
        <pc:chgData name="1434323" userId="S::mouathahmad@itc.hu.edu.jo::7aeb2532-e6d8-4d92-a567-62c4870cd2d5" providerId="AD" clId="Web-{1EB91FDC-EF84-7C82-DC1A-C423C2961A24}" dt="2024-03-13T12:09:25.443" v="20" actId="1076"/>
        <pc:sldMkLst>
          <pc:docMk/>
          <pc:sldMk cId="566259758" sldId="265"/>
        </pc:sldMkLst>
        <pc:picChg chg="mod">
          <ac:chgData name="1434323" userId="S::mouathahmad@itc.hu.edu.jo::7aeb2532-e6d8-4d92-a567-62c4870cd2d5" providerId="AD" clId="Web-{1EB91FDC-EF84-7C82-DC1A-C423C2961A24}" dt="2024-03-13T12:09:25.443" v="20" actId="1076"/>
          <ac:picMkLst>
            <pc:docMk/>
            <pc:sldMk cId="566259758" sldId="265"/>
            <ac:picMk id="4" creationId="{9EE6EE61-1FAA-466C-B15F-F245E5721FF1}"/>
          </ac:picMkLst>
        </pc:picChg>
      </pc:sldChg>
    </pc:docChg>
  </pc:docChgLst>
  <pc:docChgLst>
    <pc:chgData name="1434323" userId="S::mouathahmad@itc.hu.edu.jo::7aeb2532-e6d8-4d92-a567-62c4870cd2d5" providerId="AD" clId="Web-{D3524380-13AE-54C0-4DA0-693EAB831412}"/>
    <pc:docChg chg="modSld">
      <pc:chgData name="1434323" userId="S::mouathahmad@itc.hu.edu.jo::7aeb2532-e6d8-4d92-a567-62c4870cd2d5" providerId="AD" clId="Web-{D3524380-13AE-54C0-4DA0-693EAB831412}" dt="2024-02-25T13:04:52.922" v="34" actId="1076"/>
      <pc:docMkLst>
        <pc:docMk/>
      </pc:docMkLst>
      <pc:sldChg chg="modSp">
        <pc:chgData name="1434323" userId="S::mouathahmad@itc.hu.edu.jo::7aeb2532-e6d8-4d92-a567-62c4870cd2d5" providerId="AD" clId="Web-{D3524380-13AE-54C0-4DA0-693EAB831412}" dt="2024-02-25T08:11:58.443" v="0" actId="1076"/>
        <pc:sldMkLst>
          <pc:docMk/>
          <pc:sldMk cId="983543998" sldId="279"/>
        </pc:sldMkLst>
        <pc:spChg chg="mod">
          <ac:chgData name="1434323" userId="S::mouathahmad@itc.hu.edu.jo::7aeb2532-e6d8-4d92-a567-62c4870cd2d5" providerId="AD" clId="Web-{D3524380-13AE-54C0-4DA0-693EAB831412}" dt="2024-02-25T08:11:58.443" v="0" actId="1076"/>
          <ac:spMkLst>
            <pc:docMk/>
            <pc:sldMk cId="983543998" sldId="279"/>
            <ac:spMk id="18" creationId="{B7EBC61B-2B6C-4486-B8DC-AF63785D61E1}"/>
          </ac:spMkLst>
        </pc:spChg>
      </pc:sldChg>
      <pc:sldChg chg="modSp">
        <pc:chgData name="1434323" userId="S::mouathahmad@itc.hu.edu.jo::7aeb2532-e6d8-4d92-a567-62c4870cd2d5" providerId="AD" clId="Web-{D3524380-13AE-54C0-4DA0-693EAB831412}" dt="2024-02-25T08:40:34.295" v="5" actId="1076"/>
        <pc:sldMkLst>
          <pc:docMk/>
          <pc:sldMk cId="2485310133" sldId="281"/>
        </pc:sldMkLst>
        <pc:spChg chg="mod">
          <ac:chgData name="1434323" userId="S::mouathahmad@itc.hu.edu.jo::7aeb2532-e6d8-4d92-a567-62c4870cd2d5" providerId="AD" clId="Web-{D3524380-13AE-54C0-4DA0-693EAB831412}" dt="2024-02-25T08:40:28.935" v="3" actId="1076"/>
          <ac:spMkLst>
            <pc:docMk/>
            <pc:sldMk cId="2485310133" sldId="281"/>
            <ac:spMk id="16" creationId="{82C37F1E-0F13-4683-93ED-FAA6E5064198}"/>
          </ac:spMkLst>
        </pc:spChg>
        <pc:spChg chg="mod">
          <ac:chgData name="1434323" userId="S::mouathahmad@itc.hu.edu.jo::7aeb2532-e6d8-4d92-a567-62c4870cd2d5" providerId="AD" clId="Web-{D3524380-13AE-54C0-4DA0-693EAB831412}" dt="2024-02-25T08:40:31.639" v="4" actId="1076"/>
          <ac:spMkLst>
            <pc:docMk/>
            <pc:sldMk cId="2485310133" sldId="281"/>
            <ac:spMk id="18" creationId="{23007865-9A88-4733-9394-EB2D402FEBA1}"/>
          </ac:spMkLst>
        </pc:spChg>
        <pc:picChg chg="mod">
          <ac:chgData name="1434323" userId="S::mouathahmad@itc.hu.edu.jo::7aeb2532-e6d8-4d92-a567-62c4870cd2d5" providerId="AD" clId="Web-{D3524380-13AE-54C0-4DA0-693EAB831412}" dt="2024-02-25T08:30:56.557" v="1" actId="1076"/>
          <ac:picMkLst>
            <pc:docMk/>
            <pc:sldMk cId="2485310133" sldId="281"/>
            <ac:picMk id="20" creationId="{580715CB-AA4B-433A-82B5-5F86104EBE94}"/>
          </ac:picMkLst>
        </pc:picChg>
        <pc:picChg chg="mod">
          <ac:chgData name="1434323" userId="S::mouathahmad@itc.hu.edu.jo::7aeb2532-e6d8-4d92-a567-62c4870cd2d5" providerId="AD" clId="Web-{D3524380-13AE-54C0-4DA0-693EAB831412}" dt="2024-02-25T08:31:33.637" v="2" actId="1076"/>
          <ac:picMkLst>
            <pc:docMk/>
            <pc:sldMk cId="2485310133" sldId="281"/>
            <ac:picMk id="21" creationId="{B3724FF0-9C58-49C5-BB4E-3720E4661134}"/>
          </ac:picMkLst>
        </pc:picChg>
        <pc:picChg chg="mod">
          <ac:chgData name="1434323" userId="S::mouathahmad@itc.hu.edu.jo::7aeb2532-e6d8-4d92-a567-62c4870cd2d5" providerId="AD" clId="Web-{D3524380-13AE-54C0-4DA0-693EAB831412}" dt="2024-02-25T08:40:34.295" v="5" actId="1076"/>
          <ac:picMkLst>
            <pc:docMk/>
            <pc:sldMk cId="2485310133" sldId="281"/>
            <ac:picMk id="41" creationId="{FB0C8EF9-48EA-4953-9BD2-40E0D4D7D5C4}"/>
          </ac:picMkLst>
        </pc:picChg>
      </pc:sldChg>
      <pc:sldChg chg="modSp">
        <pc:chgData name="1434323" userId="S::mouathahmad@itc.hu.edu.jo::7aeb2532-e6d8-4d92-a567-62c4870cd2d5" providerId="AD" clId="Web-{D3524380-13AE-54C0-4DA0-693EAB831412}" dt="2024-02-25T11:01:09.982" v="11" actId="1076"/>
        <pc:sldMkLst>
          <pc:docMk/>
          <pc:sldMk cId="1027534317" sldId="283"/>
        </pc:sldMkLst>
        <pc:picChg chg="mod">
          <ac:chgData name="1434323" userId="S::mouathahmad@itc.hu.edu.jo::7aeb2532-e6d8-4d92-a567-62c4870cd2d5" providerId="AD" clId="Web-{D3524380-13AE-54C0-4DA0-693EAB831412}" dt="2024-02-25T10:55:44.660" v="9" actId="14100"/>
          <ac:picMkLst>
            <pc:docMk/>
            <pc:sldMk cId="1027534317" sldId="283"/>
            <ac:picMk id="16" creationId="{3F87C037-1811-4D2A-BF14-6023724C6624}"/>
          </ac:picMkLst>
        </pc:picChg>
        <pc:picChg chg="mod">
          <ac:chgData name="1434323" userId="S::mouathahmad@itc.hu.edu.jo::7aeb2532-e6d8-4d92-a567-62c4870cd2d5" providerId="AD" clId="Web-{D3524380-13AE-54C0-4DA0-693EAB831412}" dt="2024-02-25T11:01:09.982" v="11" actId="1076"/>
          <ac:picMkLst>
            <pc:docMk/>
            <pc:sldMk cId="1027534317" sldId="283"/>
            <ac:picMk id="19" creationId="{41FBC705-14EB-4363-A5B7-54BBA87FA136}"/>
          </ac:picMkLst>
        </pc:picChg>
      </pc:sldChg>
      <pc:sldChg chg="modSp">
        <pc:chgData name="1434323" userId="S::mouathahmad@itc.hu.edu.jo::7aeb2532-e6d8-4d92-a567-62c4870cd2d5" providerId="AD" clId="Web-{D3524380-13AE-54C0-4DA0-693EAB831412}" dt="2024-02-25T11:07:30.416" v="14" actId="14100"/>
        <pc:sldMkLst>
          <pc:docMk/>
          <pc:sldMk cId="1836836799" sldId="284"/>
        </pc:sldMkLst>
        <pc:picChg chg="mod">
          <ac:chgData name="1434323" userId="S::mouathahmad@itc.hu.edu.jo::7aeb2532-e6d8-4d92-a567-62c4870cd2d5" providerId="AD" clId="Web-{D3524380-13AE-54C0-4DA0-693EAB831412}" dt="2024-02-25T11:03:23.455" v="12" actId="14100"/>
          <ac:picMkLst>
            <pc:docMk/>
            <pc:sldMk cId="1836836799" sldId="284"/>
            <ac:picMk id="12" creationId="{53FF64EE-FBB7-4074-8686-EDB3A9A545C0}"/>
          </ac:picMkLst>
        </pc:picChg>
        <pc:picChg chg="mod">
          <ac:chgData name="1434323" userId="S::mouathahmad@itc.hu.edu.jo::7aeb2532-e6d8-4d92-a567-62c4870cd2d5" providerId="AD" clId="Web-{D3524380-13AE-54C0-4DA0-693EAB831412}" dt="2024-02-25T11:06:08.742" v="13" actId="14100"/>
          <ac:picMkLst>
            <pc:docMk/>
            <pc:sldMk cId="1836836799" sldId="284"/>
            <ac:picMk id="14" creationId="{C1095405-11CE-4791-B9A4-C1F4AD9B3BA2}"/>
          </ac:picMkLst>
        </pc:picChg>
        <pc:picChg chg="mod">
          <ac:chgData name="1434323" userId="S::mouathahmad@itc.hu.edu.jo::7aeb2532-e6d8-4d92-a567-62c4870cd2d5" providerId="AD" clId="Web-{D3524380-13AE-54C0-4DA0-693EAB831412}" dt="2024-02-25T11:07:30.416" v="14" actId="14100"/>
          <ac:picMkLst>
            <pc:docMk/>
            <pc:sldMk cId="1836836799" sldId="284"/>
            <ac:picMk id="16" creationId="{420F45CC-9B0B-421A-BCAD-D741D0D663E9}"/>
          </ac:picMkLst>
        </pc:picChg>
      </pc:sldChg>
      <pc:sldChg chg="modSp">
        <pc:chgData name="1434323" userId="S::mouathahmad@itc.hu.edu.jo::7aeb2532-e6d8-4d92-a567-62c4870cd2d5" providerId="AD" clId="Web-{D3524380-13AE-54C0-4DA0-693EAB831412}" dt="2024-02-25T11:56:41.801" v="23" actId="1076"/>
        <pc:sldMkLst>
          <pc:docMk/>
          <pc:sldMk cId="1665978772" sldId="285"/>
        </pc:sldMkLst>
        <pc:picChg chg="mod">
          <ac:chgData name="1434323" userId="S::mouathahmad@itc.hu.edu.jo::7aeb2532-e6d8-4d92-a567-62c4870cd2d5" providerId="AD" clId="Web-{D3524380-13AE-54C0-4DA0-693EAB831412}" dt="2024-02-25T11:56:41.801" v="23" actId="1076"/>
          <ac:picMkLst>
            <pc:docMk/>
            <pc:sldMk cId="1665978772" sldId="285"/>
            <ac:picMk id="17" creationId="{21D0EA5F-A0E9-4FD0-B5EE-D8FE843FC089}"/>
          </ac:picMkLst>
        </pc:picChg>
        <pc:picChg chg="mod">
          <ac:chgData name="1434323" userId="S::mouathahmad@itc.hu.edu.jo::7aeb2532-e6d8-4d92-a567-62c4870cd2d5" providerId="AD" clId="Web-{D3524380-13AE-54C0-4DA0-693EAB831412}" dt="2024-02-25T11:47:14.459" v="22" actId="14100"/>
          <ac:picMkLst>
            <pc:docMk/>
            <pc:sldMk cId="1665978772" sldId="285"/>
            <ac:picMk id="19" creationId="{BCB06206-6C5E-41B3-9942-68645EFBB05C}"/>
          </ac:picMkLst>
        </pc:picChg>
      </pc:sldChg>
      <pc:sldChg chg="modSp">
        <pc:chgData name="1434323" userId="S::mouathahmad@itc.hu.edu.jo::7aeb2532-e6d8-4d92-a567-62c4870cd2d5" providerId="AD" clId="Web-{D3524380-13AE-54C0-4DA0-693EAB831412}" dt="2024-02-25T12:00:08.640" v="27" actId="1076"/>
        <pc:sldMkLst>
          <pc:docMk/>
          <pc:sldMk cId="1050820934" sldId="286"/>
        </pc:sldMkLst>
        <pc:picChg chg="mod">
          <ac:chgData name="1434323" userId="S::mouathahmad@itc.hu.edu.jo::7aeb2532-e6d8-4d92-a567-62c4870cd2d5" providerId="AD" clId="Web-{D3524380-13AE-54C0-4DA0-693EAB831412}" dt="2024-02-25T12:00:08.640" v="27" actId="1076"/>
          <ac:picMkLst>
            <pc:docMk/>
            <pc:sldMk cId="1050820934" sldId="286"/>
            <ac:picMk id="21" creationId="{27950557-313E-46F3-B1B7-5159AC9CD64D}"/>
          </ac:picMkLst>
        </pc:picChg>
        <pc:picChg chg="mod">
          <ac:chgData name="1434323" userId="S::mouathahmad@itc.hu.edu.jo::7aeb2532-e6d8-4d92-a567-62c4870cd2d5" providerId="AD" clId="Web-{D3524380-13AE-54C0-4DA0-693EAB831412}" dt="2024-02-25T11:58:07.508" v="24" actId="14100"/>
          <ac:picMkLst>
            <pc:docMk/>
            <pc:sldMk cId="1050820934" sldId="286"/>
            <ac:picMk id="24" creationId="{509FB621-E927-4965-B536-21BF6BF5D0FD}"/>
          </ac:picMkLst>
        </pc:picChg>
      </pc:sldChg>
      <pc:sldChg chg="modSp">
        <pc:chgData name="1434323" userId="S::mouathahmad@itc.hu.edu.jo::7aeb2532-e6d8-4d92-a567-62c4870cd2d5" providerId="AD" clId="Web-{D3524380-13AE-54C0-4DA0-693EAB831412}" dt="2024-02-25T12:02:39.350" v="30" actId="14100"/>
        <pc:sldMkLst>
          <pc:docMk/>
          <pc:sldMk cId="239325084" sldId="287"/>
        </pc:sldMkLst>
        <pc:picChg chg="mod">
          <ac:chgData name="1434323" userId="S::mouathahmad@itc.hu.edu.jo::7aeb2532-e6d8-4d92-a567-62c4870cd2d5" providerId="AD" clId="Web-{D3524380-13AE-54C0-4DA0-693EAB831412}" dt="2024-02-25T12:02:39.350" v="30" actId="14100"/>
          <ac:picMkLst>
            <pc:docMk/>
            <pc:sldMk cId="239325084" sldId="287"/>
            <ac:picMk id="26" creationId="{4999D339-6C3C-4206-A604-41ED26798140}"/>
          </ac:picMkLst>
        </pc:picChg>
      </pc:sldChg>
      <pc:sldChg chg="modSp">
        <pc:chgData name="1434323" userId="S::mouathahmad@itc.hu.edu.jo::7aeb2532-e6d8-4d92-a567-62c4870cd2d5" providerId="AD" clId="Web-{D3524380-13AE-54C0-4DA0-693EAB831412}" dt="2024-02-25T12:35:59.250" v="33" actId="14100"/>
        <pc:sldMkLst>
          <pc:docMk/>
          <pc:sldMk cId="3369061579" sldId="288"/>
        </pc:sldMkLst>
        <pc:spChg chg="mod">
          <ac:chgData name="1434323" userId="S::mouathahmad@itc.hu.edu.jo::7aeb2532-e6d8-4d92-a567-62c4870cd2d5" providerId="AD" clId="Web-{D3524380-13AE-54C0-4DA0-693EAB831412}" dt="2024-02-25T12:34:29.229" v="31" actId="14100"/>
          <ac:spMkLst>
            <pc:docMk/>
            <pc:sldMk cId="3369061579" sldId="288"/>
            <ac:spMk id="9" creationId="{735931E5-FF53-4403-BB38-54D04A426F51}"/>
          </ac:spMkLst>
        </pc:spChg>
        <pc:picChg chg="mod">
          <ac:chgData name="1434323" userId="S::mouathahmad@itc.hu.edu.jo::7aeb2532-e6d8-4d92-a567-62c4870cd2d5" providerId="AD" clId="Web-{D3524380-13AE-54C0-4DA0-693EAB831412}" dt="2024-02-25T12:35:35.342" v="32" actId="14100"/>
          <ac:picMkLst>
            <pc:docMk/>
            <pc:sldMk cId="3369061579" sldId="288"/>
            <ac:picMk id="41" creationId="{595BFE02-176E-446B-847D-32EF06F70D67}"/>
          </ac:picMkLst>
        </pc:picChg>
        <pc:picChg chg="mod">
          <ac:chgData name="1434323" userId="S::mouathahmad@itc.hu.edu.jo::7aeb2532-e6d8-4d92-a567-62c4870cd2d5" providerId="AD" clId="Web-{D3524380-13AE-54C0-4DA0-693EAB831412}" dt="2024-02-25T12:35:59.250" v="33" actId="14100"/>
          <ac:picMkLst>
            <pc:docMk/>
            <pc:sldMk cId="3369061579" sldId="288"/>
            <ac:picMk id="43" creationId="{FACB7924-07BE-4801-B701-4B713C50696D}"/>
          </ac:picMkLst>
        </pc:picChg>
      </pc:sldChg>
      <pc:sldChg chg="modSp">
        <pc:chgData name="1434323" userId="S::mouathahmad@itc.hu.edu.jo::7aeb2532-e6d8-4d92-a567-62c4870cd2d5" providerId="AD" clId="Web-{D3524380-13AE-54C0-4DA0-693EAB831412}" dt="2024-02-25T13:04:52.922" v="34" actId="1076"/>
        <pc:sldMkLst>
          <pc:docMk/>
          <pc:sldMk cId="1356661265" sldId="289"/>
        </pc:sldMkLst>
        <pc:picChg chg="mod">
          <ac:chgData name="1434323" userId="S::mouathahmad@itc.hu.edu.jo::7aeb2532-e6d8-4d92-a567-62c4870cd2d5" providerId="AD" clId="Web-{D3524380-13AE-54C0-4DA0-693EAB831412}" dt="2024-02-25T13:04:52.922" v="34" actId="1076"/>
          <ac:picMkLst>
            <pc:docMk/>
            <pc:sldMk cId="1356661265" sldId="289"/>
            <ac:picMk id="39" creationId="{6F318A49-3703-4DA6-A8F5-149A21A09144}"/>
          </ac:picMkLst>
        </pc:picChg>
      </pc:sldChg>
    </pc:docChg>
  </pc:docChgLst>
  <pc:docChgLst>
    <pc:chgData name="1434323" userId="7aeb2532-e6d8-4d92-a567-62c4870cd2d5" providerId="ADAL" clId="{1AE73CDE-D826-4EB8-8492-1BDE6AA157E6}"/>
    <pc:docChg chg="addSld delSld modSld">
      <pc:chgData name="1434323" userId="7aeb2532-e6d8-4d92-a567-62c4870cd2d5" providerId="ADAL" clId="{1AE73CDE-D826-4EB8-8492-1BDE6AA157E6}" dt="2021-06-21T20:29:04.376" v="1" actId="47"/>
      <pc:docMkLst>
        <pc:docMk/>
      </pc:docMkLst>
      <pc:sldChg chg="del">
        <pc:chgData name="1434323" userId="7aeb2532-e6d8-4d92-a567-62c4870cd2d5" providerId="ADAL" clId="{1AE73CDE-D826-4EB8-8492-1BDE6AA157E6}" dt="2021-06-21T20:29:04.376" v="1" actId="47"/>
        <pc:sldMkLst>
          <pc:docMk/>
          <pc:sldMk cId="2345749964" sldId="331"/>
        </pc:sldMkLst>
      </pc:sldChg>
      <pc:sldChg chg="add">
        <pc:chgData name="1434323" userId="7aeb2532-e6d8-4d92-a567-62c4870cd2d5" providerId="ADAL" clId="{1AE73CDE-D826-4EB8-8492-1BDE6AA157E6}" dt="2021-06-21T20:29:01.660" v="0"/>
        <pc:sldMkLst>
          <pc:docMk/>
          <pc:sldMk cId="3766833307" sldId="332"/>
        </pc:sldMkLst>
      </pc:sldChg>
      <pc:sldChg chg="add">
        <pc:chgData name="1434323" userId="7aeb2532-e6d8-4d92-a567-62c4870cd2d5" providerId="ADAL" clId="{1AE73CDE-D826-4EB8-8492-1BDE6AA157E6}" dt="2021-06-21T20:29:01.660" v="0"/>
        <pc:sldMkLst>
          <pc:docMk/>
          <pc:sldMk cId="751299250" sldId="333"/>
        </pc:sldMkLst>
      </pc:sldChg>
      <pc:sldChg chg="add">
        <pc:chgData name="1434323" userId="7aeb2532-e6d8-4d92-a567-62c4870cd2d5" providerId="ADAL" clId="{1AE73CDE-D826-4EB8-8492-1BDE6AA157E6}" dt="2021-06-21T20:29:01.660" v="0"/>
        <pc:sldMkLst>
          <pc:docMk/>
          <pc:sldMk cId="3031011746" sldId="334"/>
        </pc:sldMkLst>
      </pc:sldChg>
    </pc:docChg>
  </pc:docChgLst>
  <pc:docChgLst>
    <pc:chgData name="1434323" userId="S::mouathahmad@itc.hu.edu.jo::7aeb2532-e6d8-4d92-a567-62c4870cd2d5" providerId="AD" clId="Web-{08D205FD-A109-8BC4-CA31-22DD872E9E94}"/>
    <pc:docChg chg="modSld">
      <pc:chgData name="1434323" userId="S::mouathahmad@itc.hu.edu.jo::7aeb2532-e6d8-4d92-a567-62c4870cd2d5" providerId="AD" clId="Web-{08D205FD-A109-8BC4-CA31-22DD872E9E94}" dt="2024-02-20T15:30:59.717" v="18" actId="1076"/>
      <pc:docMkLst>
        <pc:docMk/>
      </pc:docMkLst>
      <pc:sldChg chg="modSp">
        <pc:chgData name="1434323" userId="S::mouathahmad@itc.hu.edu.jo::7aeb2532-e6d8-4d92-a567-62c4870cd2d5" providerId="AD" clId="Web-{08D205FD-A109-8BC4-CA31-22DD872E9E94}" dt="2024-02-20T14:24:37.718" v="2" actId="14100"/>
        <pc:sldMkLst>
          <pc:docMk/>
          <pc:sldMk cId="81290164" sldId="269"/>
        </pc:sldMkLst>
        <pc:picChg chg="mod">
          <ac:chgData name="1434323" userId="S::mouathahmad@itc.hu.edu.jo::7aeb2532-e6d8-4d92-a567-62c4870cd2d5" providerId="AD" clId="Web-{08D205FD-A109-8BC4-CA31-22DD872E9E94}" dt="2024-02-20T14:23:51.436" v="1" actId="14100"/>
          <ac:picMkLst>
            <pc:docMk/>
            <pc:sldMk cId="81290164" sldId="269"/>
            <ac:picMk id="19" creationId="{460F2EDB-39CD-41BD-8294-0B616C14AE9D}"/>
          </ac:picMkLst>
        </pc:picChg>
        <pc:picChg chg="mod">
          <ac:chgData name="1434323" userId="S::mouathahmad@itc.hu.edu.jo::7aeb2532-e6d8-4d92-a567-62c4870cd2d5" providerId="AD" clId="Web-{08D205FD-A109-8BC4-CA31-22DD872E9E94}" dt="2024-02-20T14:24:37.718" v="2" actId="14100"/>
          <ac:picMkLst>
            <pc:docMk/>
            <pc:sldMk cId="81290164" sldId="269"/>
            <ac:picMk id="21" creationId="{C59714A4-51E7-4753-A73B-F834A73C34E7}"/>
          </ac:picMkLst>
        </pc:picChg>
      </pc:sldChg>
      <pc:sldChg chg="modSp">
        <pc:chgData name="1434323" userId="S::mouathahmad@itc.hu.edu.jo::7aeb2532-e6d8-4d92-a567-62c4870cd2d5" providerId="AD" clId="Web-{08D205FD-A109-8BC4-CA31-22DD872E9E94}" dt="2024-02-20T15:03:47.787" v="12" actId="14100"/>
        <pc:sldMkLst>
          <pc:docMk/>
          <pc:sldMk cId="3381063822" sldId="271"/>
        </pc:sldMkLst>
        <pc:spChg chg="mod">
          <ac:chgData name="1434323" userId="S::mouathahmad@itc.hu.edu.jo::7aeb2532-e6d8-4d92-a567-62c4870cd2d5" providerId="AD" clId="Web-{08D205FD-A109-8BC4-CA31-22DD872E9E94}" dt="2024-02-20T15:01:42.220" v="5" actId="1076"/>
          <ac:spMkLst>
            <pc:docMk/>
            <pc:sldMk cId="3381063822" sldId="271"/>
            <ac:spMk id="15" creationId="{1716E800-5530-423F-A5C9-5FA5A0594E2B}"/>
          </ac:spMkLst>
        </pc:spChg>
        <pc:spChg chg="mod">
          <ac:chgData name="1434323" userId="S::mouathahmad@itc.hu.edu.jo::7aeb2532-e6d8-4d92-a567-62c4870cd2d5" providerId="AD" clId="Web-{08D205FD-A109-8BC4-CA31-22DD872E9E94}" dt="2024-02-20T15:01:42.236" v="6" actId="1076"/>
          <ac:spMkLst>
            <pc:docMk/>
            <pc:sldMk cId="3381063822" sldId="271"/>
            <ac:spMk id="16" creationId="{6C126714-6BDA-4EC6-89E9-AF16CAE155BD}"/>
          </ac:spMkLst>
        </pc:spChg>
        <pc:spChg chg="mod">
          <ac:chgData name="1434323" userId="S::mouathahmad@itc.hu.edu.jo::7aeb2532-e6d8-4d92-a567-62c4870cd2d5" providerId="AD" clId="Web-{08D205FD-A109-8BC4-CA31-22DD872E9E94}" dt="2024-02-20T15:01:42.236" v="7" actId="1076"/>
          <ac:spMkLst>
            <pc:docMk/>
            <pc:sldMk cId="3381063822" sldId="271"/>
            <ac:spMk id="18" creationId="{7794D095-F9EE-4E7D-BF1F-074ADD9239C4}"/>
          </ac:spMkLst>
        </pc:spChg>
        <pc:picChg chg="mod">
          <ac:chgData name="1434323" userId="S::mouathahmad@itc.hu.edu.jo::7aeb2532-e6d8-4d92-a567-62c4870cd2d5" providerId="AD" clId="Web-{08D205FD-A109-8BC4-CA31-22DD872E9E94}" dt="2024-02-20T15:02:46.363" v="10" actId="14100"/>
          <ac:picMkLst>
            <pc:docMk/>
            <pc:sldMk cId="3381063822" sldId="271"/>
            <ac:picMk id="20" creationId="{2D828701-8ACD-4114-868D-D411B95C5FCA}"/>
          </ac:picMkLst>
        </pc:picChg>
        <pc:picChg chg="mod">
          <ac:chgData name="1434323" userId="S::mouathahmad@itc.hu.edu.jo::7aeb2532-e6d8-4d92-a567-62c4870cd2d5" providerId="AD" clId="Web-{08D205FD-A109-8BC4-CA31-22DD872E9E94}" dt="2024-02-20T15:03:33.442" v="11" actId="14100"/>
          <ac:picMkLst>
            <pc:docMk/>
            <pc:sldMk cId="3381063822" sldId="271"/>
            <ac:picMk id="26" creationId="{872EBAB7-3A7D-495C-B1A3-44CFC01CAF6E}"/>
          </ac:picMkLst>
        </pc:picChg>
        <pc:picChg chg="mod">
          <ac:chgData name="1434323" userId="S::mouathahmad@itc.hu.edu.jo::7aeb2532-e6d8-4d92-a567-62c4870cd2d5" providerId="AD" clId="Web-{08D205FD-A109-8BC4-CA31-22DD872E9E94}" dt="2024-02-20T15:03:47.787" v="12" actId="14100"/>
          <ac:picMkLst>
            <pc:docMk/>
            <pc:sldMk cId="3381063822" sldId="271"/>
            <ac:picMk id="29" creationId="{DD8C4DF2-39E4-490F-9468-D4D2B15940BE}"/>
          </ac:picMkLst>
        </pc:picChg>
      </pc:sldChg>
      <pc:sldChg chg="modSp">
        <pc:chgData name="1434323" userId="S::mouathahmad@itc.hu.edu.jo::7aeb2532-e6d8-4d92-a567-62c4870cd2d5" providerId="AD" clId="Web-{08D205FD-A109-8BC4-CA31-22DD872E9E94}" dt="2024-02-20T15:30:59.717" v="18" actId="1076"/>
        <pc:sldMkLst>
          <pc:docMk/>
          <pc:sldMk cId="1143753138" sldId="272"/>
        </pc:sldMkLst>
        <pc:spChg chg="mod">
          <ac:chgData name="1434323" userId="S::mouathahmad@itc.hu.edu.jo::7aeb2532-e6d8-4d92-a567-62c4870cd2d5" providerId="AD" clId="Web-{08D205FD-A109-8BC4-CA31-22DD872E9E94}" dt="2024-02-20T15:28:12.353" v="13" actId="1076"/>
          <ac:spMkLst>
            <pc:docMk/>
            <pc:sldMk cId="1143753138" sldId="272"/>
            <ac:spMk id="22" creationId="{15627A3A-4672-4BFA-A6F3-E73593D18280}"/>
          </ac:spMkLst>
        </pc:spChg>
        <pc:spChg chg="mod">
          <ac:chgData name="1434323" userId="S::mouathahmad@itc.hu.edu.jo::7aeb2532-e6d8-4d92-a567-62c4870cd2d5" providerId="AD" clId="Web-{08D205FD-A109-8BC4-CA31-22DD872E9E94}" dt="2024-02-20T15:28:38.120" v="17" actId="1076"/>
          <ac:spMkLst>
            <pc:docMk/>
            <pc:sldMk cId="1143753138" sldId="272"/>
            <ac:spMk id="25" creationId="{44D9068F-856C-493E-AFB1-D964DA7D0FF9}"/>
          </ac:spMkLst>
        </pc:spChg>
        <pc:spChg chg="mod">
          <ac:chgData name="1434323" userId="S::mouathahmad@itc.hu.edu.jo::7aeb2532-e6d8-4d92-a567-62c4870cd2d5" providerId="AD" clId="Web-{08D205FD-A109-8BC4-CA31-22DD872E9E94}" dt="2024-02-20T15:30:59.717" v="18" actId="1076"/>
          <ac:spMkLst>
            <pc:docMk/>
            <pc:sldMk cId="1143753138" sldId="272"/>
            <ac:spMk id="39" creationId="{E92C9E6A-0FEF-4FC9-B59C-75B54EFF9D02}"/>
          </ac:spMkLst>
        </pc:spChg>
      </pc:sldChg>
    </pc:docChg>
  </pc:docChgLst>
  <pc:docChgLst>
    <pc:chgData name="1434323" userId="S::mouathahmad@itc.hu.edu.jo::7aeb2532-e6d8-4d92-a567-62c4870cd2d5" providerId="AD" clId="Web-{D8247C3C-91AF-94A7-69A2-D82B045137BE}"/>
    <pc:docChg chg="modSld">
      <pc:chgData name="1434323" userId="S::mouathahmad@itc.hu.edu.jo::7aeb2532-e6d8-4d92-a567-62c4870cd2d5" providerId="AD" clId="Web-{D8247C3C-91AF-94A7-69A2-D82B045137BE}" dt="2024-03-09T13:01:24.997" v="18" actId="1076"/>
      <pc:docMkLst>
        <pc:docMk/>
      </pc:docMkLst>
      <pc:sldChg chg="modSp">
        <pc:chgData name="1434323" userId="S::mouathahmad@itc.hu.edu.jo::7aeb2532-e6d8-4d92-a567-62c4870cd2d5" providerId="AD" clId="Web-{D8247C3C-91AF-94A7-69A2-D82B045137BE}" dt="2024-03-09T11:06:54.697" v="10" actId="1076"/>
        <pc:sldMkLst>
          <pc:docMk/>
          <pc:sldMk cId="820735114" sldId="330"/>
        </pc:sldMkLst>
        <pc:picChg chg="mod">
          <ac:chgData name="1434323" userId="S::mouathahmad@itc.hu.edu.jo::7aeb2532-e6d8-4d92-a567-62c4870cd2d5" providerId="AD" clId="Web-{D8247C3C-91AF-94A7-69A2-D82B045137BE}" dt="2024-03-09T11:02:38.519" v="2" actId="1076"/>
          <ac:picMkLst>
            <pc:docMk/>
            <pc:sldMk cId="820735114" sldId="330"/>
            <ac:picMk id="12" creationId="{921901CF-AC3F-4564-853A-E88112BFFB5D}"/>
          </ac:picMkLst>
        </pc:picChg>
        <pc:picChg chg="mod">
          <ac:chgData name="1434323" userId="S::mouathahmad@itc.hu.edu.jo::7aeb2532-e6d8-4d92-a567-62c4870cd2d5" providerId="AD" clId="Web-{D8247C3C-91AF-94A7-69A2-D82B045137BE}" dt="2024-03-09T11:02:51.332" v="3" actId="1076"/>
          <ac:picMkLst>
            <pc:docMk/>
            <pc:sldMk cId="820735114" sldId="330"/>
            <ac:picMk id="15" creationId="{C45FBE0A-8230-4BFF-B0D4-141BB7FDAAC3}"/>
          </ac:picMkLst>
        </pc:picChg>
        <pc:picChg chg="mod">
          <ac:chgData name="1434323" userId="S::mouathahmad@itc.hu.edu.jo::7aeb2532-e6d8-4d92-a567-62c4870cd2d5" providerId="AD" clId="Web-{D8247C3C-91AF-94A7-69A2-D82B045137BE}" dt="2024-03-09T11:03:17.848" v="4" actId="1076"/>
          <ac:picMkLst>
            <pc:docMk/>
            <pc:sldMk cId="820735114" sldId="330"/>
            <ac:picMk id="22" creationId="{0195D69C-64DC-4312-AA24-99E3DD99BA0E}"/>
          </ac:picMkLst>
        </pc:picChg>
        <pc:picChg chg="mod">
          <ac:chgData name="1434323" userId="S::mouathahmad@itc.hu.edu.jo::7aeb2532-e6d8-4d92-a567-62c4870cd2d5" providerId="AD" clId="Web-{D8247C3C-91AF-94A7-69A2-D82B045137BE}" dt="2024-03-09T11:03:20.911" v="5" actId="1076"/>
          <ac:picMkLst>
            <pc:docMk/>
            <pc:sldMk cId="820735114" sldId="330"/>
            <ac:picMk id="23" creationId="{CEAF7F42-3EC0-499B-B082-DD4C339E839F}"/>
          </ac:picMkLst>
        </pc:picChg>
        <pc:picChg chg="mod">
          <ac:chgData name="1434323" userId="S::mouathahmad@itc.hu.edu.jo::7aeb2532-e6d8-4d92-a567-62c4870cd2d5" providerId="AD" clId="Web-{D8247C3C-91AF-94A7-69A2-D82B045137BE}" dt="2024-03-09T11:03:31.771" v="6" actId="1076"/>
          <ac:picMkLst>
            <pc:docMk/>
            <pc:sldMk cId="820735114" sldId="330"/>
            <ac:picMk id="26" creationId="{20A918D1-1317-431F-977F-A9584FFC451E}"/>
          </ac:picMkLst>
        </pc:picChg>
        <pc:picChg chg="mod">
          <ac:chgData name="1434323" userId="S::mouathahmad@itc.hu.edu.jo::7aeb2532-e6d8-4d92-a567-62c4870cd2d5" providerId="AD" clId="Web-{D8247C3C-91AF-94A7-69A2-D82B045137BE}" dt="2024-03-09T11:05:49.899" v="8" actId="1076"/>
          <ac:picMkLst>
            <pc:docMk/>
            <pc:sldMk cId="820735114" sldId="330"/>
            <ac:picMk id="30" creationId="{0F9CED42-6BB5-45EE-B465-FC33269F7D1C}"/>
          </ac:picMkLst>
        </pc:picChg>
        <pc:picChg chg="mod">
          <ac:chgData name="1434323" userId="S::mouathahmad@itc.hu.edu.jo::7aeb2532-e6d8-4d92-a567-62c4870cd2d5" providerId="AD" clId="Web-{D8247C3C-91AF-94A7-69A2-D82B045137BE}" dt="2024-03-09T11:05:58.852" v="9" actId="1076"/>
          <ac:picMkLst>
            <pc:docMk/>
            <pc:sldMk cId="820735114" sldId="330"/>
            <ac:picMk id="31" creationId="{28B15E04-D184-473D-9262-AB6F2B3E42B7}"/>
          </ac:picMkLst>
        </pc:picChg>
        <pc:picChg chg="mod">
          <ac:chgData name="1434323" userId="S::mouathahmad@itc.hu.edu.jo::7aeb2532-e6d8-4d92-a567-62c4870cd2d5" providerId="AD" clId="Web-{D8247C3C-91AF-94A7-69A2-D82B045137BE}" dt="2024-03-09T11:06:54.697" v="10" actId="1076"/>
          <ac:picMkLst>
            <pc:docMk/>
            <pc:sldMk cId="820735114" sldId="330"/>
            <ac:picMk id="34" creationId="{5051AF05-B9A8-4EB1-96D0-63C6C46958AD}"/>
          </ac:picMkLst>
        </pc:picChg>
      </pc:sldChg>
      <pc:sldChg chg="modSp">
        <pc:chgData name="1434323" userId="S::mouathahmad@itc.hu.edu.jo::7aeb2532-e6d8-4d92-a567-62c4870cd2d5" providerId="AD" clId="Web-{D8247C3C-91AF-94A7-69A2-D82B045137BE}" dt="2024-03-09T13:01:24.997" v="18" actId="1076"/>
        <pc:sldMkLst>
          <pc:docMk/>
          <pc:sldMk cId="3766833307" sldId="332"/>
        </pc:sldMkLst>
        <pc:spChg chg="mod">
          <ac:chgData name="1434323" userId="S::mouathahmad@itc.hu.edu.jo::7aeb2532-e6d8-4d92-a567-62c4870cd2d5" providerId="AD" clId="Web-{D8247C3C-91AF-94A7-69A2-D82B045137BE}" dt="2024-03-09T11:07:50.058" v="13" actId="20577"/>
          <ac:spMkLst>
            <pc:docMk/>
            <pc:sldMk cId="3766833307" sldId="332"/>
            <ac:spMk id="12" creationId="{AC8F0CF1-71A4-4BEC-8144-FFA115D1F01B}"/>
          </ac:spMkLst>
        </pc:spChg>
        <pc:picChg chg="mod">
          <ac:chgData name="1434323" userId="S::mouathahmad@itc.hu.edu.jo::7aeb2532-e6d8-4d92-a567-62c4870cd2d5" providerId="AD" clId="Web-{D8247C3C-91AF-94A7-69A2-D82B045137BE}" dt="2024-03-09T11:07:14.604" v="11" actId="1076"/>
          <ac:picMkLst>
            <pc:docMk/>
            <pc:sldMk cId="3766833307" sldId="332"/>
            <ac:picMk id="8" creationId="{5FB4FDBE-F7E2-4CE7-B4C0-5C19871EFFDA}"/>
          </ac:picMkLst>
        </pc:picChg>
        <pc:picChg chg="mod">
          <ac:chgData name="1434323" userId="S::mouathahmad@itc.hu.edu.jo::7aeb2532-e6d8-4d92-a567-62c4870cd2d5" providerId="AD" clId="Web-{D8247C3C-91AF-94A7-69A2-D82B045137BE}" dt="2024-03-09T13:01:24.997" v="18" actId="1076"/>
          <ac:picMkLst>
            <pc:docMk/>
            <pc:sldMk cId="3766833307" sldId="332"/>
            <ac:picMk id="18" creationId="{576C667E-3B0A-45E7-9A0C-299507608027}"/>
          </ac:picMkLst>
        </pc:picChg>
        <pc:picChg chg="mod">
          <ac:chgData name="1434323" userId="S::mouathahmad@itc.hu.edu.jo::7aeb2532-e6d8-4d92-a567-62c4870cd2d5" providerId="AD" clId="Web-{D8247C3C-91AF-94A7-69A2-D82B045137BE}" dt="2024-03-09T13:01:20.544" v="17" actId="1076"/>
          <ac:picMkLst>
            <pc:docMk/>
            <pc:sldMk cId="3766833307" sldId="332"/>
            <ac:picMk id="23" creationId="{8438EF38-6657-45D3-92CD-A9C0F46A9760}"/>
          </ac:picMkLst>
        </pc:picChg>
      </pc:sldChg>
    </pc:docChg>
  </pc:docChgLst>
  <pc:docChgLst>
    <pc:chgData name="1434323" userId="S::mouathahmad@itc.hu.edu.jo::7aeb2532-e6d8-4d92-a567-62c4870cd2d5" providerId="AD" clId="Web-{82F099EE-C413-B745-259E-1BDABE8CB467}"/>
    <pc:docChg chg="modSld">
      <pc:chgData name="1434323" userId="S::mouathahmad@itc.hu.edu.jo::7aeb2532-e6d8-4d92-a567-62c4870cd2d5" providerId="AD" clId="Web-{82F099EE-C413-B745-259E-1BDABE8CB467}" dt="2024-03-11T07:57:40.803" v="94" actId="1076"/>
      <pc:docMkLst>
        <pc:docMk/>
      </pc:docMkLst>
      <pc:sldChg chg="modSp">
        <pc:chgData name="1434323" userId="S::mouathahmad@itc.hu.edu.jo::7aeb2532-e6d8-4d92-a567-62c4870cd2d5" providerId="AD" clId="Web-{82F099EE-C413-B745-259E-1BDABE8CB467}" dt="2024-03-11T04:21:03.826" v="1" actId="1076"/>
        <pc:sldMkLst>
          <pc:docMk/>
          <pc:sldMk cId="3270697480" sldId="350"/>
        </pc:sldMkLst>
        <pc:picChg chg="mod">
          <ac:chgData name="1434323" userId="S::mouathahmad@itc.hu.edu.jo::7aeb2532-e6d8-4d92-a567-62c4870cd2d5" providerId="AD" clId="Web-{82F099EE-C413-B745-259E-1BDABE8CB467}" dt="2024-03-11T04:18:53.895" v="0" actId="1076"/>
          <ac:picMkLst>
            <pc:docMk/>
            <pc:sldMk cId="3270697480" sldId="350"/>
            <ac:picMk id="23" creationId="{97A64F71-36A4-4DB6-8CAB-489746E88D61}"/>
          </ac:picMkLst>
        </pc:picChg>
        <pc:picChg chg="mod">
          <ac:chgData name="1434323" userId="S::mouathahmad@itc.hu.edu.jo::7aeb2532-e6d8-4d92-a567-62c4870cd2d5" providerId="AD" clId="Web-{82F099EE-C413-B745-259E-1BDABE8CB467}" dt="2024-03-11T04:21:03.826" v="1" actId="1076"/>
          <ac:picMkLst>
            <pc:docMk/>
            <pc:sldMk cId="3270697480" sldId="350"/>
            <ac:picMk id="32" creationId="{CE5174DB-1CDE-447A-AD41-0448FB98B602}"/>
          </ac:picMkLst>
        </pc:picChg>
      </pc:sldChg>
      <pc:sldChg chg="addSp modSp">
        <pc:chgData name="1434323" userId="S::mouathahmad@itc.hu.edu.jo::7aeb2532-e6d8-4d92-a567-62c4870cd2d5" providerId="AD" clId="Web-{82F099EE-C413-B745-259E-1BDABE8CB467}" dt="2024-03-11T04:49:29.685" v="75" actId="14100"/>
        <pc:sldMkLst>
          <pc:docMk/>
          <pc:sldMk cId="1933752713" sldId="352"/>
        </pc:sldMkLst>
        <pc:spChg chg="add mod">
          <ac:chgData name="1434323" userId="S::mouathahmad@itc.hu.edu.jo::7aeb2532-e6d8-4d92-a567-62c4870cd2d5" providerId="AD" clId="Web-{82F099EE-C413-B745-259E-1BDABE8CB467}" dt="2024-03-11T04:40:42.048" v="63" actId="1076"/>
          <ac:spMkLst>
            <pc:docMk/>
            <pc:sldMk cId="1933752713" sldId="352"/>
            <ac:spMk id="2" creationId="{08763D03-C617-6519-2F1C-59DF34D73034}"/>
          </ac:spMkLst>
        </pc:spChg>
        <pc:spChg chg="mod">
          <ac:chgData name="1434323" userId="S::mouathahmad@itc.hu.edu.jo::7aeb2532-e6d8-4d92-a567-62c4870cd2d5" providerId="AD" clId="Web-{82F099EE-C413-B745-259E-1BDABE8CB467}" dt="2024-03-11T04:39:06.463" v="31" actId="1076"/>
          <ac:spMkLst>
            <pc:docMk/>
            <pc:sldMk cId="1933752713" sldId="352"/>
            <ac:spMk id="19" creationId="{A41F16A6-27C2-4E5B-9D7B-94589040167E}"/>
          </ac:spMkLst>
        </pc:spChg>
        <pc:picChg chg="mod">
          <ac:chgData name="1434323" userId="S::mouathahmad@itc.hu.edu.jo::7aeb2532-e6d8-4d92-a567-62c4870cd2d5" providerId="AD" clId="Web-{82F099EE-C413-B745-259E-1BDABE8CB467}" dt="2024-03-11T04:33:06.308" v="3" actId="1076"/>
          <ac:picMkLst>
            <pc:docMk/>
            <pc:sldMk cId="1933752713" sldId="352"/>
            <ac:picMk id="8" creationId="{D3509445-0616-44DF-823E-F992CA95EA2C}"/>
          </ac:picMkLst>
        </pc:picChg>
        <pc:picChg chg="add mod">
          <ac:chgData name="1434323" userId="S::mouathahmad@itc.hu.edu.jo::7aeb2532-e6d8-4d92-a567-62c4870cd2d5" providerId="AD" clId="Web-{82F099EE-C413-B745-259E-1BDABE8CB467}" dt="2024-03-11T04:41:45.819" v="69" actId="14100"/>
          <ac:picMkLst>
            <pc:docMk/>
            <pc:sldMk cId="1933752713" sldId="352"/>
            <ac:picMk id="13" creationId="{8218645B-1990-A8DD-71A8-1BF64B1AE6F1}"/>
          </ac:picMkLst>
        </pc:picChg>
        <pc:picChg chg="mod">
          <ac:chgData name="1434323" userId="S::mouathahmad@itc.hu.edu.jo::7aeb2532-e6d8-4d92-a567-62c4870cd2d5" providerId="AD" clId="Web-{82F099EE-C413-B745-259E-1BDABE8CB467}" dt="2024-03-11T04:33:45.998" v="4" actId="1076"/>
          <ac:picMkLst>
            <pc:docMk/>
            <pc:sldMk cId="1933752713" sldId="352"/>
            <ac:picMk id="15" creationId="{FC476BF2-5AE9-4196-9105-026667DC6B16}"/>
          </ac:picMkLst>
        </pc:picChg>
        <pc:picChg chg="mod">
          <ac:chgData name="1434323" userId="S::mouathahmad@itc.hu.edu.jo::7aeb2532-e6d8-4d92-a567-62c4870cd2d5" providerId="AD" clId="Web-{82F099EE-C413-B745-259E-1BDABE8CB467}" dt="2024-03-11T04:39:02.307" v="30" actId="1076"/>
          <ac:picMkLst>
            <pc:docMk/>
            <pc:sldMk cId="1933752713" sldId="352"/>
            <ac:picMk id="18" creationId="{8CB98F80-9191-49CA-AC21-773683AFAB3B}"/>
          </ac:picMkLst>
        </pc:picChg>
        <pc:picChg chg="mod">
          <ac:chgData name="1434323" userId="S::mouathahmad@itc.hu.edu.jo::7aeb2532-e6d8-4d92-a567-62c4870cd2d5" providerId="AD" clId="Web-{82F099EE-C413-B745-259E-1BDABE8CB467}" dt="2024-03-11T04:39:58.623" v="45" actId="14100"/>
          <ac:picMkLst>
            <pc:docMk/>
            <pc:sldMk cId="1933752713" sldId="352"/>
            <ac:picMk id="20" creationId="{7ED8892D-EDF3-4DD9-934A-B31D80D81E9B}"/>
          </ac:picMkLst>
        </pc:picChg>
        <pc:picChg chg="mod">
          <ac:chgData name="1434323" userId="S::mouathahmad@itc.hu.edu.jo::7aeb2532-e6d8-4d92-a567-62c4870cd2d5" providerId="AD" clId="Web-{82F099EE-C413-B745-259E-1BDABE8CB467}" dt="2024-03-11T04:49:29.685" v="75" actId="14100"/>
          <ac:picMkLst>
            <pc:docMk/>
            <pc:sldMk cId="1933752713" sldId="352"/>
            <ac:picMk id="29" creationId="{583D1372-4863-4360-B92D-0B75E5E4C216}"/>
          </ac:picMkLst>
        </pc:picChg>
        <pc:cxnChg chg="add mod">
          <ac:chgData name="1434323" userId="S::mouathahmad@itc.hu.edu.jo::7aeb2532-e6d8-4d92-a567-62c4870cd2d5" providerId="AD" clId="Web-{82F099EE-C413-B745-259E-1BDABE8CB467}" dt="2024-03-11T04:42:31.853" v="74" actId="14100"/>
          <ac:cxnSpMkLst>
            <pc:docMk/>
            <pc:sldMk cId="1933752713" sldId="352"/>
            <ac:cxnSpMk id="3" creationId="{38B40A84-09DF-CE6A-B58F-65E9CF9B45B6}"/>
          </ac:cxnSpMkLst>
        </pc:cxnChg>
        <pc:cxnChg chg="mod">
          <ac:chgData name="1434323" userId="S::mouathahmad@itc.hu.edu.jo::7aeb2532-e6d8-4d92-a567-62c4870cd2d5" providerId="AD" clId="Web-{82F099EE-C413-B745-259E-1BDABE8CB467}" dt="2024-03-11T04:39:58.608" v="44" actId="14100"/>
          <ac:cxnSpMkLst>
            <pc:docMk/>
            <pc:sldMk cId="1933752713" sldId="352"/>
            <ac:cxnSpMk id="9" creationId="{6CC4007D-EBDB-4136-877C-467050E77CDC}"/>
          </ac:cxnSpMkLst>
        </pc:cxnChg>
      </pc:sldChg>
      <pc:sldChg chg="modSp">
        <pc:chgData name="1434323" userId="S::mouathahmad@itc.hu.edu.jo::7aeb2532-e6d8-4d92-a567-62c4870cd2d5" providerId="AD" clId="Web-{82F099EE-C413-B745-259E-1BDABE8CB467}" dt="2024-03-11T04:52:36.136" v="77" actId="14100"/>
        <pc:sldMkLst>
          <pc:docMk/>
          <pc:sldMk cId="1153962742" sldId="353"/>
        </pc:sldMkLst>
        <pc:spChg chg="mod">
          <ac:chgData name="1434323" userId="S::mouathahmad@itc.hu.edu.jo::7aeb2532-e6d8-4d92-a567-62c4870cd2d5" providerId="AD" clId="Web-{82F099EE-C413-B745-259E-1BDABE8CB467}" dt="2024-03-11T04:52:36.136" v="77" actId="14100"/>
          <ac:spMkLst>
            <pc:docMk/>
            <pc:sldMk cId="1153962742" sldId="353"/>
            <ac:spMk id="8" creationId="{1D125650-A060-487E-B3EF-53BB56CAE801}"/>
          </ac:spMkLst>
        </pc:spChg>
      </pc:sldChg>
      <pc:sldChg chg="modSp">
        <pc:chgData name="1434323" userId="S::mouathahmad@itc.hu.edu.jo::7aeb2532-e6d8-4d92-a567-62c4870cd2d5" providerId="AD" clId="Web-{82F099EE-C413-B745-259E-1BDABE8CB467}" dt="2024-03-11T05:55:14.353" v="85" actId="1076"/>
        <pc:sldMkLst>
          <pc:docMk/>
          <pc:sldMk cId="4094032882" sldId="357"/>
        </pc:sldMkLst>
        <pc:spChg chg="mod">
          <ac:chgData name="1434323" userId="S::mouathahmad@itc.hu.edu.jo::7aeb2532-e6d8-4d92-a567-62c4870cd2d5" providerId="AD" clId="Web-{82F099EE-C413-B745-259E-1BDABE8CB467}" dt="2024-03-11T05:42:36.572" v="79" actId="20577"/>
          <ac:spMkLst>
            <pc:docMk/>
            <pc:sldMk cId="4094032882" sldId="357"/>
            <ac:spMk id="9" creationId="{BD781958-C012-4908-962D-A49B2300DFC9}"/>
          </ac:spMkLst>
        </pc:spChg>
        <pc:spChg chg="mod">
          <ac:chgData name="1434323" userId="S::mouathahmad@itc.hu.edu.jo::7aeb2532-e6d8-4d92-a567-62c4870cd2d5" providerId="AD" clId="Web-{82F099EE-C413-B745-259E-1BDABE8CB467}" dt="2024-03-11T05:55:12.572" v="84" actId="1076"/>
          <ac:spMkLst>
            <pc:docMk/>
            <pc:sldMk cId="4094032882" sldId="357"/>
            <ac:spMk id="20" creationId="{1CAAA76A-C144-431D-998E-C0B0FDBBE22B}"/>
          </ac:spMkLst>
        </pc:spChg>
        <pc:picChg chg="mod">
          <ac:chgData name="1434323" userId="S::mouathahmad@itc.hu.edu.jo::7aeb2532-e6d8-4d92-a567-62c4870cd2d5" providerId="AD" clId="Web-{82F099EE-C413-B745-259E-1BDABE8CB467}" dt="2024-03-11T05:55:07.696" v="83" actId="1076"/>
          <ac:picMkLst>
            <pc:docMk/>
            <pc:sldMk cId="4094032882" sldId="357"/>
            <ac:picMk id="19" creationId="{23C8F4F6-8890-4F17-96CA-0E0BFCB8A76D}"/>
          </ac:picMkLst>
        </pc:picChg>
        <pc:picChg chg="mod">
          <ac:chgData name="1434323" userId="S::mouathahmad@itc.hu.edu.jo::7aeb2532-e6d8-4d92-a567-62c4870cd2d5" providerId="AD" clId="Web-{82F099EE-C413-B745-259E-1BDABE8CB467}" dt="2024-03-11T05:55:14.353" v="85" actId="1076"/>
          <ac:picMkLst>
            <pc:docMk/>
            <pc:sldMk cId="4094032882" sldId="357"/>
            <ac:picMk id="21" creationId="{D0629958-DF1E-4788-80AB-7A8CD20D5578}"/>
          </ac:picMkLst>
        </pc:picChg>
      </pc:sldChg>
      <pc:sldChg chg="modSp">
        <pc:chgData name="1434323" userId="S::mouathahmad@itc.hu.edu.jo::7aeb2532-e6d8-4d92-a567-62c4870cd2d5" providerId="AD" clId="Web-{82F099EE-C413-B745-259E-1BDABE8CB467}" dt="2024-03-11T06:05:44.700" v="86" actId="1076"/>
        <pc:sldMkLst>
          <pc:docMk/>
          <pc:sldMk cId="2612200877" sldId="358"/>
        </pc:sldMkLst>
        <pc:picChg chg="mod">
          <ac:chgData name="1434323" userId="S::mouathahmad@itc.hu.edu.jo::7aeb2532-e6d8-4d92-a567-62c4870cd2d5" providerId="AD" clId="Web-{82F099EE-C413-B745-259E-1BDABE8CB467}" dt="2024-03-11T06:05:44.700" v="86" actId="1076"/>
          <ac:picMkLst>
            <pc:docMk/>
            <pc:sldMk cId="2612200877" sldId="358"/>
            <ac:picMk id="19" creationId="{0540699E-1DDD-4741-A54A-3FB64E294E86}"/>
          </ac:picMkLst>
        </pc:picChg>
      </pc:sldChg>
      <pc:sldChg chg="modSp">
        <pc:chgData name="1434323" userId="S::mouathahmad@itc.hu.edu.jo::7aeb2532-e6d8-4d92-a567-62c4870cd2d5" providerId="AD" clId="Web-{82F099EE-C413-B745-259E-1BDABE8CB467}" dt="2024-03-11T06:44:23.046" v="92" actId="1076"/>
        <pc:sldMkLst>
          <pc:docMk/>
          <pc:sldMk cId="606012498" sldId="359"/>
        </pc:sldMkLst>
        <pc:spChg chg="mod">
          <ac:chgData name="1434323" userId="S::mouathahmad@itc.hu.edu.jo::7aeb2532-e6d8-4d92-a567-62c4870cd2d5" providerId="AD" clId="Web-{82F099EE-C413-B745-259E-1BDABE8CB467}" dt="2024-03-11T06:30:33.908" v="88" actId="14100"/>
          <ac:spMkLst>
            <pc:docMk/>
            <pc:sldMk cId="606012498" sldId="359"/>
            <ac:spMk id="8" creationId="{8A2DB0C6-C248-457C-8D25-36F94FF6E732}"/>
          </ac:spMkLst>
        </pc:spChg>
        <pc:picChg chg="mod">
          <ac:chgData name="1434323" userId="S::mouathahmad@itc.hu.edu.jo::7aeb2532-e6d8-4d92-a567-62c4870cd2d5" providerId="AD" clId="Web-{82F099EE-C413-B745-259E-1BDABE8CB467}" dt="2024-03-11T06:44:23.046" v="92" actId="1076"/>
          <ac:picMkLst>
            <pc:docMk/>
            <pc:sldMk cId="606012498" sldId="359"/>
            <ac:picMk id="19" creationId="{D58762FB-8871-4981-9D1C-6F3C41EF034A}"/>
          </ac:picMkLst>
        </pc:picChg>
        <pc:picChg chg="mod">
          <ac:chgData name="1434323" userId="S::mouathahmad@itc.hu.edu.jo::7aeb2532-e6d8-4d92-a567-62c4870cd2d5" providerId="AD" clId="Web-{82F099EE-C413-B745-259E-1BDABE8CB467}" dt="2024-03-11T06:34:24.432" v="91" actId="1076"/>
          <ac:picMkLst>
            <pc:docMk/>
            <pc:sldMk cId="606012498" sldId="359"/>
            <ac:picMk id="22" creationId="{1F0DCAEF-3B52-43D1-A5E9-E920D218B9A7}"/>
          </ac:picMkLst>
        </pc:picChg>
      </pc:sldChg>
      <pc:sldChg chg="modSp">
        <pc:chgData name="1434323" userId="S::mouathahmad@itc.hu.edu.jo::7aeb2532-e6d8-4d92-a567-62c4870cd2d5" providerId="AD" clId="Web-{82F099EE-C413-B745-259E-1BDABE8CB467}" dt="2024-03-11T07:57:40.803" v="94" actId="1076"/>
        <pc:sldMkLst>
          <pc:docMk/>
          <pc:sldMk cId="1499338858" sldId="362"/>
        </pc:sldMkLst>
        <pc:picChg chg="mod">
          <ac:chgData name="1434323" userId="S::mouathahmad@itc.hu.edu.jo::7aeb2532-e6d8-4d92-a567-62c4870cd2d5" providerId="AD" clId="Web-{82F099EE-C413-B745-259E-1BDABE8CB467}" dt="2024-03-11T07:57:40.803" v="94" actId="1076"/>
          <ac:picMkLst>
            <pc:docMk/>
            <pc:sldMk cId="1499338858" sldId="362"/>
            <ac:picMk id="16" creationId="{530C0D87-0D6C-41F1-9C1B-AAA2430725D4}"/>
          </ac:picMkLst>
        </pc:picChg>
      </pc:sldChg>
    </pc:docChg>
  </pc:docChgLst>
  <pc:docChgLst>
    <pc:chgData name="1434323" userId="S::mouathahmad@itc.hu.edu.jo::7aeb2532-e6d8-4d92-a567-62c4870cd2d5" providerId="AD" clId="Web-{14A82F34-E53D-1E1A-C356-4B299200B091}"/>
    <pc:docChg chg="modSld">
      <pc:chgData name="1434323" userId="S::mouathahmad@itc.hu.edu.jo::7aeb2532-e6d8-4d92-a567-62c4870cd2d5" providerId="AD" clId="Web-{14A82F34-E53D-1E1A-C356-4B299200B091}" dt="2024-03-24T22:55:52.030" v="17" actId="14100"/>
      <pc:docMkLst>
        <pc:docMk/>
      </pc:docMkLst>
      <pc:sldChg chg="modSp">
        <pc:chgData name="1434323" userId="S::mouathahmad@itc.hu.edu.jo::7aeb2532-e6d8-4d92-a567-62c4870cd2d5" providerId="AD" clId="Web-{14A82F34-E53D-1E1A-C356-4B299200B091}" dt="2024-03-24T11:54:51.686" v="4" actId="1076"/>
        <pc:sldMkLst>
          <pc:docMk/>
          <pc:sldMk cId="1156943216" sldId="386"/>
        </pc:sldMkLst>
        <pc:picChg chg="mod">
          <ac:chgData name="1434323" userId="S::mouathahmad@itc.hu.edu.jo::7aeb2532-e6d8-4d92-a567-62c4870cd2d5" providerId="AD" clId="Web-{14A82F34-E53D-1E1A-C356-4B299200B091}" dt="2024-03-24T11:54:46.405" v="3" actId="1076"/>
          <ac:picMkLst>
            <pc:docMk/>
            <pc:sldMk cId="1156943216" sldId="386"/>
            <ac:picMk id="10" creationId="{6A1F3A80-EB5B-4C6C-A60D-01817DC9DBEF}"/>
          </ac:picMkLst>
        </pc:picChg>
        <pc:picChg chg="mod">
          <ac:chgData name="1434323" userId="S::mouathahmad@itc.hu.edu.jo::7aeb2532-e6d8-4d92-a567-62c4870cd2d5" providerId="AD" clId="Web-{14A82F34-E53D-1E1A-C356-4B299200B091}" dt="2024-03-24T11:54:51.686" v="4" actId="1076"/>
          <ac:picMkLst>
            <pc:docMk/>
            <pc:sldMk cId="1156943216" sldId="386"/>
            <ac:picMk id="12" creationId="{67A0DE67-BF18-4A79-B339-EC93B0779B4B}"/>
          </ac:picMkLst>
        </pc:picChg>
      </pc:sldChg>
      <pc:sldChg chg="modSp">
        <pc:chgData name="1434323" userId="S::mouathahmad@itc.hu.edu.jo::7aeb2532-e6d8-4d92-a567-62c4870cd2d5" providerId="AD" clId="Web-{14A82F34-E53D-1E1A-C356-4B299200B091}" dt="2024-03-24T22:50:52.553" v="8" actId="14100"/>
        <pc:sldMkLst>
          <pc:docMk/>
          <pc:sldMk cId="3977881199" sldId="392"/>
        </pc:sldMkLst>
        <pc:spChg chg="mod">
          <ac:chgData name="1434323" userId="S::mouathahmad@itc.hu.edu.jo::7aeb2532-e6d8-4d92-a567-62c4870cd2d5" providerId="AD" clId="Web-{14A82F34-E53D-1E1A-C356-4B299200B091}" dt="2024-03-24T22:50:52.553" v="8" actId="14100"/>
          <ac:spMkLst>
            <pc:docMk/>
            <pc:sldMk cId="3977881199" sldId="392"/>
            <ac:spMk id="22" creationId="{EA03469C-F560-4F10-9934-4C0FF8DB2E9D}"/>
          </ac:spMkLst>
        </pc:spChg>
        <pc:picChg chg="mod">
          <ac:chgData name="1434323" userId="S::mouathahmad@itc.hu.edu.jo::7aeb2532-e6d8-4d92-a567-62c4870cd2d5" providerId="AD" clId="Web-{14A82F34-E53D-1E1A-C356-4B299200B091}" dt="2024-03-24T22:50:45.725" v="7" actId="1076"/>
          <ac:picMkLst>
            <pc:docMk/>
            <pc:sldMk cId="3977881199" sldId="392"/>
            <ac:picMk id="16" creationId="{967D3E20-8A1F-4326-9A4A-DDB911C15399}"/>
          </ac:picMkLst>
        </pc:picChg>
        <pc:picChg chg="mod">
          <ac:chgData name="1434323" userId="S::mouathahmad@itc.hu.edu.jo::7aeb2532-e6d8-4d92-a567-62c4870cd2d5" providerId="AD" clId="Web-{14A82F34-E53D-1E1A-C356-4B299200B091}" dt="2024-03-24T22:50:29.616" v="6" actId="1076"/>
          <ac:picMkLst>
            <pc:docMk/>
            <pc:sldMk cId="3977881199" sldId="392"/>
            <ac:picMk id="17" creationId="{BA347BD1-E859-485E-A0B7-FAA8679D3BC6}"/>
          </ac:picMkLst>
        </pc:picChg>
        <pc:picChg chg="mod">
          <ac:chgData name="1434323" userId="S::mouathahmad@itc.hu.edu.jo::7aeb2532-e6d8-4d92-a567-62c4870cd2d5" providerId="AD" clId="Web-{14A82F34-E53D-1E1A-C356-4B299200B091}" dt="2024-03-24T22:49:41.772" v="5" actId="1076"/>
          <ac:picMkLst>
            <pc:docMk/>
            <pc:sldMk cId="3977881199" sldId="392"/>
            <ac:picMk id="18" creationId="{E4EFA2B5-F2E9-4775-911A-1124A0DE6B91}"/>
          </ac:picMkLst>
        </pc:picChg>
      </pc:sldChg>
      <pc:sldChg chg="modSp">
        <pc:chgData name="1434323" userId="S::mouathahmad@itc.hu.edu.jo::7aeb2532-e6d8-4d92-a567-62c4870cd2d5" providerId="AD" clId="Web-{14A82F34-E53D-1E1A-C356-4B299200B091}" dt="2024-03-24T22:55:52.030" v="17" actId="14100"/>
        <pc:sldMkLst>
          <pc:docMk/>
          <pc:sldMk cId="1201656261" sldId="393"/>
        </pc:sldMkLst>
        <pc:spChg chg="mod">
          <ac:chgData name="1434323" userId="S::mouathahmad@itc.hu.edu.jo::7aeb2532-e6d8-4d92-a567-62c4870cd2d5" providerId="AD" clId="Web-{14A82F34-E53D-1E1A-C356-4B299200B091}" dt="2024-03-24T22:55:52.030" v="17" actId="14100"/>
          <ac:spMkLst>
            <pc:docMk/>
            <pc:sldMk cId="1201656261" sldId="393"/>
            <ac:spMk id="8" creationId="{A78C668E-08BA-4423-824B-97DE4EF38D9E}"/>
          </ac:spMkLst>
        </pc:spChg>
      </pc:sldChg>
      <pc:sldChg chg="modSp">
        <pc:chgData name="1434323" userId="S::mouathahmad@itc.hu.edu.jo::7aeb2532-e6d8-4d92-a567-62c4870cd2d5" providerId="AD" clId="Web-{14A82F34-E53D-1E1A-C356-4B299200B091}" dt="2024-03-24T22:52:04.273" v="9" actId="14100"/>
        <pc:sldMkLst>
          <pc:docMk/>
          <pc:sldMk cId="1236857239" sldId="396"/>
        </pc:sldMkLst>
        <pc:spChg chg="mod">
          <ac:chgData name="1434323" userId="S::mouathahmad@itc.hu.edu.jo::7aeb2532-e6d8-4d92-a567-62c4870cd2d5" providerId="AD" clId="Web-{14A82F34-E53D-1E1A-C356-4B299200B091}" dt="2024-03-24T22:52:04.273" v="9" actId="14100"/>
          <ac:spMkLst>
            <pc:docMk/>
            <pc:sldMk cId="1236857239" sldId="396"/>
            <ac:spMk id="4" creationId="{98DABC23-2729-446F-A0B4-99D9EB51F026}"/>
          </ac:spMkLst>
        </pc:spChg>
      </pc:sldChg>
      <pc:sldChg chg="modSp">
        <pc:chgData name="1434323" userId="S::mouathahmad@itc.hu.edu.jo::7aeb2532-e6d8-4d92-a567-62c4870cd2d5" providerId="AD" clId="Web-{14A82F34-E53D-1E1A-C356-4B299200B091}" dt="2024-03-24T22:53:38.181" v="16" actId="20577"/>
        <pc:sldMkLst>
          <pc:docMk/>
          <pc:sldMk cId="997678675" sldId="406"/>
        </pc:sldMkLst>
        <pc:spChg chg="mod">
          <ac:chgData name="1434323" userId="S::mouathahmad@itc.hu.edu.jo::7aeb2532-e6d8-4d92-a567-62c4870cd2d5" providerId="AD" clId="Web-{14A82F34-E53D-1E1A-C356-4B299200B091}" dt="2024-03-24T22:53:38.181" v="16" actId="20577"/>
          <ac:spMkLst>
            <pc:docMk/>
            <pc:sldMk cId="997678675" sldId="406"/>
            <ac:spMk id="7" creationId="{010DE684-DFEA-45EF-97B8-B73367EF4C0F}"/>
          </ac:spMkLst>
        </pc:spChg>
      </pc:sldChg>
    </pc:docChg>
  </pc:docChgLst>
  <pc:docChgLst>
    <pc:chgData name="1434323" userId="S::mouathahmad@itc.hu.edu.jo::7aeb2532-e6d8-4d92-a567-62c4870cd2d5" providerId="AD" clId="Web-{70A04091-9410-12BF-4348-28F137063CF7}"/>
    <pc:docChg chg="modSld">
      <pc:chgData name="1434323" userId="S::mouathahmad@itc.hu.edu.jo::7aeb2532-e6d8-4d92-a567-62c4870cd2d5" providerId="AD" clId="Web-{70A04091-9410-12BF-4348-28F137063CF7}" dt="2024-02-20T09:50:51.453" v="41" actId="14100"/>
      <pc:docMkLst>
        <pc:docMk/>
      </pc:docMkLst>
      <pc:sldChg chg="modSp">
        <pc:chgData name="1434323" userId="S::mouathahmad@itc.hu.edu.jo::7aeb2532-e6d8-4d92-a567-62c4870cd2d5" providerId="AD" clId="Web-{70A04091-9410-12BF-4348-28F137063CF7}" dt="2024-02-20T07:50:41.308" v="2" actId="1076"/>
        <pc:sldMkLst>
          <pc:docMk/>
          <pc:sldMk cId="2251448682" sldId="257"/>
        </pc:sldMkLst>
        <pc:picChg chg="mod">
          <ac:chgData name="1434323" userId="S::mouathahmad@itc.hu.edu.jo::7aeb2532-e6d8-4d92-a567-62c4870cd2d5" providerId="AD" clId="Web-{70A04091-9410-12BF-4348-28F137063CF7}" dt="2024-02-20T07:49:10.430" v="1" actId="1076"/>
          <ac:picMkLst>
            <pc:docMk/>
            <pc:sldMk cId="2251448682" sldId="257"/>
            <ac:picMk id="24" creationId="{37AFA8E3-E745-463A-A8AC-002B71C15568}"/>
          </ac:picMkLst>
        </pc:picChg>
        <pc:picChg chg="mod">
          <ac:chgData name="1434323" userId="S::mouathahmad@itc.hu.edu.jo::7aeb2532-e6d8-4d92-a567-62c4870cd2d5" providerId="AD" clId="Web-{70A04091-9410-12BF-4348-28F137063CF7}" dt="2024-02-20T07:50:41.308" v="2" actId="1076"/>
          <ac:picMkLst>
            <pc:docMk/>
            <pc:sldMk cId="2251448682" sldId="257"/>
            <ac:picMk id="26" creationId="{AB83DFEF-01A6-4CEA-AAF3-B8107C5535AC}"/>
          </ac:picMkLst>
        </pc:picChg>
      </pc:sldChg>
      <pc:sldChg chg="addSp modSp">
        <pc:chgData name="1434323" userId="S::mouathahmad@itc.hu.edu.jo::7aeb2532-e6d8-4d92-a567-62c4870cd2d5" providerId="AD" clId="Web-{70A04091-9410-12BF-4348-28F137063CF7}" dt="2024-02-20T08:31:09.451" v="21" actId="14100"/>
        <pc:sldMkLst>
          <pc:docMk/>
          <pc:sldMk cId="729982427" sldId="258"/>
        </pc:sldMkLst>
        <pc:picChg chg="add mod">
          <ac:chgData name="1434323" userId="S::mouathahmad@itc.hu.edu.jo::7aeb2532-e6d8-4d92-a567-62c4870cd2d5" providerId="AD" clId="Web-{70A04091-9410-12BF-4348-28F137063CF7}" dt="2024-02-20T08:31:09.451" v="21" actId="14100"/>
          <ac:picMkLst>
            <pc:docMk/>
            <pc:sldMk cId="729982427" sldId="258"/>
            <ac:picMk id="2" creationId="{01215CE0-6A38-6441-4F4D-4881630CDF52}"/>
          </ac:picMkLst>
        </pc:picChg>
        <pc:picChg chg="add mod">
          <ac:chgData name="1434323" userId="S::mouathahmad@itc.hu.edu.jo::7aeb2532-e6d8-4d92-a567-62c4870cd2d5" providerId="AD" clId="Web-{70A04091-9410-12BF-4348-28F137063CF7}" dt="2024-02-20T08:28:40.394" v="18" actId="14100"/>
          <ac:picMkLst>
            <pc:docMk/>
            <pc:sldMk cId="729982427" sldId="258"/>
            <ac:picMk id="3" creationId="{312095EB-07A6-A45A-C8E7-72081D277E12}"/>
          </ac:picMkLst>
        </pc:picChg>
        <pc:picChg chg="mod">
          <ac:chgData name="1434323" userId="S::mouathahmad@itc.hu.edu.jo::7aeb2532-e6d8-4d92-a567-62c4870cd2d5" providerId="AD" clId="Web-{70A04091-9410-12BF-4348-28F137063CF7}" dt="2024-02-20T08:30:29.135" v="19" actId="14100"/>
          <ac:picMkLst>
            <pc:docMk/>
            <pc:sldMk cId="729982427" sldId="258"/>
            <ac:picMk id="27" creationId="{245FDC70-6F5F-4FE3-8F9A-FFE88701B7E5}"/>
          </ac:picMkLst>
        </pc:picChg>
        <pc:picChg chg="mod">
          <ac:chgData name="1434323" userId="S::mouathahmad@itc.hu.edu.jo::7aeb2532-e6d8-4d92-a567-62c4870cd2d5" providerId="AD" clId="Web-{70A04091-9410-12BF-4348-28F137063CF7}" dt="2024-02-20T07:53:32.205" v="3" actId="14100"/>
          <ac:picMkLst>
            <pc:docMk/>
            <pc:sldMk cId="729982427" sldId="258"/>
            <ac:picMk id="29" creationId="{8694E2AB-8DF0-4ACB-843B-9A5E54A200C6}"/>
          </ac:picMkLst>
        </pc:picChg>
      </pc:sldChg>
      <pc:sldChg chg="modSp">
        <pc:chgData name="1434323" userId="S::mouathahmad@itc.hu.edu.jo::7aeb2532-e6d8-4d92-a567-62c4870cd2d5" providerId="AD" clId="Web-{70A04091-9410-12BF-4348-28F137063CF7}" dt="2024-02-20T08:34:58.029" v="22" actId="14100"/>
        <pc:sldMkLst>
          <pc:docMk/>
          <pc:sldMk cId="2513878911" sldId="259"/>
        </pc:sldMkLst>
        <pc:picChg chg="mod">
          <ac:chgData name="1434323" userId="S::mouathahmad@itc.hu.edu.jo::7aeb2532-e6d8-4d92-a567-62c4870cd2d5" providerId="AD" clId="Web-{70A04091-9410-12BF-4348-28F137063CF7}" dt="2024-02-20T08:34:58.029" v="22" actId="14100"/>
          <ac:picMkLst>
            <pc:docMk/>
            <pc:sldMk cId="2513878911" sldId="259"/>
            <ac:picMk id="19" creationId="{255AFBD7-E86F-44F9-8B78-395D93FFF9FA}"/>
          </ac:picMkLst>
        </pc:picChg>
      </pc:sldChg>
      <pc:sldChg chg="modSp">
        <pc:chgData name="1434323" userId="S::mouathahmad@itc.hu.edu.jo::7aeb2532-e6d8-4d92-a567-62c4870cd2d5" providerId="AD" clId="Web-{70A04091-9410-12BF-4348-28F137063CF7}" dt="2024-02-20T09:07:06.053" v="32" actId="14100"/>
        <pc:sldMkLst>
          <pc:docMk/>
          <pc:sldMk cId="2476989239" sldId="260"/>
        </pc:sldMkLst>
        <pc:picChg chg="mod">
          <ac:chgData name="1434323" userId="S::mouathahmad@itc.hu.edu.jo::7aeb2532-e6d8-4d92-a567-62c4870cd2d5" providerId="AD" clId="Web-{70A04091-9410-12BF-4348-28F137063CF7}" dt="2024-02-20T09:03:45.570" v="26" actId="14100"/>
          <ac:picMkLst>
            <pc:docMk/>
            <pc:sldMk cId="2476989239" sldId="260"/>
            <ac:picMk id="31" creationId="{FA7C62A1-286B-45AC-951B-2059E589B73B}"/>
          </ac:picMkLst>
        </pc:picChg>
        <pc:picChg chg="mod">
          <ac:chgData name="1434323" userId="S::mouathahmad@itc.hu.edu.jo::7aeb2532-e6d8-4d92-a567-62c4870cd2d5" providerId="AD" clId="Web-{70A04091-9410-12BF-4348-28F137063CF7}" dt="2024-02-20T09:05:50.938" v="27" actId="14100"/>
          <ac:picMkLst>
            <pc:docMk/>
            <pc:sldMk cId="2476989239" sldId="260"/>
            <ac:picMk id="32" creationId="{3291FC08-A036-4410-B9F0-3EA273AD2AC1}"/>
          </ac:picMkLst>
        </pc:picChg>
        <pc:picChg chg="mod">
          <ac:chgData name="1434323" userId="S::mouathahmad@itc.hu.edu.jo::7aeb2532-e6d8-4d92-a567-62c4870cd2d5" providerId="AD" clId="Web-{70A04091-9410-12BF-4348-28F137063CF7}" dt="2024-02-20T09:05:57.455" v="28" actId="14100"/>
          <ac:picMkLst>
            <pc:docMk/>
            <pc:sldMk cId="2476989239" sldId="260"/>
            <ac:picMk id="33" creationId="{D638AB13-B0A6-4966-822E-89E9D77AB1B0}"/>
          </ac:picMkLst>
        </pc:picChg>
        <pc:picChg chg="mod">
          <ac:chgData name="1434323" userId="S::mouathahmad@itc.hu.edu.jo::7aeb2532-e6d8-4d92-a567-62c4870cd2d5" providerId="AD" clId="Web-{70A04091-9410-12BF-4348-28F137063CF7}" dt="2024-02-20T09:06:09.768" v="29" actId="14100"/>
          <ac:picMkLst>
            <pc:docMk/>
            <pc:sldMk cId="2476989239" sldId="260"/>
            <ac:picMk id="36" creationId="{3A4BAAD0-1CBB-4F28-96B1-263C60E6087C}"/>
          </ac:picMkLst>
        </pc:picChg>
        <pc:picChg chg="mod">
          <ac:chgData name="1434323" userId="S::mouathahmad@itc.hu.edu.jo::7aeb2532-e6d8-4d92-a567-62c4870cd2d5" providerId="AD" clId="Web-{70A04091-9410-12BF-4348-28F137063CF7}" dt="2024-02-20T09:07:06.053" v="32" actId="14100"/>
          <ac:picMkLst>
            <pc:docMk/>
            <pc:sldMk cId="2476989239" sldId="260"/>
            <ac:picMk id="40" creationId="{43753F51-12C1-473E-933A-B80B1370B7F5}"/>
          </ac:picMkLst>
        </pc:picChg>
        <pc:picChg chg="mod">
          <ac:chgData name="1434323" userId="S::mouathahmad@itc.hu.edu.jo::7aeb2532-e6d8-4d92-a567-62c4870cd2d5" providerId="AD" clId="Web-{70A04091-9410-12BF-4348-28F137063CF7}" dt="2024-02-20T09:06:50.005" v="30" actId="14100"/>
          <ac:picMkLst>
            <pc:docMk/>
            <pc:sldMk cId="2476989239" sldId="260"/>
            <ac:picMk id="42" creationId="{E68E6A19-8BBB-433B-BD1C-B20470D6063B}"/>
          </ac:picMkLst>
        </pc:picChg>
      </pc:sldChg>
      <pc:sldChg chg="modSp">
        <pc:chgData name="1434323" userId="S::mouathahmad@itc.hu.edu.jo::7aeb2532-e6d8-4d92-a567-62c4870cd2d5" providerId="AD" clId="Web-{70A04091-9410-12BF-4348-28F137063CF7}" dt="2024-02-20T09:13:08.437" v="35" actId="14100"/>
        <pc:sldMkLst>
          <pc:docMk/>
          <pc:sldMk cId="672901263" sldId="261"/>
        </pc:sldMkLst>
        <pc:picChg chg="mod">
          <ac:chgData name="1434323" userId="S::mouathahmad@itc.hu.edu.jo::7aeb2532-e6d8-4d92-a567-62c4870cd2d5" providerId="AD" clId="Web-{70A04091-9410-12BF-4348-28F137063CF7}" dt="2024-02-20T09:11:05.679" v="34" actId="14100"/>
          <ac:picMkLst>
            <pc:docMk/>
            <pc:sldMk cId="672901263" sldId="261"/>
            <ac:picMk id="21" creationId="{B1028D4E-3D33-4BA7-8C34-8C9445D02335}"/>
          </ac:picMkLst>
        </pc:picChg>
        <pc:picChg chg="mod">
          <ac:chgData name="1434323" userId="S::mouathahmad@itc.hu.edu.jo::7aeb2532-e6d8-4d92-a567-62c4870cd2d5" providerId="AD" clId="Web-{70A04091-9410-12BF-4348-28F137063CF7}" dt="2024-02-20T09:13:08.437" v="35" actId="14100"/>
          <ac:picMkLst>
            <pc:docMk/>
            <pc:sldMk cId="672901263" sldId="261"/>
            <ac:picMk id="23" creationId="{FB7A394D-E800-484F-AF2C-FAF365C26046}"/>
          </ac:picMkLst>
        </pc:picChg>
      </pc:sldChg>
      <pc:sldChg chg="modSp">
        <pc:chgData name="1434323" userId="S::mouathahmad@itc.hu.edu.jo::7aeb2532-e6d8-4d92-a567-62c4870cd2d5" providerId="AD" clId="Web-{70A04091-9410-12BF-4348-28F137063CF7}" dt="2024-02-20T09:38:12.370" v="37" actId="14100"/>
        <pc:sldMkLst>
          <pc:docMk/>
          <pc:sldMk cId="1373899091" sldId="262"/>
        </pc:sldMkLst>
        <pc:picChg chg="mod">
          <ac:chgData name="1434323" userId="S::mouathahmad@itc.hu.edu.jo::7aeb2532-e6d8-4d92-a567-62c4870cd2d5" providerId="AD" clId="Web-{70A04091-9410-12BF-4348-28F137063CF7}" dt="2024-02-20T09:37:21.507" v="36" actId="1076"/>
          <ac:picMkLst>
            <pc:docMk/>
            <pc:sldMk cId="1373899091" sldId="262"/>
            <ac:picMk id="22" creationId="{11398160-F924-40A8-B014-03E3BB1BC75D}"/>
          </ac:picMkLst>
        </pc:picChg>
        <pc:picChg chg="mod">
          <ac:chgData name="1434323" userId="S::mouathahmad@itc.hu.edu.jo::7aeb2532-e6d8-4d92-a567-62c4870cd2d5" providerId="AD" clId="Web-{70A04091-9410-12BF-4348-28F137063CF7}" dt="2024-02-20T09:38:12.370" v="37" actId="14100"/>
          <ac:picMkLst>
            <pc:docMk/>
            <pc:sldMk cId="1373899091" sldId="262"/>
            <ac:picMk id="24" creationId="{0EE3D149-1CD3-4064-9006-48F259FE6A33}"/>
          </ac:picMkLst>
        </pc:picChg>
      </pc:sldChg>
      <pc:sldChg chg="modSp">
        <pc:chgData name="1434323" userId="S::mouathahmad@itc.hu.edu.jo::7aeb2532-e6d8-4d92-a567-62c4870cd2d5" providerId="AD" clId="Web-{70A04091-9410-12BF-4348-28F137063CF7}" dt="2024-02-20T09:50:51.453" v="41" actId="14100"/>
        <pc:sldMkLst>
          <pc:docMk/>
          <pc:sldMk cId="3775245820" sldId="263"/>
        </pc:sldMkLst>
        <pc:picChg chg="mod">
          <ac:chgData name="1434323" userId="S::mouathahmad@itc.hu.edu.jo::7aeb2532-e6d8-4d92-a567-62c4870cd2d5" providerId="AD" clId="Web-{70A04091-9410-12BF-4348-28F137063CF7}" dt="2024-02-20T09:44:52.038" v="39" actId="1076"/>
          <ac:picMkLst>
            <pc:docMk/>
            <pc:sldMk cId="3775245820" sldId="263"/>
            <ac:picMk id="7" creationId="{37C1577B-8A5C-45F5-8F0A-FEFFBD48DA02}"/>
          </ac:picMkLst>
        </pc:picChg>
        <pc:picChg chg="mod">
          <ac:chgData name="1434323" userId="S::mouathahmad@itc.hu.edu.jo::7aeb2532-e6d8-4d92-a567-62c4870cd2d5" providerId="AD" clId="Web-{70A04091-9410-12BF-4348-28F137063CF7}" dt="2024-02-20T09:49:46.027" v="40" actId="1076"/>
          <ac:picMkLst>
            <pc:docMk/>
            <pc:sldMk cId="3775245820" sldId="263"/>
            <ac:picMk id="27" creationId="{F56FA7EA-E459-41E9-A6FA-36B4F263FAC8}"/>
          </ac:picMkLst>
        </pc:picChg>
        <pc:picChg chg="mod">
          <ac:chgData name="1434323" userId="S::mouathahmad@itc.hu.edu.jo::7aeb2532-e6d8-4d92-a567-62c4870cd2d5" providerId="AD" clId="Web-{70A04091-9410-12BF-4348-28F137063CF7}" dt="2024-02-20T09:50:51.453" v="41" actId="14100"/>
          <ac:picMkLst>
            <pc:docMk/>
            <pc:sldMk cId="3775245820" sldId="263"/>
            <ac:picMk id="29" creationId="{18D60050-4FCE-40F9-B1D0-B2DEB7DDCD23}"/>
          </ac:picMkLst>
        </pc:picChg>
      </pc:sldChg>
    </pc:docChg>
  </pc:docChgLst>
  <pc:docChgLst>
    <pc:chgData name="1434323" userId="S::mouathahmad@itc.hu.edu.jo::7aeb2532-e6d8-4d92-a567-62c4870cd2d5" providerId="AD" clId="Web-{1629C0F6-1994-9B83-17B2-850585178E17}"/>
    <pc:docChg chg="modSld">
      <pc:chgData name="1434323" userId="S::mouathahmad@itc.hu.edu.jo::7aeb2532-e6d8-4d92-a567-62c4870cd2d5" providerId="AD" clId="Web-{1629C0F6-1994-9B83-17B2-850585178E17}" dt="2024-03-12T13:09:27.667" v="15" actId="14100"/>
      <pc:docMkLst>
        <pc:docMk/>
      </pc:docMkLst>
      <pc:sldChg chg="modSp">
        <pc:chgData name="1434323" userId="S::mouathahmad@itc.hu.edu.jo::7aeb2532-e6d8-4d92-a567-62c4870cd2d5" providerId="AD" clId="Web-{1629C0F6-1994-9B83-17B2-850585178E17}" dt="2024-03-12T08:39:03.728" v="0" actId="1076"/>
        <pc:sldMkLst>
          <pc:docMk/>
          <pc:sldMk cId="1784244522" sldId="370"/>
        </pc:sldMkLst>
        <pc:picChg chg="mod">
          <ac:chgData name="1434323" userId="S::mouathahmad@itc.hu.edu.jo::7aeb2532-e6d8-4d92-a567-62c4870cd2d5" providerId="AD" clId="Web-{1629C0F6-1994-9B83-17B2-850585178E17}" dt="2024-03-12T08:39:03.728" v="0" actId="1076"/>
          <ac:picMkLst>
            <pc:docMk/>
            <pc:sldMk cId="1784244522" sldId="370"/>
            <ac:picMk id="25" creationId="{CF3BAF40-6217-45B5-A267-F55AB5E39B3E}"/>
          </ac:picMkLst>
        </pc:picChg>
      </pc:sldChg>
      <pc:sldChg chg="modSp">
        <pc:chgData name="1434323" userId="S::mouathahmad@itc.hu.edu.jo::7aeb2532-e6d8-4d92-a567-62c4870cd2d5" providerId="AD" clId="Web-{1629C0F6-1994-9B83-17B2-850585178E17}" dt="2024-03-12T09:08:36.056" v="1" actId="1076"/>
        <pc:sldMkLst>
          <pc:docMk/>
          <pc:sldMk cId="4012531596" sldId="371"/>
        </pc:sldMkLst>
        <pc:picChg chg="mod">
          <ac:chgData name="1434323" userId="S::mouathahmad@itc.hu.edu.jo::7aeb2532-e6d8-4d92-a567-62c4870cd2d5" providerId="AD" clId="Web-{1629C0F6-1994-9B83-17B2-850585178E17}" dt="2024-03-12T09:08:36.056" v="1" actId="1076"/>
          <ac:picMkLst>
            <pc:docMk/>
            <pc:sldMk cId="4012531596" sldId="371"/>
            <ac:picMk id="23" creationId="{F349C2AA-CC04-4044-8A7F-B0B8E2BF976D}"/>
          </ac:picMkLst>
        </pc:picChg>
      </pc:sldChg>
      <pc:sldChg chg="modSp">
        <pc:chgData name="1434323" userId="S::mouathahmad@itc.hu.edu.jo::7aeb2532-e6d8-4d92-a567-62c4870cd2d5" providerId="AD" clId="Web-{1629C0F6-1994-9B83-17B2-850585178E17}" dt="2024-03-12T09:32:23.700" v="4" actId="20577"/>
        <pc:sldMkLst>
          <pc:docMk/>
          <pc:sldMk cId="974471666" sldId="373"/>
        </pc:sldMkLst>
        <pc:spChg chg="mod">
          <ac:chgData name="1434323" userId="S::mouathahmad@itc.hu.edu.jo::7aeb2532-e6d8-4d92-a567-62c4870cd2d5" providerId="AD" clId="Web-{1629C0F6-1994-9B83-17B2-850585178E17}" dt="2024-03-12T09:32:23.700" v="4" actId="20577"/>
          <ac:spMkLst>
            <pc:docMk/>
            <pc:sldMk cId="974471666" sldId="373"/>
            <ac:spMk id="26" creationId="{86E273D7-D6D4-4E7D-9F8F-0EAF2375FD48}"/>
          </ac:spMkLst>
        </pc:spChg>
      </pc:sldChg>
      <pc:sldChg chg="modSp">
        <pc:chgData name="1434323" userId="S::mouathahmad@itc.hu.edu.jo::7aeb2532-e6d8-4d92-a567-62c4870cd2d5" providerId="AD" clId="Web-{1629C0F6-1994-9B83-17B2-850585178E17}" dt="2024-03-12T09:46:03.401" v="9" actId="14100"/>
        <pc:sldMkLst>
          <pc:docMk/>
          <pc:sldMk cId="544669911" sldId="374"/>
        </pc:sldMkLst>
        <pc:spChg chg="mod">
          <ac:chgData name="1434323" userId="S::mouathahmad@itc.hu.edu.jo::7aeb2532-e6d8-4d92-a567-62c4870cd2d5" providerId="AD" clId="Web-{1629C0F6-1994-9B83-17B2-850585178E17}" dt="2024-03-12T09:46:03.401" v="9" actId="14100"/>
          <ac:spMkLst>
            <pc:docMk/>
            <pc:sldMk cId="544669911" sldId="374"/>
            <ac:spMk id="11" creationId="{55E19B6B-2043-4FB0-9FD5-DB4A11A69917}"/>
          </ac:spMkLst>
        </pc:spChg>
      </pc:sldChg>
      <pc:sldChg chg="modSp">
        <pc:chgData name="1434323" userId="S::mouathahmad@itc.hu.edu.jo::7aeb2532-e6d8-4d92-a567-62c4870cd2d5" providerId="AD" clId="Web-{1629C0F6-1994-9B83-17B2-850585178E17}" dt="2024-03-12T09:34:24.814" v="5" actId="14100"/>
        <pc:sldMkLst>
          <pc:docMk/>
          <pc:sldMk cId="2739899908" sldId="377"/>
        </pc:sldMkLst>
        <pc:spChg chg="mod">
          <ac:chgData name="1434323" userId="S::mouathahmad@itc.hu.edu.jo::7aeb2532-e6d8-4d92-a567-62c4870cd2d5" providerId="AD" clId="Web-{1629C0F6-1994-9B83-17B2-850585178E17}" dt="2024-03-12T09:34:24.814" v="5" actId="14100"/>
          <ac:spMkLst>
            <pc:docMk/>
            <pc:sldMk cId="2739899908" sldId="377"/>
            <ac:spMk id="16" creationId="{0FABD9D3-8919-4F8A-A643-D52AF78BA8FE}"/>
          </ac:spMkLst>
        </pc:spChg>
      </pc:sldChg>
      <pc:sldChg chg="modSp">
        <pc:chgData name="1434323" userId="S::mouathahmad@itc.hu.edu.jo::7aeb2532-e6d8-4d92-a567-62c4870cd2d5" providerId="AD" clId="Web-{1629C0F6-1994-9B83-17B2-850585178E17}" dt="2024-03-12T09:34:37.408" v="6" actId="14100"/>
        <pc:sldMkLst>
          <pc:docMk/>
          <pc:sldMk cId="3554030299" sldId="381"/>
        </pc:sldMkLst>
        <pc:spChg chg="mod">
          <ac:chgData name="1434323" userId="S::mouathahmad@itc.hu.edu.jo::7aeb2532-e6d8-4d92-a567-62c4870cd2d5" providerId="AD" clId="Web-{1629C0F6-1994-9B83-17B2-850585178E17}" dt="2024-03-12T09:34:37.408" v="6" actId="14100"/>
          <ac:spMkLst>
            <pc:docMk/>
            <pc:sldMk cId="3554030299" sldId="381"/>
            <ac:spMk id="5" creationId="{5A3C5F7A-5305-41E6-8A7D-831219AE5819}"/>
          </ac:spMkLst>
        </pc:spChg>
      </pc:sldChg>
      <pc:sldChg chg="modSp">
        <pc:chgData name="1434323" userId="S::mouathahmad@itc.hu.edu.jo::7aeb2532-e6d8-4d92-a567-62c4870cd2d5" providerId="AD" clId="Web-{1629C0F6-1994-9B83-17B2-850585178E17}" dt="2024-03-12T09:34:46.815" v="7" actId="14100"/>
        <pc:sldMkLst>
          <pc:docMk/>
          <pc:sldMk cId="287924076" sldId="383"/>
        </pc:sldMkLst>
        <pc:spChg chg="mod">
          <ac:chgData name="1434323" userId="S::mouathahmad@itc.hu.edu.jo::7aeb2532-e6d8-4d92-a567-62c4870cd2d5" providerId="AD" clId="Web-{1629C0F6-1994-9B83-17B2-850585178E17}" dt="2024-03-12T09:34:46.815" v="7" actId="14100"/>
          <ac:spMkLst>
            <pc:docMk/>
            <pc:sldMk cId="287924076" sldId="383"/>
            <ac:spMk id="17" creationId="{857C45BF-8FFF-461F-8253-1D054AA80568}"/>
          </ac:spMkLst>
        </pc:spChg>
      </pc:sldChg>
      <pc:sldChg chg="modSp">
        <pc:chgData name="1434323" userId="S::mouathahmad@itc.hu.edu.jo::7aeb2532-e6d8-4d92-a567-62c4870cd2d5" providerId="AD" clId="Web-{1629C0F6-1994-9B83-17B2-850585178E17}" dt="2024-03-12T09:35:04.143" v="8" actId="14100"/>
        <pc:sldMkLst>
          <pc:docMk/>
          <pc:sldMk cId="700432433" sldId="385"/>
        </pc:sldMkLst>
        <pc:spChg chg="mod">
          <ac:chgData name="1434323" userId="S::mouathahmad@itc.hu.edu.jo::7aeb2532-e6d8-4d92-a567-62c4870cd2d5" providerId="AD" clId="Web-{1629C0F6-1994-9B83-17B2-850585178E17}" dt="2024-03-12T09:35:04.143" v="8" actId="14100"/>
          <ac:spMkLst>
            <pc:docMk/>
            <pc:sldMk cId="700432433" sldId="385"/>
            <ac:spMk id="4" creationId="{5EAF0415-4C8F-464F-85B6-3D7CDF0CAC58}"/>
          </ac:spMkLst>
        </pc:spChg>
      </pc:sldChg>
      <pc:sldChg chg="modSp">
        <pc:chgData name="1434323" userId="S::mouathahmad@itc.hu.edu.jo::7aeb2532-e6d8-4d92-a567-62c4870cd2d5" providerId="AD" clId="Web-{1629C0F6-1994-9B83-17B2-850585178E17}" dt="2024-03-12T13:09:27.667" v="15" actId="14100"/>
        <pc:sldMkLst>
          <pc:docMk/>
          <pc:sldMk cId="3977881199" sldId="392"/>
        </pc:sldMkLst>
        <pc:spChg chg="mod">
          <ac:chgData name="1434323" userId="S::mouathahmad@itc.hu.edu.jo::7aeb2532-e6d8-4d92-a567-62c4870cd2d5" providerId="AD" clId="Web-{1629C0F6-1994-9B83-17B2-850585178E17}" dt="2024-03-12T13:09:27.667" v="15" actId="14100"/>
          <ac:spMkLst>
            <pc:docMk/>
            <pc:sldMk cId="3977881199" sldId="392"/>
            <ac:spMk id="20" creationId="{6726B8E2-3D3C-4FE2-B14E-1F1A7465D070}"/>
          </ac:spMkLst>
        </pc:spChg>
      </pc:sldChg>
      <pc:sldChg chg="modSp">
        <pc:chgData name="1434323" userId="S::mouathahmad@itc.hu.edu.jo::7aeb2532-e6d8-4d92-a567-62c4870cd2d5" providerId="AD" clId="Web-{1629C0F6-1994-9B83-17B2-850585178E17}" dt="2024-03-12T13:08:41.415" v="14" actId="14100"/>
        <pc:sldMkLst>
          <pc:docMk/>
          <pc:sldMk cId="1662177984" sldId="405"/>
        </pc:sldMkLst>
        <pc:spChg chg="mod">
          <ac:chgData name="1434323" userId="S::mouathahmad@itc.hu.edu.jo::7aeb2532-e6d8-4d92-a567-62c4870cd2d5" providerId="AD" clId="Web-{1629C0F6-1994-9B83-17B2-850585178E17}" dt="2024-03-12T13:08:41.415" v="14" actId="14100"/>
          <ac:spMkLst>
            <pc:docMk/>
            <pc:sldMk cId="1662177984" sldId="405"/>
            <ac:spMk id="16" creationId="{E6BFE9D6-3909-4540-B7FF-B05173A391BB}"/>
          </ac:spMkLst>
        </pc:spChg>
      </pc:sldChg>
      <pc:sldChg chg="modSp">
        <pc:chgData name="1434323" userId="S::mouathahmad@itc.hu.edu.jo::7aeb2532-e6d8-4d92-a567-62c4870cd2d5" providerId="AD" clId="Web-{1629C0F6-1994-9B83-17B2-850585178E17}" dt="2024-03-12T13:07:46.632" v="11" actId="14100"/>
        <pc:sldMkLst>
          <pc:docMk/>
          <pc:sldMk cId="997678675" sldId="406"/>
        </pc:sldMkLst>
        <pc:spChg chg="mod">
          <ac:chgData name="1434323" userId="S::mouathahmad@itc.hu.edu.jo::7aeb2532-e6d8-4d92-a567-62c4870cd2d5" providerId="AD" clId="Web-{1629C0F6-1994-9B83-17B2-850585178E17}" dt="2024-03-12T13:07:46.632" v="11" actId="14100"/>
          <ac:spMkLst>
            <pc:docMk/>
            <pc:sldMk cId="997678675" sldId="406"/>
            <ac:spMk id="13" creationId="{6E25A920-C927-4078-8C56-48F66CB32EF4}"/>
          </ac:spMkLst>
        </pc:spChg>
      </pc:sldChg>
      <pc:sldChg chg="modSp">
        <pc:chgData name="1434323" userId="S::mouathahmad@itc.hu.edu.jo::7aeb2532-e6d8-4d92-a567-62c4870cd2d5" providerId="AD" clId="Web-{1629C0F6-1994-9B83-17B2-850585178E17}" dt="2024-03-12T13:07:57.805" v="12" actId="14100"/>
        <pc:sldMkLst>
          <pc:docMk/>
          <pc:sldMk cId="56141419" sldId="409"/>
        </pc:sldMkLst>
        <pc:spChg chg="mod">
          <ac:chgData name="1434323" userId="S::mouathahmad@itc.hu.edu.jo::7aeb2532-e6d8-4d92-a567-62c4870cd2d5" providerId="AD" clId="Web-{1629C0F6-1994-9B83-17B2-850585178E17}" dt="2024-03-12T13:07:57.805" v="12" actId="14100"/>
          <ac:spMkLst>
            <pc:docMk/>
            <pc:sldMk cId="56141419" sldId="409"/>
            <ac:spMk id="13" creationId="{6997FFD5-E721-4AD3-9435-067A73A7E086}"/>
          </ac:spMkLst>
        </pc:spChg>
      </pc:sldChg>
      <pc:sldChg chg="modSp">
        <pc:chgData name="1434323" userId="S::mouathahmad@itc.hu.edu.jo::7aeb2532-e6d8-4d92-a567-62c4870cd2d5" providerId="AD" clId="Web-{1629C0F6-1994-9B83-17B2-850585178E17}" dt="2024-03-12T13:08:04.414" v="13" actId="14100"/>
        <pc:sldMkLst>
          <pc:docMk/>
          <pc:sldMk cId="1545669194" sldId="410"/>
        </pc:sldMkLst>
        <pc:spChg chg="mod">
          <ac:chgData name="1434323" userId="S::mouathahmad@itc.hu.edu.jo::7aeb2532-e6d8-4d92-a567-62c4870cd2d5" providerId="AD" clId="Web-{1629C0F6-1994-9B83-17B2-850585178E17}" dt="2024-03-12T13:08:04.414" v="13" actId="14100"/>
          <ac:spMkLst>
            <pc:docMk/>
            <pc:sldMk cId="1545669194" sldId="410"/>
            <ac:spMk id="8" creationId="{A415F8DB-C405-48DC-9A1B-604B583A86D2}"/>
          </ac:spMkLst>
        </pc:spChg>
      </pc:sldChg>
    </pc:docChg>
  </pc:docChgLst>
  <pc:docChgLst>
    <pc:chgData name="1434323" userId="S::mouathahmad@itc.hu.edu.jo::7aeb2532-e6d8-4d92-a567-62c4870cd2d5" providerId="AD" clId="Web-{3DC3006B-27D7-9A71-2C22-F38CABAE081C}"/>
    <pc:docChg chg="modSld">
      <pc:chgData name="1434323" userId="S::mouathahmad@itc.hu.edu.jo::7aeb2532-e6d8-4d92-a567-62c4870cd2d5" providerId="AD" clId="Web-{3DC3006B-27D7-9A71-2C22-F38CABAE081C}" dt="2024-02-20T12:45:45.832" v="20" actId="14100"/>
      <pc:docMkLst>
        <pc:docMk/>
      </pc:docMkLst>
      <pc:sldChg chg="modSp">
        <pc:chgData name="1434323" userId="S::mouathahmad@itc.hu.edu.jo::7aeb2532-e6d8-4d92-a567-62c4870cd2d5" providerId="AD" clId="Web-{3DC3006B-27D7-9A71-2C22-F38CABAE081C}" dt="2024-02-20T12:01:00.498" v="16" actId="14100"/>
        <pc:sldMkLst>
          <pc:docMk/>
          <pc:sldMk cId="566259758" sldId="265"/>
        </pc:sldMkLst>
        <pc:picChg chg="mod">
          <ac:chgData name="1434323" userId="S::mouathahmad@itc.hu.edu.jo::7aeb2532-e6d8-4d92-a567-62c4870cd2d5" providerId="AD" clId="Web-{3DC3006B-27D7-9A71-2C22-F38CABAE081C}" dt="2024-02-20T12:01:00.498" v="16" actId="14100"/>
          <ac:picMkLst>
            <pc:docMk/>
            <pc:sldMk cId="566259758" sldId="265"/>
            <ac:picMk id="4" creationId="{9EE6EE61-1FAA-466C-B15F-F245E5721FF1}"/>
          </ac:picMkLst>
        </pc:picChg>
      </pc:sldChg>
      <pc:sldChg chg="modSp">
        <pc:chgData name="1434323" userId="S::mouathahmad@itc.hu.edu.jo::7aeb2532-e6d8-4d92-a567-62c4870cd2d5" providerId="AD" clId="Web-{3DC3006B-27D7-9A71-2C22-F38CABAE081C}" dt="2024-02-20T12:45:45.832" v="20" actId="14100"/>
        <pc:sldMkLst>
          <pc:docMk/>
          <pc:sldMk cId="721771918" sldId="267"/>
        </pc:sldMkLst>
        <pc:spChg chg="mod">
          <ac:chgData name="1434323" userId="S::mouathahmad@itc.hu.edu.jo::7aeb2532-e6d8-4d92-a567-62c4870cd2d5" providerId="AD" clId="Web-{3DC3006B-27D7-9A71-2C22-F38CABAE081C}" dt="2024-02-20T12:23:56.330" v="18" actId="14100"/>
          <ac:spMkLst>
            <pc:docMk/>
            <pc:sldMk cId="721771918" sldId="267"/>
            <ac:spMk id="4" creationId="{47A4876A-57DE-4B90-8886-FF54DFEEA5F8}"/>
          </ac:spMkLst>
        </pc:spChg>
        <pc:picChg chg="mod">
          <ac:chgData name="1434323" userId="S::mouathahmad@itc.hu.edu.jo::7aeb2532-e6d8-4d92-a567-62c4870cd2d5" providerId="AD" clId="Web-{3DC3006B-27D7-9A71-2C22-F38CABAE081C}" dt="2024-02-20T12:24:02.299" v="19" actId="1076"/>
          <ac:picMkLst>
            <pc:docMk/>
            <pc:sldMk cId="721771918" sldId="267"/>
            <ac:picMk id="10" creationId="{9BACEB45-6159-417A-B506-9A7D59194ADD}"/>
          </ac:picMkLst>
        </pc:picChg>
        <pc:picChg chg="mod">
          <ac:chgData name="1434323" userId="S::mouathahmad@itc.hu.edu.jo::7aeb2532-e6d8-4d92-a567-62c4870cd2d5" providerId="AD" clId="Web-{3DC3006B-27D7-9A71-2C22-F38CABAE081C}" dt="2024-02-20T12:45:45.832" v="20" actId="14100"/>
          <ac:picMkLst>
            <pc:docMk/>
            <pc:sldMk cId="721771918" sldId="267"/>
            <ac:picMk id="17" creationId="{08B56399-AE0B-4AD6-9E13-359B1CB4AC8A}"/>
          </ac:picMkLst>
        </pc:picChg>
      </pc:sldChg>
    </pc:docChg>
  </pc:docChgLst>
  <pc:docChgLst>
    <pc:chgData name="1434323" userId="S::mouathahmad@itc.hu.edu.jo::7aeb2532-e6d8-4d92-a567-62c4870cd2d5" providerId="AD" clId="Web-{D0F5A4E6-554E-3BBE-3200-ACAAF0800D12}"/>
    <pc:docChg chg="modSld">
      <pc:chgData name="1434323" userId="S::mouathahmad@itc.hu.edu.jo::7aeb2532-e6d8-4d92-a567-62c4870cd2d5" providerId="AD" clId="Web-{D0F5A4E6-554E-3BBE-3200-ACAAF0800D12}" dt="2024-03-04T18:23:23.227" v="126" actId="1076"/>
      <pc:docMkLst>
        <pc:docMk/>
      </pc:docMkLst>
      <pc:sldChg chg="modSp">
        <pc:chgData name="1434323" userId="S::mouathahmad@itc.hu.edu.jo::7aeb2532-e6d8-4d92-a567-62c4870cd2d5" providerId="AD" clId="Web-{D0F5A4E6-554E-3BBE-3200-ACAAF0800D12}" dt="2024-03-04T12:34:50.706" v="4" actId="14100"/>
        <pc:sldMkLst>
          <pc:docMk/>
          <pc:sldMk cId="4086359204" sldId="302"/>
        </pc:sldMkLst>
        <pc:picChg chg="mod">
          <ac:chgData name="1434323" userId="S::mouathahmad@itc.hu.edu.jo::7aeb2532-e6d8-4d92-a567-62c4870cd2d5" providerId="AD" clId="Web-{D0F5A4E6-554E-3BBE-3200-ACAAF0800D12}" dt="2024-03-04T12:31:04.542" v="3" actId="14100"/>
          <ac:picMkLst>
            <pc:docMk/>
            <pc:sldMk cId="4086359204" sldId="302"/>
            <ac:picMk id="27" creationId="{54B8C4EE-6595-414D-AD0C-A3F9FB21A44B}"/>
          </ac:picMkLst>
        </pc:picChg>
        <pc:picChg chg="mod">
          <ac:chgData name="1434323" userId="S::mouathahmad@itc.hu.edu.jo::7aeb2532-e6d8-4d92-a567-62c4870cd2d5" providerId="AD" clId="Web-{D0F5A4E6-554E-3BBE-3200-ACAAF0800D12}" dt="2024-03-04T12:30:08.462" v="2" actId="1076"/>
          <ac:picMkLst>
            <pc:docMk/>
            <pc:sldMk cId="4086359204" sldId="302"/>
            <ac:picMk id="30" creationId="{BDD86B9D-4D07-4DD1-8583-375EDB31B51C}"/>
          </ac:picMkLst>
        </pc:picChg>
        <pc:picChg chg="mod">
          <ac:chgData name="1434323" userId="S::mouathahmad@itc.hu.edu.jo::7aeb2532-e6d8-4d92-a567-62c4870cd2d5" providerId="AD" clId="Web-{D0F5A4E6-554E-3BBE-3200-ACAAF0800D12}" dt="2024-03-04T12:30:02.665" v="1" actId="1076"/>
          <ac:picMkLst>
            <pc:docMk/>
            <pc:sldMk cId="4086359204" sldId="302"/>
            <ac:picMk id="32" creationId="{15C03926-3A82-41F5-90A2-9ECE7C3D8802}"/>
          </ac:picMkLst>
        </pc:picChg>
        <pc:picChg chg="mod">
          <ac:chgData name="1434323" userId="S::mouathahmad@itc.hu.edu.jo::7aeb2532-e6d8-4d92-a567-62c4870cd2d5" providerId="AD" clId="Web-{D0F5A4E6-554E-3BBE-3200-ACAAF0800D12}" dt="2024-03-04T12:34:50.706" v="4" actId="14100"/>
          <ac:picMkLst>
            <pc:docMk/>
            <pc:sldMk cId="4086359204" sldId="302"/>
            <ac:picMk id="33" creationId="{7938CE93-1317-4D69-A3E5-E3DA82C28590}"/>
          </ac:picMkLst>
        </pc:picChg>
      </pc:sldChg>
      <pc:sldChg chg="modSp">
        <pc:chgData name="1434323" userId="S::mouathahmad@itc.hu.edu.jo::7aeb2532-e6d8-4d92-a567-62c4870cd2d5" providerId="AD" clId="Web-{D0F5A4E6-554E-3BBE-3200-ACAAF0800D12}" dt="2024-03-04T12:42:19.032" v="20" actId="14100"/>
        <pc:sldMkLst>
          <pc:docMk/>
          <pc:sldMk cId="3459276465" sldId="303"/>
        </pc:sldMkLst>
        <pc:picChg chg="mod">
          <ac:chgData name="1434323" userId="S::mouathahmad@itc.hu.edu.jo::7aeb2532-e6d8-4d92-a567-62c4870cd2d5" providerId="AD" clId="Web-{D0F5A4E6-554E-3BBE-3200-ACAAF0800D12}" dt="2024-03-04T12:37:39.554" v="5" actId="14100"/>
          <ac:picMkLst>
            <pc:docMk/>
            <pc:sldMk cId="3459276465" sldId="303"/>
            <ac:picMk id="18" creationId="{32D214D1-2D57-45C0-961B-E6121D48A7F1}"/>
          </ac:picMkLst>
        </pc:picChg>
        <pc:picChg chg="mod">
          <ac:chgData name="1434323" userId="S::mouathahmad@itc.hu.edu.jo::7aeb2532-e6d8-4d92-a567-62c4870cd2d5" providerId="AD" clId="Web-{D0F5A4E6-554E-3BBE-3200-ACAAF0800D12}" dt="2024-03-04T12:37:51.164" v="6" actId="14100"/>
          <ac:picMkLst>
            <pc:docMk/>
            <pc:sldMk cId="3459276465" sldId="303"/>
            <ac:picMk id="22" creationId="{A0FDB1F4-F023-4FA6-B065-AE36238D3862}"/>
          </ac:picMkLst>
        </pc:picChg>
        <pc:picChg chg="mod">
          <ac:chgData name="1434323" userId="S::mouathahmad@itc.hu.edu.jo::7aeb2532-e6d8-4d92-a567-62c4870cd2d5" providerId="AD" clId="Web-{D0F5A4E6-554E-3BBE-3200-ACAAF0800D12}" dt="2024-03-04T12:39:27.370" v="15" actId="1076"/>
          <ac:picMkLst>
            <pc:docMk/>
            <pc:sldMk cId="3459276465" sldId="303"/>
            <ac:picMk id="23" creationId="{DA41AC7C-302F-44AF-B30C-7D773F544765}"/>
          </ac:picMkLst>
        </pc:picChg>
        <pc:picChg chg="mod">
          <ac:chgData name="1434323" userId="S::mouathahmad@itc.hu.edu.jo::7aeb2532-e6d8-4d92-a567-62c4870cd2d5" providerId="AD" clId="Web-{D0F5A4E6-554E-3BBE-3200-ACAAF0800D12}" dt="2024-03-04T12:38:50.229" v="9" actId="14100"/>
          <ac:picMkLst>
            <pc:docMk/>
            <pc:sldMk cId="3459276465" sldId="303"/>
            <ac:picMk id="24" creationId="{2EEC2E53-AC05-4EF3-BF4B-60315A8872AD}"/>
          </ac:picMkLst>
        </pc:picChg>
        <pc:picChg chg="mod">
          <ac:chgData name="1434323" userId="S::mouathahmad@itc.hu.edu.jo::7aeb2532-e6d8-4d92-a567-62c4870cd2d5" providerId="AD" clId="Web-{D0F5A4E6-554E-3BBE-3200-ACAAF0800D12}" dt="2024-03-04T12:42:10.141" v="19" actId="14100"/>
          <ac:picMkLst>
            <pc:docMk/>
            <pc:sldMk cId="3459276465" sldId="303"/>
            <ac:picMk id="26" creationId="{A2A379C9-0144-43FE-B53F-95C99F956918}"/>
          </ac:picMkLst>
        </pc:picChg>
        <pc:picChg chg="mod">
          <ac:chgData name="1434323" userId="S::mouathahmad@itc.hu.edu.jo::7aeb2532-e6d8-4d92-a567-62c4870cd2d5" providerId="AD" clId="Web-{D0F5A4E6-554E-3BBE-3200-ACAAF0800D12}" dt="2024-03-04T12:41:14.374" v="16" actId="14100"/>
          <ac:picMkLst>
            <pc:docMk/>
            <pc:sldMk cId="3459276465" sldId="303"/>
            <ac:picMk id="27" creationId="{E84C2231-5DF8-4CDE-BBE1-8F836EC0F5B3}"/>
          </ac:picMkLst>
        </pc:picChg>
        <pc:picChg chg="mod">
          <ac:chgData name="1434323" userId="S::mouathahmad@itc.hu.edu.jo::7aeb2532-e6d8-4d92-a567-62c4870cd2d5" providerId="AD" clId="Web-{D0F5A4E6-554E-3BBE-3200-ACAAF0800D12}" dt="2024-03-04T12:42:19.032" v="20" actId="14100"/>
          <ac:picMkLst>
            <pc:docMk/>
            <pc:sldMk cId="3459276465" sldId="303"/>
            <ac:picMk id="28" creationId="{A12F26B5-4909-4753-8FFB-4F1034C280BD}"/>
          </ac:picMkLst>
        </pc:picChg>
      </pc:sldChg>
      <pc:sldChg chg="modSp">
        <pc:chgData name="1434323" userId="S::mouathahmad@itc.hu.edu.jo::7aeb2532-e6d8-4d92-a567-62c4870cd2d5" providerId="AD" clId="Web-{D0F5A4E6-554E-3BBE-3200-ACAAF0800D12}" dt="2024-03-04T12:55:07.899" v="27" actId="14100"/>
        <pc:sldMkLst>
          <pc:docMk/>
          <pc:sldMk cId="173729767" sldId="304"/>
        </pc:sldMkLst>
        <pc:picChg chg="mod">
          <ac:chgData name="1434323" userId="S::mouathahmad@itc.hu.edu.jo::7aeb2532-e6d8-4d92-a567-62c4870cd2d5" providerId="AD" clId="Web-{D0F5A4E6-554E-3BBE-3200-ACAAF0800D12}" dt="2024-03-04T12:44:53.130" v="22" actId="14100"/>
          <ac:picMkLst>
            <pc:docMk/>
            <pc:sldMk cId="173729767" sldId="304"/>
            <ac:picMk id="8" creationId="{B7F0CC82-A03A-49B0-8CEA-6F914BC3915B}"/>
          </ac:picMkLst>
        </pc:picChg>
        <pc:picChg chg="mod">
          <ac:chgData name="1434323" userId="S::mouathahmad@itc.hu.edu.jo::7aeb2532-e6d8-4d92-a567-62c4870cd2d5" providerId="AD" clId="Web-{D0F5A4E6-554E-3BBE-3200-ACAAF0800D12}" dt="2024-03-04T12:44:53.740" v="26" actId="14100"/>
          <ac:picMkLst>
            <pc:docMk/>
            <pc:sldMk cId="173729767" sldId="304"/>
            <ac:picMk id="9" creationId="{8303FC83-AF81-4AE9-B246-60202F5B1F9C}"/>
          </ac:picMkLst>
        </pc:picChg>
        <pc:picChg chg="mod">
          <ac:chgData name="1434323" userId="S::mouathahmad@itc.hu.edu.jo::7aeb2532-e6d8-4d92-a567-62c4870cd2d5" providerId="AD" clId="Web-{D0F5A4E6-554E-3BBE-3200-ACAAF0800D12}" dt="2024-03-04T12:55:07.899" v="27" actId="14100"/>
          <ac:picMkLst>
            <pc:docMk/>
            <pc:sldMk cId="173729767" sldId="304"/>
            <ac:picMk id="16" creationId="{46B3701B-FDFC-4F17-9143-2BF2D8923215}"/>
          </ac:picMkLst>
        </pc:picChg>
      </pc:sldChg>
      <pc:sldChg chg="modSp">
        <pc:chgData name="1434323" userId="S::mouathahmad@itc.hu.edu.jo::7aeb2532-e6d8-4d92-a567-62c4870cd2d5" providerId="AD" clId="Web-{D0F5A4E6-554E-3BBE-3200-ACAAF0800D12}" dt="2024-03-04T13:01:24.411" v="35" actId="14100"/>
        <pc:sldMkLst>
          <pc:docMk/>
          <pc:sldMk cId="911262072" sldId="305"/>
        </pc:sldMkLst>
        <pc:picChg chg="mod">
          <ac:chgData name="1434323" userId="S::mouathahmad@itc.hu.edu.jo::7aeb2532-e6d8-4d92-a567-62c4870cd2d5" providerId="AD" clId="Web-{D0F5A4E6-554E-3BBE-3200-ACAAF0800D12}" dt="2024-03-04T12:57:42.638" v="28" actId="14100"/>
          <ac:picMkLst>
            <pc:docMk/>
            <pc:sldMk cId="911262072" sldId="305"/>
            <ac:picMk id="44" creationId="{6789CB99-68B5-4E22-A019-4893067FE5BD}"/>
          </ac:picMkLst>
        </pc:picChg>
        <pc:picChg chg="mod">
          <ac:chgData name="1434323" userId="S::mouathahmad@itc.hu.edu.jo::7aeb2532-e6d8-4d92-a567-62c4870cd2d5" providerId="AD" clId="Web-{D0F5A4E6-554E-3BBE-3200-ACAAF0800D12}" dt="2024-03-04T12:58:01.670" v="29" actId="14100"/>
          <ac:picMkLst>
            <pc:docMk/>
            <pc:sldMk cId="911262072" sldId="305"/>
            <ac:picMk id="46" creationId="{FEFAE006-9938-47CC-9790-7E6BC3F456B3}"/>
          </ac:picMkLst>
        </pc:picChg>
        <pc:picChg chg="mod">
          <ac:chgData name="1434323" userId="S::mouathahmad@itc.hu.edu.jo::7aeb2532-e6d8-4d92-a567-62c4870cd2d5" providerId="AD" clId="Web-{D0F5A4E6-554E-3BBE-3200-ACAAF0800D12}" dt="2024-03-04T12:58:37.640" v="30" actId="14100"/>
          <ac:picMkLst>
            <pc:docMk/>
            <pc:sldMk cId="911262072" sldId="305"/>
            <ac:picMk id="47" creationId="{DD41FF2E-6A81-4354-95EB-E2AF98DA86CB}"/>
          </ac:picMkLst>
        </pc:picChg>
        <pc:picChg chg="mod">
          <ac:chgData name="1434323" userId="S::mouathahmad@itc.hu.edu.jo::7aeb2532-e6d8-4d92-a567-62c4870cd2d5" providerId="AD" clId="Web-{D0F5A4E6-554E-3BBE-3200-ACAAF0800D12}" dt="2024-03-04T13:00:15.784" v="32" actId="14100"/>
          <ac:picMkLst>
            <pc:docMk/>
            <pc:sldMk cId="911262072" sldId="305"/>
            <ac:picMk id="48" creationId="{7CF5B1F3-9526-482C-BF14-CD35A3172BC1}"/>
          </ac:picMkLst>
        </pc:picChg>
        <pc:picChg chg="mod">
          <ac:chgData name="1434323" userId="S::mouathahmad@itc.hu.edu.jo::7aeb2532-e6d8-4d92-a567-62c4870cd2d5" providerId="AD" clId="Web-{D0F5A4E6-554E-3BBE-3200-ACAAF0800D12}" dt="2024-03-04T13:01:06.332" v="34" actId="14100"/>
          <ac:picMkLst>
            <pc:docMk/>
            <pc:sldMk cId="911262072" sldId="305"/>
            <ac:picMk id="49" creationId="{FDC59C10-2EDD-48A0-9883-6A6122FAED0F}"/>
          </ac:picMkLst>
        </pc:picChg>
        <pc:picChg chg="mod">
          <ac:chgData name="1434323" userId="S::mouathahmad@itc.hu.edu.jo::7aeb2532-e6d8-4d92-a567-62c4870cd2d5" providerId="AD" clId="Web-{D0F5A4E6-554E-3BBE-3200-ACAAF0800D12}" dt="2024-03-04T13:01:24.411" v="35" actId="14100"/>
          <ac:picMkLst>
            <pc:docMk/>
            <pc:sldMk cId="911262072" sldId="305"/>
            <ac:picMk id="51" creationId="{F794A320-3712-470F-B0E9-B66EA60320A7}"/>
          </ac:picMkLst>
        </pc:picChg>
      </pc:sldChg>
      <pc:sldChg chg="modSp">
        <pc:chgData name="1434323" userId="S::mouathahmad@itc.hu.edu.jo::7aeb2532-e6d8-4d92-a567-62c4870cd2d5" providerId="AD" clId="Web-{D0F5A4E6-554E-3BBE-3200-ACAAF0800D12}" dt="2024-03-04T13:02:27.366" v="37" actId="14100"/>
        <pc:sldMkLst>
          <pc:docMk/>
          <pc:sldMk cId="2414349555" sldId="307"/>
        </pc:sldMkLst>
        <pc:picChg chg="mod">
          <ac:chgData name="1434323" userId="S::mouathahmad@itc.hu.edu.jo::7aeb2532-e6d8-4d92-a567-62c4870cd2d5" providerId="AD" clId="Web-{D0F5A4E6-554E-3BBE-3200-ACAAF0800D12}" dt="2024-03-04T13:01:53.959" v="36" actId="14100"/>
          <ac:picMkLst>
            <pc:docMk/>
            <pc:sldMk cId="2414349555" sldId="307"/>
            <ac:picMk id="13" creationId="{C6F6919D-2361-47FE-A8EC-9C9F05FE7ADA}"/>
          </ac:picMkLst>
        </pc:picChg>
        <pc:picChg chg="mod">
          <ac:chgData name="1434323" userId="S::mouathahmad@itc.hu.edu.jo::7aeb2532-e6d8-4d92-a567-62c4870cd2d5" providerId="AD" clId="Web-{D0F5A4E6-554E-3BBE-3200-ACAAF0800D12}" dt="2024-03-04T13:02:27.366" v="37" actId="14100"/>
          <ac:picMkLst>
            <pc:docMk/>
            <pc:sldMk cId="2414349555" sldId="307"/>
            <ac:picMk id="19" creationId="{0928FF8F-B76D-467C-9055-4F047D7DD990}"/>
          </ac:picMkLst>
        </pc:picChg>
      </pc:sldChg>
      <pc:sldChg chg="modSp">
        <pc:chgData name="1434323" userId="S::mouathahmad@itc.hu.edu.jo::7aeb2532-e6d8-4d92-a567-62c4870cd2d5" providerId="AD" clId="Web-{D0F5A4E6-554E-3BBE-3200-ACAAF0800D12}" dt="2024-03-04T13:57:22.044" v="46" actId="14100"/>
        <pc:sldMkLst>
          <pc:docMk/>
          <pc:sldMk cId="160367099" sldId="308"/>
        </pc:sldMkLst>
        <pc:picChg chg="mod">
          <ac:chgData name="1434323" userId="S::mouathahmad@itc.hu.edu.jo::7aeb2532-e6d8-4d92-a567-62c4870cd2d5" providerId="AD" clId="Web-{D0F5A4E6-554E-3BBE-3200-ACAAF0800D12}" dt="2024-03-04T13:55:59.760" v="41" actId="14100"/>
          <ac:picMkLst>
            <pc:docMk/>
            <pc:sldMk cId="160367099" sldId="308"/>
            <ac:picMk id="46" creationId="{900B0496-507F-43C9-9591-DCD273B15B1C}"/>
          </ac:picMkLst>
        </pc:picChg>
        <pc:picChg chg="mod">
          <ac:chgData name="1434323" userId="S::mouathahmad@itc.hu.edu.jo::7aeb2532-e6d8-4d92-a567-62c4870cd2d5" providerId="AD" clId="Web-{D0F5A4E6-554E-3BBE-3200-ACAAF0800D12}" dt="2024-03-04T13:56:51.496" v="44" actId="14100"/>
          <ac:picMkLst>
            <pc:docMk/>
            <pc:sldMk cId="160367099" sldId="308"/>
            <ac:picMk id="53" creationId="{92FD78CE-CD0F-46EB-8B18-545FDE8B43DD}"/>
          </ac:picMkLst>
        </pc:picChg>
        <pc:picChg chg="mod">
          <ac:chgData name="1434323" userId="S::mouathahmad@itc.hu.edu.jo::7aeb2532-e6d8-4d92-a567-62c4870cd2d5" providerId="AD" clId="Web-{D0F5A4E6-554E-3BBE-3200-ACAAF0800D12}" dt="2024-03-04T13:57:16.044" v="45" actId="14100"/>
          <ac:picMkLst>
            <pc:docMk/>
            <pc:sldMk cId="160367099" sldId="308"/>
            <ac:picMk id="58" creationId="{D0F59E86-1331-4A73-AF12-7194F7EEFE32}"/>
          </ac:picMkLst>
        </pc:picChg>
        <pc:picChg chg="mod">
          <ac:chgData name="1434323" userId="S::mouathahmad@itc.hu.edu.jo::7aeb2532-e6d8-4d92-a567-62c4870cd2d5" providerId="AD" clId="Web-{D0F5A4E6-554E-3BBE-3200-ACAAF0800D12}" dt="2024-03-04T13:57:22.044" v="46" actId="14100"/>
          <ac:picMkLst>
            <pc:docMk/>
            <pc:sldMk cId="160367099" sldId="308"/>
            <ac:picMk id="59" creationId="{FED6509C-BDD1-4189-8C92-197A589BBCB8}"/>
          </ac:picMkLst>
        </pc:picChg>
      </pc:sldChg>
      <pc:sldChg chg="modSp">
        <pc:chgData name="1434323" userId="S::mouathahmad@itc.hu.edu.jo::7aeb2532-e6d8-4d92-a567-62c4870cd2d5" providerId="AD" clId="Web-{D0F5A4E6-554E-3BBE-3200-ACAAF0800D12}" dt="2024-03-04T14:05:58.762" v="61" actId="14100"/>
        <pc:sldMkLst>
          <pc:docMk/>
          <pc:sldMk cId="1496756299" sldId="309"/>
        </pc:sldMkLst>
        <pc:picChg chg="mod">
          <ac:chgData name="1434323" userId="S::mouathahmad@itc.hu.edu.jo::7aeb2532-e6d8-4d92-a567-62c4870cd2d5" providerId="AD" clId="Web-{D0F5A4E6-554E-3BBE-3200-ACAAF0800D12}" dt="2024-03-04T13:59:20.235" v="47" actId="14100"/>
          <ac:picMkLst>
            <pc:docMk/>
            <pc:sldMk cId="1496756299" sldId="309"/>
            <ac:picMk id="30" creationId="{D2444228-FD05-48AC-BC62-23E738322C92}"/>
          </ac:picMkLst>
        </pc:picChg>
        <pc:picChg chg="mod">
          <ac:chgData name="1434323" userId="S::mouathahmad@itc.hu.edu.jo::7aeb2532-e6d8-4d92-a567-62c4870cd2d5" providerId="AD" clId="Web-{D0F5A4E6-554E-3BBE-3200-ACAAF0800D12}" dt="2024-03-04T13:59:44.611" v="48" actId="14100"/>
          <ac:picMkLst>
            <pc:docMk/>
            <pc:sldMk cId="1496756299" sldId="309"/>
            <ac:picMk id="32" creationId="{B6D67AF5-BFA8-4DBE-A557-46C447770309}"/>
          </ac:picMkLst>
        </pc:picChg>
        <pc:picChg chg="mod">
          <ac:chgData name="1434323" userId="S::mouathahmad@itc.hu.edu.jo::7aeb2532-e6d8-4d92-a567-62c4870cd2d5" providerId="AD" clId="Web-{D0F5A4E6-554E-3BBE-3200-ACAAF0800D12}" dt="2024-03-04T14:00:00.345" v="49" actId="14100"/>
          <ac:picMkLst>
            <pc:docMk/>
            <pc:sldMk cId="1496756299" sldId="309"/>
            <ac:picMk id="34" creationId="{4E5CA8D5-8CBF-4F9F-9DB2-8495D7C8F8C0}"/>
          </ac:picMkLst>
        </pc:picChg>
        <pc:picChg chg="mod">
          <ac:chgData name="1434323" userId="S::mouathahmad@itc.hu.edu.jo::7aeb2532-e6d8-4d92-a567-62c4870cd2d5" providerId="AD" clId="Web-{D0F5A4E6-554E-3BBE-3200-ACAAF0800D12}" dt="2024-03-04T14:04:19.087" v="57" actId="14100"/>
          <ac:picMkLst>
            <pc:docMk/>
            <pc:sldMk cId="1496756299" sldId="309"/>
            <ac:picMk id="35" creationId="{BA80E6BE-F59F-4474-B900-1C9211143E12}"/>
          </ac:picMkLst>
        </pc:picChg>
        <pc:picChg chg="mod">
          <ac:chgData name="1434323" userId="S::mouathahmad@itc.hu.edu.jo::7aeb2532-e6d8-4d92-a567-62c4870cd2d5" providerId="AD" clId="Web-{D0F5A4E6-554E-3BBE-3200-ACAAF0800D12}" dt="2024-03-04T14:04:41.511" v="58" actId="14100"/>
          <ac:picMkLst>
            <pc:docMk/>
            <pc:sldMk cId="1496756299" sldId="309"/>
            <ac:picMk id="36" creationId="{BEE608B9-6CE5-45DB-9BC6-1703F1B9868A}"/>
          </ac:picMkLst>
        </pc:picChg>
        <pc:picChg chg="mod">
          <ac:chgData name="1434323" userId="S::mouathahmad@itc.hu.edu.jo::7aeb2532-e6d8-4d92-a567-62c4870cd2d5" providerId="AD" clId="Web-{D0F5A4E6-554E-3BBE-3200-ACAAF0800D12}" dt="2024-03-04T14:04:49.338" v="59" actId="14100"/>
          <ac:picMkLst>
            <pc:docMk/>
            <pc:sldMk cId="1496756299" sldId="309"/>
            <ac:picMk id="38" creationId="{4A7FEEF5-48CD-4D21-9B8D-52A849BCA8E5}"/>
          </ac:picMkLst>
        </pc:picChg>
        <pc:picChg chg="mod">
          <ac:chgData name="1434323" userId="S::mouathahmad@itc.hu.edu.jo::7aeb2532-e6d8-4d92-a567-62c4870cd2d5" providerId="AD" clId="Web-{D0F5A4E6-554E-3BBE-3200-ACAAF0800D12}" dt="2024-03-04T14:04:06.040" v="56" actId="14100"/>
          <ac:picMkLst>
            <pc:docMk/>
            <pc:sldMk cId="1496756299" sldId="309"/>
            <ac:picMk id="39" creationId="{D530D92C-264A-43D8-A583-8CE89CCDA259}"/>
          </ac:picMkLst>
        </pc:picChg>
        <pc:picChg chg="mod">
          <ac:chgData name="1434323" userId="S::mouathahmad@itc.hu.edu.jo::7aeb2532-e6d8-4d92-a567-62c4870cd2d5" providerId="AD" clId="Web-{D0F5A4E6-554E-3BBE-3200-ACAAF0800D12}" dt="2024-03-04T14:05:24.449" v="60" actId="14100"/>
          <ac:picMkLst>
            <pc:docMk/>
            <pc:sldMk cId="1496756299" sldId="309"/>
            <ac:picMk id="40" creationId="{F7D381D0-DCD4-44BF-A97A-D5481AD3E926}"/>
          </ac:picMkLst>
        </pc:picChg>
        <pc:picChg chg="mod">
          <ac:chgData name="1434323" userId="S::mouathahmad@itc.hu.edu.jo::7aeb2532-e6d8-4d92-a567-62c4870cd2d5" providerId="AD" clId="Web-{D0F5A4E6-554E-3BBE-3200-ACAAF0800D12}" dt="2024-03-04T14:05:58.762" v="61" actId="14100"/>
          <ac:picMkLst>
            <pc:docMk/>
            <pc:sldMk cId="1496756299" sldId="309"/>
            <ac:picMk id="42" creationId="{41C249CB-0B0D-4FC7-947C-5B0D4AD1EE49}"/>
          </ac:picMkLst>
        </pc:picChg>
      </pc:sldChg>
      <pc:sldChg chg="modSp">
        <pc:chgData name="1434323" userId="S::mouathahmad@itc.hu.edu.jo::7aeb2532-e6d8-4d92-a567-62c4870cd2d5" providerId="AD" clId="Web-{D0F5A4E6-554E-3BBE-3200-ACAAF0800D12}" dt="2024-03-04T16:21:04.253" v="88" actId="1076"/>
        <pc:sldMkLst>
          <pc:docMk/>
          <pc:sldMk cId="382288594" sldId="310"/>
        </pc:sldMkLst>
        <pc:picChg chg="mod">
          <ac:chgData name="1434323" userId="S::mouathahmad@itc.hu.edu.jo::7aeb2532-e6d8-4d92-a567-62c4870cd2d5" providerId="AD" clId="Web-{D0F5A4E6-554E-3BBE-3200-ACAAF0800D12}" dt="2024-03-04T16:21:04.253" v="88" actId="1076"/>
          <ac:picMkLst>
            <pc:docMk/>
            <pc:sldMk cId="382288594" sldId="310"/>
            <ac:picMk id="15" creationId="{441355F1-A533-4EA5-A439-691ED5E3D0BA}"/>
          </ac:picMkLst>
        </pc:picChg>
      </pc:sldChg>
      <pc:sldChg chg="modSp">
        <pc:chgData name="1434323" userId="S::mouathahmad@itc.hu.edu.jo::7aeb2532-e6d8-4d92-a567-62c4870cd2d5" providerId="AD" clId="Web-{D0F5A4E6-554E-3BBE-3200-ACAAF0800D12}" dt="2024-03-04T15:08:22.327" v="83" actId="14100"/>
        <pc:sldMkLst>
          <pc:docMk/>
          <pc:sldMk cId="1227401305" sldId="311"/>
        </pc:sldMkLst>
        <pc:picChg chg="mod">
          <ac:chgData name="1434323" userId="S::mouathahmad@itc.hu.edu.jo::7aeb2532-e6d8-4d92-a567-62c4870cd2d5" providerId="AD" clId="Web-{D0F5A4E6-554E-3BBE-3200-ACAAF0800D12}" dt="2024-03-04T14:25:23.327" v="67" actId="1076"/>
          <ac:picMkLst>
            <pc:docMk/>
            <pc:sldMk cId="1227401305" sldId="311"/>
            <ac:picMk id="19" creationId="{49E04DCD-2261-4C04-BACE-DAD38BDE8895}"/>
          </ac:picMkLst>
        </pc:picChg>
        <pc:picChg chg="mod">
          <ac:chgData name="1434323" userId="S::mouathahmad@itc.hu.edu.jo::7aeb2532-e6d8-4d92-a567-62c4870cd2d5" providerId="AD" clId="Web-{D0F5A4E6-554E-3BBE-3200-ACAAF0800D12}" dt="2024-03-04T15:08:22.327" v="83" actId="14100"/>
          <ac:picMkLst>
            <pc:docMk/>
            <pc:sldMk cId="1227401305" sldId="311"/>
            <ac:picMk id="43" creationId="{5421E3AA-CB11-48AD-9AE2-7EDD050FA160}"/>
          </ac:picMkLst>
        </pc:picChg>
        <pc:picChg chg="mod">
          <ac:chgData name="1434323" userId="S::mouathahmad@itc.hu.edu.jo::7aeb2532-e6d8-4d92-a567-62c4870cd2d5" providerId="AD" clId="Web-{D0F5A4E6-554E-3BBE-3200-ACAAF0800D12}" dt="2024-03-04T14:36:36.222" v="74" actId="14100"/>
          <ac:picMkLst>
            <pc:docMk/>
            <pc:sldMk cId="1227401305" sldId="311"/>
            <ac:picMk id="44" creationId="{37A7F6CA-B361-442C-80D9-FD2DDF379E84}"/>
          </ac:picMkLst>
        </pc:picChg>
      </pc:sldChg>
      <pc:sldChg chg="modSp">
        <pc:chgData name="1434323" userId="S::mouathahmad@itc.hu.edu.jo::7aeb2532-e6d8-4d92-a567-62c4870cd2d5" providerId="AD" clId="Web-{D0F5A4E6-554E-3BBE-3200-ACAAF0800D12}" dt="2024-03-04T14:43:12.530" v="82" actId="14100"/>
        <pc:sldMkLst>
          <pc:docMk/>
          <pc:sldMk cId="3355156619" sldId="312"/>
        </pc:sldMkLst>
        <pc:picChg chg="mod">
          <ac:chgData name="1434323" userId="S::mouathahmad@itc.hu.edu.jo::7aeb2532-e6d8-4d92-a567-62c4870cd2d5" providerId="AD" clId="Web-{D0F5A4E6-554E-3BBE-3200-ACAAF0800D12}" dt="2024-03-04T14:38:17.584" v="77" actId="14100"/>
          <ac:picMkLst>
            <pc:docMk/>
            <pc:sldMk cId="3355156619" sldId="312"/>
            <ac:picMk id="20" creationId="{FE221821-8446-436C-A5A6-F4B7B4453B57}"/>
          </ac:picMkLst>
        </pc:picChg>
        <pc:picChg chg="mod">
          <ac:chgData name="1434323" userId="S::mouathahmad@itc.hu.edu.jo::7aeb2532-e6d8-4d92-a567-62c4870cd2d5" providerId="AD" clId="Web-{D0F5A4E6-554E-3BBE-3200-ACAAF0800D12}" dt="2024-03-04T14:40:34.385" v="80" actId="14100"/>
          <ac:picMkLst>
            <pc:docMk/>
            <pc:sldMk cId="3355156619" sldId="312"/>
            <ac:picMk id="21" creationId="{F07AC24A-1FE9-4223-9EE0-6DF689ED271A}"/>
          </ac:picMkLst>
        </pc:picChg>
        <pc:picChg chg="mod">
          <ac:chgData name="1434323" userId="S::mouathahmad@itc.hu.edu.jo::7aeb2532-e6d8-4d92-a567-62c4870cd2d5" providerId="AD" clId="Web-{D0F5A4E6-554E-3BBE-3200-ACAAF0800D12}" dt="2024-03-04T14:39:01.398" v="78" actId="14100"/>
          <ac:picMkLst>
            <pc:docMk/>
            <pc:sldMk cId="3355156619" sldId="312"/>
            <ac:picMk id="31" creationId="{EA2AE1FF-7D1C-4450-A2DC-74ED588687CF}"/>
          </ac:picMkLst>
        </pc:picChg>
        <pc:picChg chg="mod">
          <ac:chgData name="1434323" userId="S::mouathahmad@itc.hu.edu.jo::7aeb2532-e6d8-4d92-a567-62c4870cd2d5" providerId="AD" clId="Web-{D0F5A4E6-554E-3BBE-3200-ACAAF0800D12}" dt="2024-03-04T14:39:17.867" v="79" actId="14100"/>
          <ac:picMkLst>
            <pc:docMk/>
            <pc:sldMk cId="3355156619" sldId="312"/>
            <ac:picMk id="32" creationId="{CA9F291C-9DAF-4318-B6C1-9CB4E3193BAB}"/>
          </ac:picMkLst>
        </pc:picChg>
        <pc:picChg chg="mod">
          <ac:chgData name="1434323" userId="S::mouathahmad@itc.hu.edu.jo::7aeb2532-e6d8-4d92-a567-62c4870cd2d5" providerId="AD" clId="Web-{D0F5A4E6-554E-3BBE-3200-ACAAF0800D12}" dt="2024-03-04T14:43:03.202" v="81" actId="14100"/>
          <ac:picMkLst>
            <pc:docMk/>
            <pc:sldMk cId="3355156619" sldId="312"/>
            <ac:picMk id="44" creationId="{D3CA5D30-D429-4DF1-B860-CE5F70F6F1F9}"/>
          </ac:picMkLst>
        </pc:picChg>
        <pc:picChg chg="mod">
          <ac:chgData name="1434323" userId="S::mouathahmad@itc.hu.edu.jo::7aeb2532-e6d8-4d92-a567-62c4870cd2d5" providerId="AD" clId="Web-{D0F5A4E6-554E-3BBE-3200-ACAAF0800D12}" dt="2024-03-04T14:43:12.530" v="82" actId="14100"/>
          <ac:picMkLst>
            <pc:docMk/>
            <pc:sldMk cId="3355156619" sldId="312"/>
            <ac:picMk id="45" creationId="{14C858E3-90EC-48CC-AC70-C01DEB715ECD}"/>
          </ac:picMkLst>
        </pc:picChg>
      </pc:sldChg>
      <pc:sldChg chg="modSp">
        <pc:chgData name="1434323" userId="S::mouathahmad@itc.hu.edu.jo::7aeb2532-e6d8-4d92-a567-62c4870cd2d5" providerId="AD" clId="Web-{D0F5A4E6-554E-3BBE-3200-ACAAF0800D12}" dt="2024-03-04T16:16:59.778" v="87" actId="14100"/>
        <pc:sldMkLst>
          <pc:docMk/>
          <pc:sldMk cId="500781490" sldId="313"/>
        </pc:sldMkLst>
        <pc:picChg chg="mod">
          <ac:chgData name="1434323" userId="S::mouathahmad@itc.hu.edu.jo::7aeb2532-e6d8-4d92-a567-62c4870cd2d5" providerId="AD" clId="Web-{D0F5A4E6-554E-3BBE-3200-ACAAF0800D12}" dt="2024-03-04T15:19:17.299" v="84" actId="1076"/>
          <ac:picMkLst>
            <pc:docMk/>
            <pc:sldMk cId="500781490" sldId="313"/>
            <ac:picMk id="53" creationId="{7E3A34CC-67E1-44DB-B542-F9B8BC31C785}"/>
          </ac:picMkLst>
        </pc:picChg>
        <pc:picChg chg="mod">
          <ac:chgData name="1434323" userId="S::mouathahmad@itc.hu.edu.jo::7aeb2532-e6d8-4d92-a567-62c4870cd2d5" providerId="AD" clId="Web-{D0F5A4E6-554E-3BBE-3200-ACAAF0800D12}" dt="2024-03-04T15:19:17.315" v="85" actId="1076"/>
          <ac:picMkLst>
            <pc:docMk/>
            <pc:sldMk cId="500781490" sldId="313"/>
            <ac:picMk id="54" creationId="{63450EF9-BB12-456D-884A-6C6D118672CC}"/>
          </ac:picMkLst>
        </pc:picChg>
        <pc:picChg chg="mod">
          <ac:chgData name="1434323" userId="S::mouathahmad@itc.hu.edu.jo::7aeb2532-e6d8-4d92-a567-62c4870cd2d5" providerId="AD" clId="Web-{D0F5A4E6-554E-3BBE-3200-ACAAF0800D12}" dt="2024-03-04T15:19:17.346" v="86" actId="1076"/>
          <ac:picMkLst>
            <pc:docMk/>
            <pc:sldMk cId="500781490" sldId="313"/>
            <ac:picMk id="55" creationId="{AC0CD80D-D2CC-4C84-A881-90CEEAC6428B}"/>
          </ac:picMkLst>
        </pc:picChg>
        <pc:picChg chg="mod">
          <ac:chgData name="1434323" userId="S::mouathahmad@itc.hu.edu.jo::7aeb2532-e6d8-4d92-a567-62c4870cd2d5" providerId="AD" clId="Web-{D0F5A4E6-554E-3BBE-3200-ACAAF0800D12}" dt="2024-03-04T16:16:59.778" v="87" actId="14100"/>
          <ac:picMkLst>
            <pc:docMk/>
            <pc:sldMk cId="500781490" sldId="313"/>
            <ac:picMk id="56" creationId="{B4765A24-219A-4EBB-948F-3C388A2A67B4}"/>
          </ac:picMkLst>
        </pc:picChg>
      </pc:sldChg>
      <pc:sldChg chg="modSp">
        <pc:chgData name="1434323" userId="S::mouathahmad@itc.hu.edu.jo::7aeb2532-e6d8-4d92-a567-62c4870cd2d5" providerId="AD" clId="Web-{D0F5A4E6-554E-3BBE-3200-ACAAF0800D12}" dt="2024-03-04T16:22:10.098" v="92" actId="14100"/>
        <pc:sldMkLst>
          <pc:docMk/>
          <pc:sldMk cId="4126764448" sldId="314"/>
        </pc:sldMkLst>
        <pc:picChg chg="mod">
          <ac:chgData name="1434323" userId="S::mouathahmad@itc.hu.edu.jo::7aeb2532-e6d8-4d92-a567-62c4870cd2d5" providerId="AD" clId="Web-{D0F5A4E6-554E-3BBE-3200-ACAAF0800D12}" dt="2024-03-04T16:22:10.098" v="92" actId="14100"/>
          <ac:picMkLst>
            <pc:docMk/>
            <pc:sldMk cId="4126764448" sldId="314"/>
            <ac:picMk id="47" creationId="{A3D1D8C5-5A65-4B49-BE56-A077659A057A}"/>
          </ac:picMkLst>
        </pc:picChg>
      </pc:sldChg>
      <pc:sldChg chg="modSp">
        <pc:chgData name="1434323" userId="S::mouathahmad@itc.hu.edu.jo::7aeb2532-e6d8-4d92-a567-62c4870cd2d5" providerId="AD" clId="Web-{D0F5A4E6-554E-3BBE-3200-ACAAF0800D12}" dt="2024-03-04T16:27:26.059" v="101" actId="1076"/>
        <pc:sldMkLst>
          <pc:docMk/>
          <pc:sldMk cId="483597957" sldId="315"/>
        </pc:sldMkLst>
        <pc:picChg chg="mod">
          <ac:chgData name="1434323" userId="S::mouathahmad@itc.hu.edu.jo::7aeb2532-e6d8-4d92-a567-62c4870cd2d5" providerId="AD" clId="Web-{D0F5A4E6-554E-3BBE-3200-ACAAF0800D12}" dt="2024-03-04T16:23:23.866" v="95" actId="1076"/>
          <ac:picMkLst>
            <pc:docMk/>
            <pc:sldMk cId="483597957" sldId="315"/>
            <ac:picMk id="69" creationId="{FA0DA7B9-05A6-4057-B31F-EDA611E36A11}"/>
          </ac:picMkLst>
        </pc:picChg>
        <pc:picChg chg="mod">
          <ac:chgData name="1434323" userId="S::mouathahmad@itc.hu.edu.jo::7aeb2532-e6d8-4d92-a567-62c4870cd2d5" providerId="AD" clId="Web-{D0F5A4E6-554E-3BBE-3200-ACAAF0800D12}" dt="2024-03-04T16:23:54.710" v="96" actId="14100"/>
          <ac:picMkLst>
            <pc:docMk/>
            <pc:sldMk cId="483597957" sldId="315"/>
            <ac:picMk id="70" creationId="{2189E89E-9187-4A92-B164-E5BCB75FEEB7}"/>
          </ac:picMkLst>
        </pc:picChg>
        <pc:picChg chg="mod">
          <ac:chgData name="1434323" userId="S::mouathahmad@itc.hu.edu.jo::7aeb2532-e6d8-4d92-a567-62c4870cd2d5" providerId="AD" clId="Web-{D0F5A4E6-554E-3BBE-3200-ACAAF0800D12}" dt="2024-03-04T16:25:23.697" v="97" actId="14100"/>
          <ac:picMkLst>
            <pc:docMk/>
            <pc:sldMk cId="483597957" sldId="315"/>
            <ac:picMk id="71" creationId="{04A49042-0057-4A32-8ABB-52D3A97AEBB4}"/>
          </ac:picMkLst>
        </pc:picChg>
        <pc:picChg chg="mod">
          <ac:chgData name="1434323" userId="S::mouathahmad@itc.hu.edu.jo::7aeb2532-e6d8-4d92-a567-62c4870cd2d5" providerId="AD" clId="Web-{D0F5A4E6-554E-3BBE-3200-ACAAF0800D12}" dt="2024-03-04T16:25:46.401" v="98" actId="1076"/>
          <ac:picMkLst>
            <pc:docMk/>
            <pc:sldMk cId="483597957" sldId="315"/>
            <ac:picMk id="72" creationId="{6E352B4D-2EE1-4E86-9DBF-5700C25FDF3D}"/>
          </ac:picMkLst>
        </pc:picChg>
        <pc:picChg chg="mod">
          <ac:chgData name="1434323" userId="S::mouathahmad@itc.hu.edu.jo::7aeb2532-e6d8-4d92-a567-62c4870cd2d5" providerId="AD" clId="Web-{D0F5A4E6-554E-3BBE-3200-ACAAF0800D12}" dt="2024-03-04T16:26:35.855" v="99" actId="1076"/>
          <ac:picMkLst>
            <pc:docMk/>
            <pc:sldMk cId="483597957" sldId="315"/>
            <ac:picMk id="73" creationId="{AE9A425E-181B-474E-AF0E-827DF393D706}"/>
          </ac:picMkLst>
        </pc:picChg>
        <pc:picChg chg="mod">
          <ac:chgData name="1434323" userId="S::mouathahmad@itc.hu.edu.jo::7aeb2532-e6d8-4d92-a567-62c4870cd2d5" providerId="AD" clId="Web-{D0F5A4E6-554E-3BBE-3200-ACAAF0800D12}" dt="2024-03-04T16:27:26.059" v="101" actId="1076"/>
          <ac:picMkLst>
            <pc:docMk/>
            <pc:sldMk cId="483597957" sldId="315"/>
            <ac:picMk id="74" creationId="{9E37AE61-7E40-400D-A527-4AFAF61595CF}"/>
          </ac:picMkLst>
        </pc:picChg>
        <pc:picChg chg="mod">
          <ac:chgData name="1434323" userId="S::mouathahmad@itc.hu.edu.jo::7aeb2532-e6d8-4d92-a567-62c4870cd2d5" providerId="AD" clId="Web-{D0F5A4E6-554E-3BBE-3200-ACAAF0800D12}" dt="2024-03-04T16:27:21.528" v="100" actId="1076"/>
          <ac:picMkLst>
            <pc:docMk/>
            <pc:sldMk cId="483597957" sldId="315"/>
            <ac:picMk id="75" creationId="{2A7A0477-7D96-4A67-97BC-5CD9A10F5F16}"/>
          </ac:picMkLst>
        </pc:picChg>
      </pc:sldChg>
      <pc:sldChg chg="modSp">
        <pc:chgData name="1434323" userId="S::mouathahmad@itc.hu.edu.jo::7aeb2532-e6d8-4d92-a567-62c4870cd2d5" providerId="AD" clId="Web-{D0F5A4E6-554E-3BBE-3200-ACAAF0800D12}" dt="2024-03-04T18:07:37.825" v="103" actId="1076"/>
        <pc:sldMkLst>
          <pc:docMk/>
          <pc:sldMk cId="1896687341" sldId="316"/>
        </pc:sldMkLst>
        <pc:picChg chg="mod">
          <ac:chgData name="1434323" userId="S::mouathahmad@itc.hu.edu.jo::7aeb2532-e6d8-4d92-a567-62c4870cd2d5" providerId="AD" clId="Web-{D0F5A4E6-554E-3BBE-3200-ACAAF0800D12}" dt="2024-03-04T18:07:37.825" v="103" actId="1076"/>
          <ac:picMkLst>
            <pc:docMk/>
            <pc:sldMk cId="1896687341" sldId="316"/>
            <ac:picMk id="45" creationId="{665D90CD-20BF-4E59-A095-9EEBAFDAE8CD}"/>
          </ac:picMkLst>
        </pc:picChg>
      </pc:sldChg>
      <pc:sldChg chg="modSp">
        <pc:chgData name="1434323" userId="S::mouathahmad@itc.hu.edu.jo::7aeb2532-e6d8-4d92-a567-62c4870cd2d5" providerId="AD" clId="Web-{D0F5A4E6-554E-3BBE-3200-ACAAF0800D12}" dt="2024-03-04T18:09:57.594" v="104" actId="14100"/>
        <pc:sldMkLst>
          <pc:docMk/>
          <pc:sldMk cId="1861826897" sldId="317"/>
        </pc:sldMkLst>
        <pc:picChg chg="mod">
          <ac:chgData name="1434323" userId="S::mouathahmad@itc.hu.edu.jo::7aeb2532-e6d8-4d92-a567-62c4870cd2d5" providerId="AD" clId="Web-{D0F5A4E6-554E-3BBE-3200-ACAAF0800D12}" dt="2024-03-04T18:09:57.594" v="104" actId="14100"/>
          <ac:picMkLst>
            <pc:docMk/>
            <pc:sldMk cId="1861826897" sldId="317"/>
            <ac:picMk id="27" creationId="{4F1CCCAC-C3EF-4D30-8367-22FDE974D781}"/>
          </ac:picMkLst>
        </pc:picChg>
      </pc:sldChg>
      <pc:sldChg chg="modSp">
        <pc:chgData name="1434323" userId="S::mouathahmad@itc.hu.edu.jo::7aeb2532-e6d8-4d92-a567-62c4870cd2d5" providerId="AD" clId="Web-{D0F5A4E6-554E-3BBE-3200-ACAAF0800D12}" dt="2024-03-04T18:21:00.551" v="112" actId="14100"/>
        <pc:sldMkLst>
          <pc:docMk/>
          <pc:sldMk cId="2696509805" sldId="318"/>
        </pc:sldMkLst>
        <pc:spChg chg="mod">
          <ac:chgData name="1434323" userId="S::mouathahmad@itc.hu.edu.jo::7aeb2532-e6d8-4d92-a567-62c4870cd2d5" providerId="AD" clId="Web-{D0F5A4E6-554E-3BBE-3200-ACAAF0800D12}" dt="2024-03-04T18:17:16.138" v="106" actId="14100"/>
          <ac:spMkLst>
            <pc:docMk/>
            <pc:sldMk cId="2696509805" sldId="318"/>
            <ac:spMk id="22" creationId="{7667C461-9BAD-43BB-B80E-04BEAFB747C0}"/>
          </ac:spMkLst>
        </pc:spChg>
        <pc:picChg chg="mod">
          <ac:chgData name="1434323" userId="S::mouathahmad@itc.hu.edu.jo::7aeb2532-e6d8-4d92-a567-62c4870cd2d5" providerId="AD" clId="Web-{D0F5A4E6-554E-3BBE-3200-ACAAF0800D12}" dt="2024-03-04T18:10:42.877" v="105" actId="1076"/>
          <ac:picMkLst>
            <pc:docMk/>
            <pc:sldMk cId="2696509805" sldId="318"/>
            <ac:picMk id="16" creationId="{C81E6542-3AD1-46CA-AADD-7065EACC2C6B}"/>
          </ac:picMkLst>
        </pc:picChg>
        <pc:picChg chg="mod">
          <ac:chgData name="1434323" userId="S::mouathahmad@itc.hu.edu.jo::7aeb2532-e6d8-4d92-a567-62c4870cd2d5" providerId="AD" clId="Web-{D0F5A4E6-554E-3BBE-3200-ACAAF0800D12}" dt="2024-03-04T18:17:21.591" v="107" actId="1076"/>
          <ac:picMkLst>
            <pc:docMk/>
            <pc:sldMk cId="2696509805" sldId="318"/>
            <ac:picMk id="21" creationId="{1143394D-8DF6-41FD-AF9A-C11256FC7B46}"/>
          </ac:picMkLst>
        </pc:picChg>
        <pc:picChg chg="mod">
          <ac:chgData name="1434323" userId="S::mouathahmad@itc.hu.edu.jo::7aeb2532-e6d8-4d92-a567-62c4870cd2d5" providerId="AD" clId="Web-{D0F5A4E6-554E-3BBE-3200-ACAAF0800D12}" dt="2024-03-04T18:19:50.314" v="109" actId="14100"/>
          <ac:picMkLst>
            <pc:docMk/>
            <pc:sldMk cId="2696509805" sldId="318"/>
            <ac:picMk id="43" creationId="{54EE677C-A175-4235-ABD8-B633DF4B84CC}"/>
          </ac:picMkLst>
        </pc:picChg>
        <pc:picChg chg="mod">
          <ac:chgData name="1434323" userId="S::mouathahmad@itc.hu.edu.jo::7aeb2532-e6d8-4d92-a567-62c4870cd2d5" providerId="AD" clId="Web-{D0F5A4E6-554E-3BBE-3200-ACAAF0800D12}" dt="2024-03-04T18:21:00.551" v="112" actId="14100"/>
          <ac:picMkLst>
            <pc:docMk/>
            <pc:sldMk cId="2696509805" sldId="318"/>
            <ac:picMk id="61" creationId="{7E0F0694-8087-4897-A237-C50525C1E190}"/>
          </ac:picMkLst>
        </pc:picChg>
      </pc:sldChg>
      <pc:sldChg chg="modSp">
        <pc:chgData name="1434323" userId="S::mouathahmad@itc.hu.edu.jo::7aeb2532-e6d8-4d92-a567-62c4870cd2d5" providerId="AD" clId="Web-{D0F5A4E6-554E-3BBE-3200-ACAAF0800D12}" dt="2024-03-04T18:21:19.239" v="114" actId="14100"/>
        <pc:sldMkLst>
          <pc:docMk/>
          <pc:sldMk cId="3197831275" sldId="319"/>
        </pc:sldMkLst>
        <pc:spChg chg="mod">
          <ac:chgData name="1434323" userId="S::mouathahmad@itc.hu.edu.jo::7aeb2532-e6d8-4d92-a567-62c4870cd2d5" providerId="AD" clId="Web-{D0F5A4E6-554E-3BBE-3200-ACAAF0800D12}" dt="2024-03-04T18:21:19.239" v="114" actId="14100"/>
          <ac:spMkLst>
            <pc:docMk/>
            <pc:sldMk cId="3197831275" sldId="319"/>
            <ac:spMk id="9" creationId="{4550E979-331F-4EA2-AE89-ADEB84BF3792}"/>
          </ac:spMkLst>
        </pc:spChg>
        <pc:picChg chg="mod">
          <ac:chgData name="1434323" userId="S::mouathahmad@itc.hu.edu.jo::7aeb2532-e6d8-4d92-a567-62c4870cd2d5" providerId="AD" clId="Web-{D0F5A4E6-554E-3BBE-3200-ACAAF0800D12}" dt="2024-03-04T18:21:11.754" v="113" actId="14100"/>
          <ac:picMkLst>
            <pc:docMk/>
            <pc:sldMk cId="3197831275" sldId="319"/>
            <ac:picMk id="20" creationId="{63B2D25C-3184-4A22-A69B-FE289AA78A78}"/>
          </ac:picMkLst>
        </pc:picChg>
      </pc:sldChg>
      <pc:sldChg chg="modSp">
        <pc:chgData name="1434323" userId="S::mouathahmad@itc.hu.edu.jo::7aeb2532-e6d8-4d92-a567-62c4870cd2d5" providerId="AD" clId="Web-{D0F5A4E6-554E-3BBE-3200-ACAAF0800D12}" dt="2024-03-04T18:21:35.536" v="115" actId="14100"/>
        <pc:sldMkLst>
          <pc:docMk/>
          <pc:sldMk cId="565683638" sldId="321"/>
        </pc:sldMkLst>
        <pc:spChg chg="mod">
          <ac:chgData name="1434323" userId="S::mouathahmad@itc.hu.edu.jo::7aeb2532-e6d8-4d92-a567-62c4870cd2d5" providerId="AD" clId="Web-{D0F5A4E6-554E-3BBE-3200-ACAAF0800D12}" dt="2024-03-04T18:21:35.536" v="115" actId="14100"/>
          <ac:spMkLst>
            <pc:docMk/>
            <pc:sldMk cId="565683638" sldId="321"/>
            <ac:spMk id="5" creationId="{2F58A201-3FA6-4173-A120-6FBC6CCCF33C}"/>
          </ac:spMkLst>
        </pc:spChg>
      </pc:sldChg>
      <pc:sldChg chg="modSp">
        <pc:chgData name="1434323" userId="S::mouathahmad@itc.hu.edu.jo::7aeb2532-e6d8-4d92-a567-62c4870cd2d5" providerId="AD" clId="Web-{D0F5A4E6-554E-3BBE-3200-ACAAF0800D12}" dt="2024-03-04T18:21:48.489" v="116" actId="14100"/>
        <pc:sldMkLst>
          <pc:docMk/>
          <pc:sldMk cId="4244810867" sldId="325"/>
        </pc:sldMkLst>
        <pc:spChg chg="mod">
          <ac:chgData name="1434323" userId="S::mouathahmad@itc.hu.edu.jo::7aeb2532-e6d8-4d92-a567-62c4870cd2d5" providerId="AD" clId="Web-{D0F5A4E6-554E-3BBE-3200-ACAAF0800D12}" dt="2024-03-04T18:21:48.489" v="116" actId="14100"/>
          <ac:spMkLst>
            <pc:docMk/>
            <pc:sldMk cId="4244810867" sldId="325"/>
            <ac:spMk id="15" creationId="{6024EED6-57F8-4078-A561-B03E7C5B6AA1}"/>
          </ac:spMkLst>
        </pc:spChg>
      </pc:sldChg>
      <pc:sldChg chg="modSp">
        <pc:chgData name="1434323" userId="S::mouathahmad@itc.hu.edu.jo::7aeb2532-e6d8-4d92-a567-62c4870cd2d5" providerId="AD" clId="Web-{D0F5A4E6-554E-3BBE-3200-ACAAF0800D12}" dt="2024-03-04T18:22:03.537" v="117" actId="14100"/>
        <pc:sldMkLst>
          <pc:docMk/>
          <pc:sldMk cId="2536151850" sldId="328"/>
        </pc:sldMkLst>
        <pc:spChg chg="mod">
          <ac:chgData name="1434323" userId="S::mouathahmad@itc.hu.edu.jo::7aeb2532-e6d8-4d92-a567-62c4870cd2d5" providerId="AD" clId="Web-{D0F5A4E6-554E-3BBE-3200-ACAAF0800D12}" dt="2024-03-04T18:22:03.537" v="117" actId="14100"/>
          <ac:spMkLst>
            <pc:docMk/>
            <pc:sldMk cId="2536151850" sldId="328"/>
            <ac:spMk id="6" creationId="{BFF10BDE-A5F8-4897-87A7-DB503B57EA88}"/>
          </ac:spMkLst>
        </pc:spChg>
      </pc:sldChg>
      <pc:sldChg chg="modSp">
        <pc:chgData name="1434323" userId="S::mouathahmad@itc.hu.edu.jo::7aeb2532-e6d8-4d92-a567-62c4870cd2d5" providerId="AD" clId="Web-{D0F5A4E6-554E-3BBE-3200-ACAAF0800D12}" dt="2024-03-04T18:22:38.319" v="120" actId="1076"/>
        <pc:sldMkLst>
          <pc:docMk/>
          <pc:sldMk cId="3193758895" sldId="343"/>
        </pc:sldMkLst>
        <pc:spChg chg="mod">
          <ac:chgData name="1434323" userId="S::mouathahmad@itc.hu.edu.jo::7aeb2532-e6d8-4d92-a567-62c4870cd2d5" providerId="AD" clId="Web-{D0F5A4E6-554E-3BBE-3200-ACAAF0800D12}" dt="2024-03-04T18:22:31.866" v="118" actId="14100"/>
          <ac:spMkLst>
            <pc:docMk/>
            <pc:sldMk cId="3193758895" sldId="343"/>
            <ac:spMk id="9" creationId="{D47E1163-1540-41AF-9147-69FEB49975DA}"/>
          </ac:spMkLst>
        </pc:spChg>
        <pc:spChg chg="mod">
          <ac:chgData name="1434323" userId="S::mouathahmad@itc.hu.edu.jo::7aeb2532-e6d8-4d92-a567-62c4870cd2d5" providerId="AD" clId="Web-{D0F5A4E6-554E-3BBE-3200-ACAAF0800D12}" dt="2024-03-04T18:22:38.319" v="120" actId="1076"/>
          <ac:spMkLst>
            <pc:docMk/>
            <pc:sldMk cId="3193758895" sldId="343"/>
            <ac:spMk id="10" creationId="{D0AAF0F5-3106-4831-BDAB-FECD13D3D59D}"/>
          </ac:spMkLst>
        </pc:spChg>
      </pc:sldChg>
      <pc:sldChg chg="modSp">
        <pc:chgData name="1434323" userId="S::mouathahmad@itc.hu.edu.jo::7aeb2532-e6d8-4d92-a567-62c4870cd2d5" providerId="AD" clId="Web-{D0F5A4E6-554E-3BBE-3200-ACAAF0800D12}" dt="2024-03-04T18:22:50.163" v="121" actId="14100"/>
        <pc:sldMkLst>
          <pc:docMk/>
          <pc:sldMk cId="1933752713" sldId="352"/>
        </pc:sldMkLst>
        <pc:spChg chg="mod">
          <ac:chgData name="1434323" userId="S::mouathahmad@itc.hu.edu.jo::7aeb2532-e6d8-4d92-a567-62c4870cd2d5" providerId="AD" clId="Web-{D0F5A4E6-554E-3BBE-3200-ACAAF0800D12}" dt="2024-03-04T18:22:50.163" v="121" actId="14100"/>
          <ac:spMkLst>
            <pc:docMk/>
            <pc:sldMk cId="1933752713" sldId="352"/>
            <ac:spMk id="24" creationId="{AF2B258B-25F9-47B6-AABB-638890011FC6}"/>
          </ac:spMkLst>
        </pc:spChg>
      </pc:sldChg>
      <pc:sldChg chg="modSp">
        <pc:chgData name="1434323" userId="S::mouathahmad@itc.hu.edu.jo::7aeb2532-e6d8-4d92-a567-62c4870cd2d5" providerId="AD" clId="Web-{D0F5A4E6-554E-3BBE-3200-ACAAF0800D12}" dt="2024-03-04T18:22:57.601" v="122" actId="14100"/>
        <pc:sldMkLst>
          <pc:docMk/>
          <pc:sldMk cId="269796396" sldId="354"/>
        </pc:sldMkLst>
        <pc:spChg chg="mod">
          <ac:chgData name="1434323" userId="S::mouathahmad@itc.hu.edu.jo::7aeb2532-e6d8-4d92-a567-62c4870cd2d5" providerId="AD" clId="Web-{D0F5A4E6-554E-3BBE-3200-ACAAF0800D12}" dt="2024-03-04T18:22:57.601" v="122" actId="14100"/>
          <ac:spMkLst>
            <pc:docMk/>
            <pc:sldMk cId="269796396" sldId="354"/>
            <ac:spMk id="12" creationId="{2FF7EADE-4888-467D-8773-A3625CC25845}"/>
          </ac:spMkLst>
        </pc:spChg>
      </pc:sldChg>
      <pc:sldChg chg="modSp">
        <pc:chgData name="1434323" userId="S::mouathahmad@itc.hu.edu.jo::7aeb2532-e6d8-4d92-a567-62c4870cd2d5" providerId="AD" clId="Web-{D0F5A4E6-554E-3BBE-3200-ACAAF0800D12}" dt="2024-03-04T18:23:23.227" v="126" actId="1076"/>
        <pc:sldMkLst>
          <pc:docMk/>
          <pc:sldMk cId="4094032882" sldId="357"/>
        </pc:sldMkLst>
        <pc:spChg chg="mod">
          <ac:chgData name="1434323" userId="S::mouathahmad@itc.hu.edu.jo::7aeb2532-e6d8-4d92-a567-62c4870cd2d5" providerId="AD" clId="Web-{D0F5A4E6-554E-3BBE-3200-ACAAF0800D12}" dt="2024-03-04T18:23:18.851" v="125" actId="1076"/>
          <ac:spMkLst>
            <pc:docMk/>
            <pc:sldMk cId="4094032882" sldId="357"/>
            <ac:spMk id="7" creationId="{FD034F4D-61B1-4D71-81F4-AAFD09E45CE3}"/>
          </ac:spMkLst>
        </pc:spChg>
        <pc:spChg chg="mod">
          <ac:chgData name="1434323" userId="S::mouathahmad@itc.hu.edu.jo::7aeb2532-e6d8-4d92-a567-62c4870cd2d5" providerId="AD" clId="Web-{D0F5A4E6-554E-3BBE-3200-ACAAF0800D12}" dt="2024-03-04T18:23:23.227" v="126" actId="1076"/>
          <ac:spMkLst>
            <pc:docMk/>
            <pc:sldMk cId="4094032882" sldId="357"/>
            <ac:spMk id="9" creationId="{BD781958-C012-4908-962D-A49B2300DFC9}"/>
          </ac:spMkLst>
        </pc:spChg>
        <pc:picChg chg="mod">
          <ac:chgData name="1434323" userId="S::mouathahmad@itc.hu.edu.jo::7aeb2532-e6d8-4d92-a567-62c4870cd2d5" providerId="AD" clId="Web-{D0F5A4E6-554E-3BBE-3200-ACAAF0800D12}" dt="2024-03-04T18:23:14.992" v="124" actId="1076"/>
          <ac:picMkLst>
            <pc:docMk/>
            <pc:sldMk cId="4094032882" sldId="357"/>
            <ac:picMk id="6" creationId="{CD5CD56C-DCCC-48CA-AC6E-5F0647E6653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AB100-216E-4C67-8170-EDC91AE27CB5}"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E1C06-7FD5-4597-8A5D-9CAE2F647919}" type="slidenum">
              <a:rPr lang="en-US" smtClean="0"/>
              <a:t>‹#›</a:t>
            </a:fld>
            <a:endParaRPr lang="en-US"/>
          </a:p>
        </p:txBody>
      </p:sp>
    </p:spTree>
    <p:extLst>
      <p:ext uri="{BB962C8B-B14F-4D97-AF65-F5344CB8AC3E}">
        <p14:creationId xmlns:p14="http://schemas.microsoft.com/office/powerpoint/2010/main" val="250416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1</a:t>
            </a:fld>
            <a:endParaRPr lang="en-US"/>
          </a:p>
        </p:txBody>
      </p:sp>
    </p:spTree>
    <p:extLst>
      <p:ext uri="{BB962C8B-B14F-4D97-AF65-F5344CB8AC3E}">
        <p14:creationId xmlns:p14="http://schemas.microsoft.com/office/powerpoint/2010/main" val="408232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3</a:t>
            </a:fld>
            <a:endParaRPr lang="en-US"/>
          </a:p>
        </p:txBody>
      </p:sp>
    </p:spTree>
    <p:extLst>
      <p:ext uri="{BB962C8B-B14F-4D97-AF65-F5344CB8AC3E}">
        <p14:creationId xmlns:p14="http://schemas.microsoft.com/office/powerpoint/2010/main" val="258906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56</a:t>
            </a:fld>
            <a:endParaRPr lang="en-US"/>
          </a:p>
        </p:txBody>
      </p:sp>
    </p:spTree>
    <p:extLst>
      <p:ext uri="{BB962C8B-B14F-4D97-AF65-F5344CB8AC3E}">
        <p14:creationId xmlns:p14="http://schemas.microsoft.com/office/powerpoint/2010/main" val="325463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71</a:t>
            </a:fld>
            <a:endParaRPr lang="en-US"/>
          </a:p>
        </p:txBody>
      </p:sp>
    </p:spTree>
    <p:extLst>
      <p:ext uri="{BB962C8B-B14F-4D97-AF65-F5344CB8AC3E}">
        <p14:creationId xmlns:p14="http://schemas.microsoft.com/office/powerpoint/2010/main" val="334051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A175-0046-4B2F-AFFB-431464562E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41AFE-3C4E-4723-BFEA-1F327C44E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70DE41-FD9D-40A5-B25C-B8E148548AAC}"/>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B15E3C27-9BF6-4184-BDFC-9F7773784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307E0-7682-44ED-9175-EBCC1D40CDE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559006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6816-5EDB-402A-B67B-FDC881FA42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12270-8AD2-4F67-9ACE-46E023A60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EE498-B07D-45CC-994B-5FB8B0926CCE}"/>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0F6FDCAA-1950-43E5-A372-1EE7FC244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8A0A3-1A91-445A-87BF-A6F5E45AB4E0}"/>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364846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F1BFF-D3CF-42D2-9504-0DDB98EEC9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2E5842-ACF8-4AF7-97A3-30E69595D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1CE06-1B12-4D2D-A8A4-BE252721AC7F}"/>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BC56EDAD-F9E0-4F04-917B-A261A9CCB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F7727-9193-4E3E-93E6-033475D9F59D}"/>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47933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DF6-A71D-4C3A-8B3A-C959AD22B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14CD2-D3A9-4A85-991E-0CC08441FF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723B6-AED8-4740-BE83-ECD46196D565}"/>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CCFF02B8-E9A9-422B-8761-41B22754F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A5878-78A8-443D-A331-7FB691B01008}"/>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024622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B687-A16B-45D1-9AD2-F15C2A60AE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005C-C73F-4CF6-9BD7-A5876C0F6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1961A-C8D1-4EFB-8642-6F2A47F7B04F}"/>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2BE8E0A1-A21D-45E7-8E81-C08F2EBD6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81B5-B9E1-4F71-83E3-B7D0B878C51C}"/>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378914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F92A-BBB1-4E75-9355-BA50D87E6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C226B-399F-4E89-94F4-81645F1C5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2E5BB-AE19-455D-BE65-DC183ADCF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75E48A-D88E-46EA-8F19-B2325A29D7E3}"/>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6" name="Footer Placeholder 5">
            <a:extLst>
              <a:ext uri="{FF2B5EF4-FFF2-40B4-BE49-F238E27FC236}">
                <a16:creationId xmlns:a16="http://schemas.microsoft.com/office/drawing/2014/main" id="{02808A1D-63D5-45A5-978C-A1C0EE6A4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C2584-4BD4-48C4-9EF3-FE6021C0CE30}"/>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10012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D730-CE80-4928-B81D-9C6043D4AA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F0A32F-AA1C-4DD9-B914-64C4D93EE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F84D0-0C3C-47AD-8075-E0871992FF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DD322-C503-467D-91C1-C7986B47D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833863-A208-4EEA-83C7-B5AD94E9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F70FB-1CF2-4EB4-AAFC-31039601DF2B}"/>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8" name="Footer Placeholder 7">
            <a:extLst>
              <a:ext uri="{FF2B5EF4-FFF2-40B4-BE49-F238E27FC236}">
                <a16:creationId xmlns:a16="http://schemas.microsoft.com/office/drawing/2014/main" id="{8B249B86-45CC-4A98-903A-1BE7003F4D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F92F7A-BC06-4460-B471-FBDF0F44140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79201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2156-A8F6-4A4C-A917-EB6BB510EC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753E98-4B96-4840-B5AF-A206B17109D1}"/>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4" name="Footer Placeholder 3">
            <a:extLst>
              <a:ext uri="{FF2B5EF4-FFF2-40B4-BE49-F238E27FC236}">
                <a16:creationId xmlns:a16="http://schemas.microsoft.com/office/drawing/2014/main" id="{BC268C49-9652-4E9E-9666-A63BA731CF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E1BB44-AFDE-41AD-A102-D8BC7987129D}"/>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27768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00CAB-1CA3-440A-9092-B8BF0B7A39BF}"/>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3" name="Footer Placeholder 2">
            <a:extLst>
              <a:ext uri="{FF2B5EF4-FFF2-40B4-BE49-F238E27FC236}">
                <a16:creationId xmlns:a16="http://schemas.microsoft.com/office/drawing/2014/main" id="{03ACBECF-C90C-4A3B-B878-82750CA0CF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AAB8ED-07DC-49C0-882C-052D84E36D2E}"/>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530386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209-B51E-4E4B-BE49-98C4C947A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80DAF-3444-4961-A5B8-FE72E611C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433493-7EB4-4513-9604-2C016F31F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808E0-C13D-4277-B111-27A25E6766B9}"/>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6" name="Footer Placeholder 5">
            <a:extLst>
              <a:ext uri="{FF2B5EF4-FFF2-40B4-BE49-F238E27FC236}">
                <a16:creationId xmlns:a16="http://schemas.microsoft.com/office/drawing/2014/main" id="{6E92F2A1-1305-4263-8C00-A751EFF07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7B9BD-F767-49FD-889F-421106622AB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4217964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D140-387D-418C-999E-98F8D38C0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E73D4-62A2-4A5B-985B-D05FBAFC4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0016A-6152-45F4-9515-202D88BEF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F8327-D664-47C6-950C-1F6D1E3CB87E}"/>
              </a:ext>
            </a:extLst>
          </p:cNvPr>
          <p:cNvSpPr>
            <a:spLocks noGrp="1"/>
          </p:cNvSpPr>
          <p:nvPr>
            <p:ph type="dt" sz="half" idx="10"/>
          </p:nvPr>
        </p:nvSpPr>
        <p:spPr/>
        <p:txBody>
          <a:bodyPr/>
          <a:lstStyle/>
          <a:p>
            <a:fld id="{46C8A263-B788-457B-B644-DEABE4E62BCF}" type="datetimeFigureOut">
              <a:rPr lang="en-US" smtClean="0"/>
              <a:t>3/25/2024</a:t>
            </a:fld>
            <a:endParaRPr lang="en-US"/>
          </a:p>
        </p:txBody>
      </p:sp>
      <p:sp>
        <p:nvSpPr>
          <p:cNvPr id="6" name="Footer Placeholder 5">
            <a:extLst>
              <a:ext uri="{FF2B5EF4-FFF2-40B4-BE49-F238E27FC236}">
                <a16:creationId xmlns:a16="http://schemas.microsoft.com/office/drawing/2014/main" id="{2BF388B7-3E3D-4CC6-8CC1-04D98229B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B01F3-7893-4869-9D05-1175C107D242}"/>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69076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3ABD2-A7DE-48B0-905E-AD786C8B9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37E3F-38F1-4026-AA4A-B11E5F864E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09F93-652C-4E97-8A97-1585A9D02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C8A263-B788-457B-B644-DEABE4E62BCF}" type="datetimeFigureOut">
              <a:rPr lang="en-US" smtClean="0"/>
              <a:t>3/25/2024</a:t>
            </a:fld>
            <a:endParaRPr lang="en-US"/>
          </a:p>
        </p:txBody>
      </p:sp>
      <p:sp>
        <p:nvSpPr>
          <p:cNvPr id="5" name="Footer Placeholder 4">
            <a:extLst>
              <a:ext uri="{FF2B5EF4-FFF2-40B4-BE49-F238E27FC236}">
                <a16:creationId xmlns:a16="http://schemas.microsoft.com/office/drawing/2014/main" id="{5548DFD1-DEA4-4FDB-861B-4FD92EA93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D15BCC-737A-419C-9237-9AD2937F7F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9E3FF-CF61-4809-AD73-727C9C525839}" type="slidenum">
              <a:rPr lang="en-US" smtClean="0"/>
              <a:t>‹#›</a:t>
            </a:fld>
            <a:endParaRPr lang="en-US"/>
          </a:p>
        </p:txBody>
      </p:sp>
    </p:spTree>
    <p:extLst>
      <p:ext uri="{BB962C8B-B14F-4D97-AF65-F5344CB8AC3E}">
        <p14:creationId xmlns:p14="http://schemas.microsoft.com/office/powerpoint/2010/main" val="481840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slideLayout" Target="../slideLayouts/slideLayout2.xml"/><Relationship Id="rId5" Type="http://schemas.openxmlformats.org/officeDocument/2006/relationships/image" Target="../media/image701.png"/><Relationship Id="rId4" Type="http://schemas.openxmlformats.org/officeDocument/2006/relationships/image" Target="../media/image700.png"/></Relationships>
</file>

<file path=ppt/slides/_rels/slide101.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image" Target="../media/image702.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102.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2.xml"/><Relationship Id="rId6" Type="http://schemas.openxmlformats.org/officeDocument/2006/relationships/image" Target="../media/image708.png"/><Relationship Id="rId5" Type="http://schemas.openxmlformats.org/officeDocument/2006/relationships/image" Target="../media/image707.png"/><Relationship Id="rId4" Type="http://schemas.openxmlformats.org/officeDocument/2006/relationships/image" Target="../media/image706.png"/></Relationships>
</file>

<file path=ppt/slides/_rels/slide10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9.png"/><Relationship Id="rId1" Type="http://schemas.openxmlformats.org/officeDocument/2006/relationships/slideLayout" Target="../slideLayouts/slideLayout2.xml"/><Relationship Id="rId5" Type="http://schemas.openxmlformats.org/officeDocument/2006/relationships/image" Target="../media/image712.png"/><Relationship Id="rId4" Type="http://schemas.openxmlformats.org/officeDocument/2006/relationships/image" Target="../media/image711.png"/></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713.png"/><Relationship Id="rId1" Type="http://schemas.openxmlformats.org/officeDocument/2006/relationships/slideLayout" Target="../slideLayouts/slideLayout2.xml"/><Relationship Id="rId5" Type="http://schemas.openxmlformats.org/officeDocument/2006/relationships/image" Target="../media/image716.png"/><Relationship Id="rId4" Type="http://schemas.openxmlformats.org/officeDocument/2006/relationships/image" Target="../media/image715.png"/></Relationships>
</file>

<file path=ppt/slides/_rels/slide105.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20.png"/><Relationship Id="rId4" Type="http://schemas.openxmlformats.org/officeDocument/2006/relationships/image" Target="../media/image719.png"/></Relationships>
</file>

<file path=ppt/slides/_rels/slide106.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image" Target="../media/image721.png"/><Relationship Id="rId1" Type="http://schemas.openxmlformats.org/officeDocument/2006/relationships/slideLayout" Target="../slideLayouts/slideLayout2.xml"/><Relationship Id="rId5" Type="http://schemas.openxmlformats.org/officeDocument/2006/relationships/image" Target="../media/image724.png"/><Relationship Id="rId4" Type="http://schemas.openxmlformats.org/officeDocument/2006/relationships/image" Target="../media/image723.png"/></Relationships>
</file>

<file path=ppt/slides/_rels/slide107.xml.rels><?xml version="1.0" encoding="UTF-8" standalone="yes"?>
<Relationships xmlns="http://schemas.openxmlformats.org/package/2006/relationships"><Relationship Id="rId3" Type="http://schemas.openxmlformats.org/officeDocument/2006/relationships/image" Target="../media/image726.png"/><Relationship Id="rId7" Type="http://schemas.openxmlformats.org/officeDocument/2006/relationships/image" Target="../media/image730.png"/><Relationship Id="rId2" Type="http://schemas.openxmlformats.org/officeDocument/2006/relationships/image" Target="../media/image725.png"/><Relationship Id="rId1" Type="http://schemas.openxmlformats.org/officeDocument/2006/relationships/slideLayout" Target="../slideLayouts/slideLayout2.xml"/><Relationship Id="rId6" Type="http://schemas.openxmlformats.org/officeDocument/2006/relationships/image" Target="../media/image729.png"/><Relationship Id="rId5" Type="http://schemas.openxmlformats.org/officeDocument/2006/relationships/image" Target="../media/image728.png"/><Relationship Id="rId4" Type="http://schemas.openxmlformats.org/officeDocument/2006/relationships/image" Target="../media/image727.png"/></Relationships>
</file>

<file path=ppt/slides/_rels/slide108.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36.png"/><Relationship Id="rId4" Type="http://schemas.openxmlformats.org/officeDocument/2006/relationships/image" Target="../media/image735.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0.xml.rels><?xml version="1.0" encoding="UTF-8" standalone="yes"?>
<Relationships xmlns="http://schemas.openxmlformats.org/package/2006/relationships"><Relationship Id="rId3" Type="http://schemas.openxmlformats.org/officeDocument/2006/relationships/image" Target="../media/image738.png"/><Relationship Id="rId7" Type="http://schemas.openxmlformats.org/officeDocument/2006/relationships/image" Target="../media/image476.png"/><Relationship Id="rId2" Type="http://schemas.openxmlformats.org/officeDocument/2006/relationships/image" Target="../media/image737.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40.png"/><Relationship Id="rId4" Type="http://schemas.openxmlformats.org/officeDocument/2006/relationships/image" Target="../media/image739.png"/></Relationships>
</file>

<file path=ppt/slides/_rels/slide111.xml.rels><?xml version="1.0" encoding="UTF-8" standalone="yes"?>
<Relationships xmlns="http://schemas.openxmlformats.org/package/2006/relationships"><Relationship Id="rId8" Type="http://schemas.openxmlformats.org/officeDocument/2006/relationships/image" Target="../media/image747.png"/><Relationship Id="rId3" Type="http://schemas.openxmlformats.org/officeDocument/2006/relationships/image" Target="../media/image743.png"/><Relationship Id="rId7" Type="http://schemas.openxmlformats.org/officeDocument/2006/relationships/image" Target="../media/image476.png"/><Relationship Id="rId2" Type="http://schemas.openxmlformats.org/officeDocument/2006/relationships/image" Target="../media/image742.png"/><Relationship Id="rId1" Type="http://schemas.openxmlformats.org/officeDocument/2006/relationships/slideLayout" Target="../slideLayouts/slideLayout2.xml"/><Relationship Id="rId6" Type="http://schemas.openxmlformats.org/officeDocument/2006/relationships/image" Target="../media/image746.png"/><Relationship Id="rId5" Type="http://schemas.openxmlformats.org/officeDocument/2006/relationships/image" Target="../media/image745.png"/><Relationship Id="rId4" Type="http://schemas.openxmlformats.org/officeDocument/2006/relationships/image" Target="../media/image744.png"/></Relationships>
</file>

<file path=ppt/slides/_rels/slide112.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image" Target="../media/image748.png"/><Relationship Id="rId1" Type="http://schemas.openxmlformats.org/officeDocument/2006/relationships/slideLayout" Target="../slideLayouts/slideLayout2.xml"/><Relationship Id="rId5" Type="http://schemas.openxmlformats.org/officeDocument/2006/relationships/image" Target="../media/image751.png"/><Relationship Id="rId4" Type="http://schemas.openxmlformats.org/officeDocument/2006/relationships/image" Target="../media/image750.png"/></Relationships>
</file>

<file path=ppt/slides/_rels/slide113.xml.rels><?xml version="1.0" encoding="UTF-8" standalone="yes"?>
<Relationships xmlns="http://schemas.openxmlformats.org/package/2006/relationships"><Relationship Id="rId3" Type="http://schemas.openxmlformats.org/officeDocument/2006/relationships/image" Target="../media/image753.png"/><Relationship Id="rId2" Type="http://schemas.openxmlformats.org/officeDocument/2006/relationships/image" Target="../media/image752.png"/><Relationship Id="rId1" Type="http://schemas.openxmlformats.org/officeDocument/2006/relationships/slideLayout" Target="../slideLayouts/slideLayout2.xml"/><Relationship Id="rId5" Type="http://schemas.openxmlformats.org/officeDocument/2006/relationships/image" Target="../media/image755.png"/><Relationship Id="rId4" Type="http://schemas.openxmlformats.org/officeDocument/2006/relationships/image" Target="../media/image754.png"/></Relationships>
</file>

<file path=ppt/slides/_rels/slide114.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image" Target="../media/image756.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758.png"/></Relationships>
</file>

<file path=ppt/slides/_rels/slide115.xml.rels><?xml version="1.0" encoding="UTF-8" standalone="yes"?>
<Relationships xmlns="http://schemas.openxmlformats.org/package/2006/relationships"><Relationship Id="rId8" Type="http://schemas.openxmlformats.org/officeDocument/2006/relationships/image" Target="../media/image764.png"/><Relationship Id="rId3" Type="http://schemas.openxmlformats.org/officeDocument/2006/relationships/image" Target="../media/image760.png"/><Relationship Id="rId7" Type="http://schemas.openxmlformats.org/officeDocument/2006/relationships/image" Target="../media/image763.png"/><Relationship Id="rId2" Type="http://schemas.openxmlformats.org/officeDocument/2006/relationships/image" Target="../media/image759.png"/><Relationship Id="rId1" Type="http://schemas.openxmlformats.org/officeDocument/2006/relationships/slideLayout" Target="../slideLayouts/slideLayout2.xml"/><Relationship Id="rId6" Type="http://schemas.openxmlformats.org/officeDocument/2006/relationships/image" Target="../media/image762.png"/><Relationship Id="rId5" Type="http://schemas.openxmlformats.org/officeDocument/2006/relationships/image" Target="../media/image476.png"/><Relationship Id="rId4" Type="http://schemas.openxmlformats.org/officeDocument/2006/relationships/image" Target="../media/image761.png"/><Relationship Id="rId9" Type="http://schemas.openxmlformats.org/officeDocument/2006/relationships/image" Target="../media/image765.png"/></Relationships>
</file>

<file path=ppt/slides/_rels/slide116.xml.rels><?xml version="1.0" encoding="UTF-8" standalone="yes"?>
<Relationships xmlns="http://schemas.openxmlformats.org/package/2006/relationships"><Relationship Id="rId3" Type="http://schemas.openxmlformats.org/officeDocument/2006/relationships/image" Target="../media/image767.png"/><Relationship Id="rId7" Type="http://schemas.openxmlformats.org/officeDocument/2006/relationships/image" Target="../media/image770.png"/><Relationship Id="rId2" Type="http://schemas.openxmlformats.org/officeDocument/2006/relationships/image" Target="../media/image766.png"/><Relationship Id="rId1" Type="http://schemas.openxmlformats.org/officeDocument/2006/relationships/slideLayout" Target="../slideLayouts/slideLayout2.xml"/><Relationship Id="rId6" Type="http://schemas.openxmlformats.org/officeDocument/2006/relationships/image" Target="../media/image769.png"/><Relationship Id="rId5" Type="http://schemas.openxmlformats.org/officeDocument/2006/relationships/image" Target="../media/image768.png"/><Relationship Id="rId4" Type="http://schemas.openxmlformats.org/officeDocument/2006/relationships/image" Target="../media/image476.png"/></Relationships>
</file>

<file path=ppt/slides/_rels/slide117.xml.rels><?xml version="1.0" encoding="UTF-8" standalone="yes"?>
<Relationships xmlns="http://schemas.openxmlformats.org/package/2006/relationships"><Relationship Id="rId8" Type="http://schemas.openxmlformats.org/officeDocument/2006/relationships/image" Target="../media/image777.png"/><Relationship Id="rId3" Type="http://schemas.openxmlformats.org/officeDocument/2006/relationships/image" Target="../media/image772.png"/><Relationship Id="rId7" Type="http://schemas.openxmlformats.org/officeDocument/2006/relationships/image" Target="../media/image776.png"/><Relationship Id="rId2" Type="http://schemas.openxmlformats.org/officeDocument/2006/relationships/image" Target="../media/image771.png"/><Relationship Id="rId1" Type="http://schemas.openxmlformats.org/officeDocument/2006/relationships/slideLayout" Target="../slideLayouts/slideLayout2.xml"/><Relationship Id="rId6" Type="http://schemas.openxmlformats.org/officeDocument/2006/relationships/image" Target="../media/image775.png"/><Relationship Id="rId11" Type="http://schemas.openxmlformats.org/officeDocument/2006/relationships/image" Target="../media/image779.png"/><Relationship Id="rId5" Type="http://schemas.openxmlformats.org/officeDocument/2006/relationships/image" Target="../media/image774.png"/><Relationship Id="rId10" Type="http://schemas.openxmlformats.org/officeDocument/2006/relationships/image" Target="../media/image778.png"/><Relationship Id="rId4" Type="http://schemas.openxmlformats.org/officeDocument/2006/relationships/image" Target="../media/image773.png"/><Relationship Id="rId9" Type="http://schemas.openxmlformats.org/officeDocument/2006/relationships/image" Target="../media/image476.png"/></Relationships>
</file>

<file path=ppt/slides/_rels/slide118.xml.rels><?xml version="1.0" encoding="UTF-8" standalone="yes"?>
<Relationships xmlns="http://schemas.openxmlformats.org/package/2006/relationships"><Relationship Id="rId3" Type="http://schemas.openxmlformats.org/officeDocument/2006/relationships/image" Target="../media/image781.png"/><Relationship Id="rId7" Type="http://schemas.openxmlformats.org/officeDocument/2006/relationships/image" Target="../media/image785.png"/><Relationship Id="rId2"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image" Target="../media/image784.png"/><Relationship Id="rId5" Type="http://schemas.openxmlformats.org/officeDocument/2006/relationships/image" Target="../media/image783.png"/><Relationship Id="rId4" Type="http://schemas.openxmlformats.org/officeDocument/2006/relationships/image" Target="../media/image782.png"/></Relationships>
</file>

<file path=ppt/slides/_rels/slide119.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87.png"/><Relationship Id="rId7" Type="http://schemas.openxmlformats.org/officeDocument/2006/relationships/image" Target="../media/image790.png"/><Relationship Id="rId2" Type="http://schemas.openxmlformats.org/officeDocument/2006/relationships/image" Target="../media/image78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89.png"/><Relationship Id="rId10" Type="http://schemas.openxmlformats.org/officeDocument/2006/relationships/image" Target="../media/image793.png"/><Relationship Id="rId4" Type="http://schemas.openxmlformats.org/officeDocument/2006/relationships/image" Target="../media/image788.png"/><Relationship Id="rId9" Type="http://schemas.openxmlformats.org/officeDocument/2006/relationships/image" Target="../media/image792.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20.xml.rels><?xml version="1.0" encoding="UTF-8" standalone="yes"?>
<Relationships xmlns="http://schemas.openxmlformats.org/package/2006/relationships"><Relationship Id="rId8" Type="http://schemas.openxmlformats.org/officeDocument/2006/relationships/image" Target="../media/image799.png"/><Relationship Id="rId3" Type="http://schemas.openxmlformats.org/officeDocument/2006/relationships/image" Target="../media/image795.png"/><Relationship Id="rId7" Type="http://schemas.openxmlformats.org/officeDocument/2006/relationships/image" Target="../media/image798.png"/><Relationship Id="rId2" Type="http://schemas.openxmlformats.org/officeDocument/2006/relationships/image" Target="../media/image794.png"/><Relationship Id="rId1" Type="http://schemas.openxmlformats.org/officeDocument/2006/relationships/slideLayout" Target="../slideLayouts/slideLayout2.xml"/><Relationship Id="rId6" Type="http://schemas.openxmlformats.org/officeDocument/2006/relationships/image" Target="../media/image797.png"/><Relationship Id="rId5" Type="http://schemas.openxmlformats.org/officeDocument/2006/relationships/image" Target="../media/image476.png"/><Relationship Id="rId10" Type="http://schemas.openxmlformats.org/officeDocument/2006/relationships/image" Target="../media/image801.png"/><Relationship Id="rId4" Type="http://schemas.openxmlformats.org/officeDocument/2006/relationships/image" Target="../media/image796.png"/><Relationship Id="rId9" Type="http://schemas.openxmlformats.org/officeDocument/2006/relationships/image" Target="../media/image800.png"/></Relationships>
</file>

<file path=ppt/slides/_rels/slide121.xml.rels><?xml version="1.0" encoding="UTF-8" standalone="yes"?>
<Relationships xmlns="http://schemas.openxmlformats.org/package/2006/relationships"><Relationship Id="rId3" Type="http://schemas.openxmlformats.org/officeDocument/2006/relationships/image" Target="../media/image803.png"/><Relationship Id="rId7" Type="http://schemas.openxmlformats.org/officeDocument/2006/relationships/image" Target="../media/image476.png"/><Relationship Id="rId2" Type="http://schemas.openxmlformats.org/officeDocument/2006/relationships/image" Target="../media/image802.png"/><Relationship Id="rId1" Type="http://schemas.openxmlformats.org/officeDocument/2006/relationships/slideLayout" Target="../slideLayouts/slideLayout2.xml"/><Relationship Id="rId6" Type="http://schemas.openxmlformats.org/officeDocument/2006/relationships/image" Target="../media/image806.png"/><Relationship Id="rId5" Type="http://schemas.openxmlformats.org/officeDocument/2006/relationships/image" Target="../media/image805.png"/><Relationship Id="rId4" Type="http://schemas.openxmlformats.org/officeDocument/2006/relationships/image" Target="../media/image804.png"/></Relationships>
</file>

<file path=ppt/slides/_rels/slide122.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811.png"/><Relationship Id="rId2" Type="http://schemas.openxmlformats.org/officeDocument/2006/relationships/image" Target="../media/image807.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9.png"/><Relationship Id="rId4" Type="http://schemas.openxmlformats.org/officeDocument/2006/relationships/image" Target="../media/image808.png"/></Relationships>
</file>

<file path=ppt/slides/_rels/slide123.xml.rels><?xml version="1.0" encoding="UTF-8" standalone="yes"?>
<Relationships xmlns="http://schemas.openxmlformats.org/package/2006/relationships"><Relationship Id="rId3" Type="http://schemas.openxmlformats.org/officeDocument/2006/relationships/image" Target="../media/image813.png"/><Relationship Id="rId7" Type="http://schemas.openxmlformats.org/officeDocument/2006/relationships/image" Target="../media/image816.png"/><Relationship Id="rId2" Type="http://schemas.openxmlformats.org/officeDocument/2006/relationships/image" Target="../media/image812.png"/><Relationship Id="rId1" Type="http://schemas.openxmlformats.org/officeDocument/2006/relationships/slideLayout" Target="../slideLayouts/slideLayout2.xml"/><Relationship Id="rId6" Type="http://schemas.openxmlformats.org/officeDocument/2006/relationships/image" Target="../media/image815.png"/><Relationship Id="rId5" Type="http://schemas.openxmlformats.org/officeDocument/2006/relationships/image" Target="../media/image476.png"/><Relationship Id="rId4" Type="http://schemas.openxmlformats.org/officeDocument/2006/relationships/image" Target="../media/image814.png"/></Relationships>
</file>

<file path=ppt/slides/_rels/slide124.xml.rels><?xml version="1.0" encoding="UTF-8" standalone="yes"?>
<Relationships xmlns="http://schemas.openxmlformats.org/package/2006/relationships"><Relationship Id="rId3" Type="http://schemas.openxmlformats.org/officeDocument/2006/relationships/image" Target="../media/image818.png"/><Relationship Id="rId2" Type="http://schemas.openxmlformats.org/officeDocument/2006/relationships/image" Target="../media/image817.png"/><Relationship Id="rId1" Type="http://schemas.openxmlformats.org/officeDocument/2006/relationships/slideLayout" Target="../slideLayouts/slideLayout2.xml"/><Relationship Id="rId4" Type="http://schemas.openxmlformats.org/officeDocument/2006/relationships/image" Target="../media/image819.png"/></Relationships>
</file>

<file path=ppt/slides/_rels/slide125.xml.rels><?xml version="1.0" encoding="UTF-8" standalone="yes"?>
<Relationships xmlns="http://schemas.openxmlformats.org/package/2006/relationships"><Relationship Id="rId8" Type="http://schemas.openxmlformats.org/officeDocument/2006/relationships/image" Target="../media/image825.png"/><Relationship Id="rId3" Type="http://schemas.openxmlformats.org/officeDocument/2006/relationships/image" Target="../media/image821.png"/><Relationship Id="rId7" Type="http://schemas.openxmlformats.org/officeDocument/2006/relationships/image" Target="../media/image824.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823.png"/><Relationship Id="rId4" Type="http://schemas.openxmlformats.org/officeDocument/2006/relationships/image" Target="../media/image822.png"/></Relationships>
</file>

<file path=ppt/slides/_rels/slide126.xml.rels><?xml version="1.0" encoding="UTF-8" standalone="yes"?>
<Relationships xmlns="http://schemas.openxmlformats.org/package/2006/relationships"><Relationship Id="rId3" Type="http://schemas.openxmlformats.org/officeDocument/2006/relationships/image" Target="../media/image827.png"/><Relationship Id="rId2" Type="http://schemas.openxmlformats.org/officeDocument/2006/relationships/image" Target="../media/image826.png"/><Relationship Id="rId1" Type="http://schemas.openxmlformats.org/officeDocument/2006/relationships/slideLayout" Target="../slideLayouts/slideLayout2.xml"/><Relationship Id="rId4" Type="http://schemas.openxmlformats.org/officeDocument/2006/relationships/image" Target="../media/image828.png"/></Relationships>
</file>

<file path=ppt/slides/_rels/slide127.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9.png"/><Relationship Id="rId1" Type="http://schemas.openxmlformats.org/officeDocument/2006/relationships/slideLayout" Target="../slideLayouts/slideLayout2.xml"/><Relationship Id="rId5" Type="http://schemas.openxmlformats.org/officeDocument/2006/relationships/image" Target="../media/image831.png"/><Relationship Id="rId4" Type="http://schemas.openxmlformats.org/officeDocument/2006/relationships/image" Target="../media/image476.png"/></Relationships>
</file>

<file path=ppt/slides/_rels/slide128.xml.rels><?xml version="1.0" encoding="UTF-8" standalone="yes"?>
<Relationships xmlns="http://schemas.openxmlformats.org/package/2006/relationships"><Relationship Id="rId2" Type="http://schemas.openxmlformats.org/officeDocument/2006/relationships/image" Target="../media/image8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4.png"/><Relationship Id="rId2" Type="http://schemas.openxmlformats.org/officeDocument/2006/relationships/image" Target="../media/image833.png"/><Relationship Id="rId1" Type="http://schemas.openxmlformats.org/officeDocument/2006/relationships/slideLayout" Target="../slideLayouts/slideLayout2.xml"/><Relationship Id="rId4" Type="http://schemas.openxmlformats.org/officeDocument/2006/relationships/image" Target="../media/image835.png"/></Relationships>
</file>

<file path=ppt/slides/_rels/slide1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30.xml.rels><?xml version="1.0" encoding="UTF-8" standalone="yes"?>
<Relationships xmlns="http://schemas.openxmlformats.org/package/2006/relationships"><Relationship Id="rId3" Type="http://schemas.openxmlformats.org/officeDocument/2006/relationships/image" Target="../media/image837.png"/><Relationship Id="rId7" Type="http://schemas.openxmlformats.org/officeDocument/2006/relationships/image" Target="../media/image841.png"/><Relationship Id="rId2" Type="http://schemas.openxmlformats.org/officeDocument/2006/relationships/image" Target="../media/image836.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9.png"/><Relationship Id="rId4" Type="http://schemas.openxmlformats.org/officeDocument/2006/relationships/image" Target="../media/image838.png"/></Relationships>
</file>

<file path=ppt/slides/_rels/slide131.xml.rels><?xml version="1.0" encoding="UTF-8" standalone="yes"?>
<Relationships xmlns="http://schemas.openxmlformats.org/package/2006/relationships"><Relationship Id="rId8" Type="http://schemas.openxmlformats.org/officeDocument/2006/relationships/image" Target="../media/image847.png"/><Relationship Id="rId3" Type="http://schemas.openxmlformats.org/officeDocument/2006/relationships/image" Target="../media/image843.png"/><Relationship Id="rId7" Type="http://schemas.openxmlformats.org/officeDocument/2006/relationships/image" Target="../media/image846.png"/><Relationship Id="rId2" Type="http://schemas.openxmlformats.org/officeDocument/2006/relationships/image" Target="../media/image842.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845.png"/><Relationship Id="rId4" Type="http://schemas.openxmlformats.org/officeDocument/2006/relationships/image" Target="../media/image844.png"/></Relationships>
</file>

<file path=ppt/slides/_rels/slide132.xml.rels><?xml version="1.0" encoding="UTF-8" standalone="yes"?>
<Relationships xmlns="http://schemas.openxmlformats.org/package/2006/relationships"><Relationship Id="rId3" Type="http://schemas.openxmlformats.org/officeDocument/2006/relationships/image" Target="../media/image849.png"/><Relationship Id="rId2" Type="http://schemas.openxmlformats.org/officeDocument/2006/relationships/image" Target="../media/image84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image" Target="../media/image850.png"/><Relationship Id="rId1" Type="http://schemas.openxmlformats.org/officeDocument/2006/relationships/slideLayout" Target="../slideLayouts/slideLayout2.xml"/><Relationship Id="rId4" Type="http://schemas.openxmlformats.org/officeDocument/2006/relationships/image" Target="../media/image852.png"/></Relationships>
</file>

<file path=ppt/slides/_rels/slide134.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853.png"/><Relationship Id="rId1" Type="http://schemas.openxmlformats.org/officeDocument/2006/relationships/slideLayout" Target="../slideLayouts/slideLayout2.xml"/><Relationship Id="rId4" Type="http://schemas.openxmlformats.org/officeDocument/2006/relationships/image" Target="../media/image854.png"/></Relationships>
</file>

<file path=ppt/slides/_rels/slide135.xml.rels><?xml version="1.0" encoding="UTF-8" standalone="yes"?>
<Relationships xmlns="http://schemas.openxmlformats.org/package/2006/relationships"><Relationship Id="rId3" Type="http://schemas.openxmlformats.org/officeDocument/2006/relationships/image" Target="../media/image856.png"/><Relationship Id="rId2" Type="http://schemas.openxmlformats.org/officeDocument/2006/relationships/image" Target="../media/image855.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57.png"/></Relationships>
</file>

<file path=ppt/slides/_rels/slide136.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image" Target="../media/image858.png"/><Relationship Id="rId1" Type="http://schemas.openxmlformats.org/officeDocument/2006/relationships/slideLayout" Target="../slideLayouts/slideLayout2.xml"/><Relationship Id="rId6" Type="http://schemas.openxmlformats.org/officeDocument/2006/relationships/image" Target="../media/image861.png"/><Relationship Id="rId5" Type="http://schemas.openxmlformats.org/officeDocument/2006/relationships/image" Target="../media/image860.png"/><Relationship Id="rId4" Type="http://schemas.openxmlformats.org/officeDocument/2006/relationships/image" Target="../media/image476.png"/></Relationships>
</file>

<file path=ppt/slides/_rels/slide137.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5.png"/><Relationship Id="rId2" Type="http://schemas.openxmlformats.org/officeDocument/2006/relationships/image" Target="../media/image8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40.xml.rels><?xml version="1.0" encoding="UTF-8" standalone="yes"?>
<Relationships xmlns="http://schemas.openxmlformats.org/package/2006/relationships"><Relationship Id="rId3" Type="http://schemas.openxmlformats.org/officeDocument/2006/relationships/image" Target="../media/image869.png"/><Relationship Id="rId2" Type="http://schemas.openxmlformats.org/officeDocument/2006/relationships/image" Target="../media/image868.png"/><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141.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image" Target="../media/image871.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73.png"/></Relationships>
</file>

<file path=ppt/slides/_rels/slide142.xml.rels><?xml version="1.0" encoding="UTF-8" standalone="yes"?>
<Relationships xmlns="http://schemas.openxmlformats.org/package/2006/relationships"><Relationship Id="rId3" Type="http://schemas.openxmlformats.org/officeDocument/2006/relationships/image" Target="../media/image875.png"/><Relationship Id="rId2" Type="http://schemas.openxmlformats.org/officeDocument/2006/relationships/image" Target="../media/image874.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76.png"/></Relationships>
</file>

<file path=ppt/slides/_rels/slide143.xml.rels><?xml version="1.0" encoding="UTF-8" standalone="yes"?>
<Relationships xmlns="http://schemas.openxmlformats.org/package/2006/relationships"><Relationship Id="rId3" Type="http://schemas.openxmlformats.org/officeDocument/2006/relationships/image" Target="../media/image878.png"/><Relationship Id="rId2" Type="http://schemas.openxmlformats.org/officeDocument/2006/relationships/image" Target="../media/image877.png"/><Relationship Id="rId1" Type="http://schemas.openxmlformats.org/officeDocument/2006/relationships/slideLayout" Target="../slideLayouts/slideLayout2.xml"/><Relationship Id="rId5" Type="http://schemas.openxmlformats.org/officeDocument/2006/relationships/image" Target="../media/image880.png"/><Relationship Id="rId4" Type="http://schemas.openxmlformats.org/officeDocument/2006/relationships/image" Target="../media/image879.png"/></Relationships>
</file>

<file path=ppt/slides/_rels/slide144.xml.rels><?xml version="1.0" encoding="UTF-8" standalone="yes"?>
<Relationships xmlns="http://schemas.openxmlformats.org/package/2006/relationships"><Relationship Id="rId3" Type="http://schemas.openxmlformats.org/officeDocument/2006/relationships/image" Target="../media/image882.png"/><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884.png"/><Relationship Id="rId5" Type="http://schemas.openxmlformats.org/officeDocument/2006/relationships/image" Target="../media/image476.png"/><Relationship Id="rId4" Type="http://schemas.openxmlformats.org/officeDocument/2006/relationships/image" Target="../media/image883.png"/></Relationships>
</file>

<file path=ppt/slides/_rels/slide145.xml.rels><?xml version="1.0" encoding="UTF-8" standalone="yes"?>
<Relationships xmlns="http://schemas.openxmlformats.org/package/2006/relationships"><Relationship Id="rId3" Type="http://schemas.openxmlformats.org/officeDocument/2006/relationships/image" Target="../media/image886.png"/><Relationship Id="rId2" Type="http://schemas.openxmlformats.org/officeDocument/2006/relationships/image" Target="../media/image8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8.png"/><Relationship Id="rId2" Type="http://schemas.openxmlformats.org/officeDocument/2006/relationships/image" Target="../media/image8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9.png"/><Relationship Id="rId1" Type="http://schemas.openxmlformats.org/officeDocument/2006/relationships/slideLayout" Target="../slideLayouts/slideLayout2.xml"/><Relationship Id="rId4" Type="http://schemas.openxmlformats.org/officeDocument/2006/relationships/image" Target="../media/image891.png"/></Relationships>
</file>

<file path=ppt/slides/_rels/slide148.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image" Target="../media/image892.png"/><Relationship Id="rId1" Type="http://schemas.openxmlformats.org/officeDocument/2006/relationships/slideLayout" Target="../slideLayouts/slideLayout2.xml"/><Relationship Id="rId4" Type="http://schemas.openxmlformats.org/officeDocument/2006/relationships/image" Target="../media/image894.png"/></Relationships>
</file>

<file path=ppt/slides/_rels/slide149.xml.rels><?xml version="1.0" encoding="UTF-8" standalone="yes"?>
<Relationships xmlns="http://schemas.openxmlformats.org/package/2006/relationships"><Relationship Id="rId3" Type="http://schemas.openxmlformats.org/officeDocument/2006/relationships/image" Target="../media/image896.png"/><Relationship Id="rId2" Type="http://schemas.openxmlformats.org/officeDocument/2006/relationships/image" Target="../media/image895.png"/><Relationship Id="rId1" Type="http://schemas.openxmlformats.org/officeDocument/2006/relationships/slideLayout" Target="../slideLayouts/slideLayout2.xml"/><Relationship Id="rId5" Type="http://schemas.openxmlformats.org/officeDocument/2006/relationships/image" Target="../media/image898.png"/><Relationship Id="rId4" Type="http://schemas.openxmlformats.org/officeDocument/2006/relationships/image" Target="../media/image897.png"/></Relationships>
</file>

<file path=ppt/slides/_rels/slide1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150.xml.rels><?xml version="1.0" encoding="UTF-8" standalone="yes"?>
<Relationships xmlns="http://schemas.openxmlformats.org/package/2006/relationships"><Relationship Id="rId8" Type="http://schemas.openxmlformats.org/officeDocument/2006/relationships/image" Target="../media/image905.png"/><Relationship Id="rId3" Type="http://schemas.openxmlformats.org/officeDocument/2006/relationships/image" Target="../media/image900.png"/><Relationship Id="rId7" Type="http://schemas.openxmlformats.org/officeDocument/2006/relationships/image" Target="../media/image904.png"/><Relationship Id="rId2" Type="http://schemas.openxmlformats.org/officeDocument/2006/relationships/image" Target="../media/image899.png"/><Relationship Id="rId1" Type="http://schemas.openxmlformats.org/officeDocument/2006/relationships/slideLayout" Target="../slideLayouts/slideLayout2.xml"/><Relationship Id="rId6" Type="http://schemas.openxmlformats.org/officeDocument/2006/relationships/image" Target="../media/image903.png"/><Relationship Id="rId5" Type="http://schemas.openxmlformats.org/officeDocument/2006/relationships/image" Target="../media/image902.png"/><Relationship Id="rId4" Type="http://schemas.openxmlformats.org/officeDocument/2006/relationships/image" Target="../media/image901.png"/><Relationship Id="rId9" Type="http://schemas.openxmlformats.org/officeDocument/2006/relationships/image" Target="../media/image476.png"/></Relationships>
</file>

<file path=ppt/slides/_rels/slide151.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image" Target="../media/image90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909.png"/><Relationship Id="rId4" Type="http://schemas.openxmlformats.org/officeDocument/2006/relationships/image" Target="../media/image908.png"/></Relationships>
</file>

<file path=ppt/slides/_rels/slide152.xml.rels><?xml version="1.0" encoding="UTF-8" standalone="yes"?>
<Relationships xmlns="http://schemas.openxmlformats.org/package/2006/relationships"><Relationship Id="rId8" Type="http://schemas.openxmlformats.org/officeDocument/2006/relationships/image" Target="../media/image915.png"/><Relationship Id="rId3" Type="http://schemas.openxmlformats.org/officeDocument/2006/relationships/image" Target="../media/image911.png"/><Relationship Id="rId7" Type="http://schemas.openxmlformats.org/officeDocument/2006/relationships/image" Target="../media/image476.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914.png"/><Relationship Id="rId5" Type="http://schemas.openxmlformats.org/officeDocument/2006/relationships/image" Target="../media/image913.png"/><Relationship Id="rId4" Type="http://schemas.openxmlformats.org/officeDocument/2006/relationships/image" Target="../media/image912.png"/></Relationships>
</file>

<file path=ppt/slides/_rels/slide153.xml.rels><?xml version="1.0" encoding="UTF-8" standalone="yes"?>
<Relationships xmlns="http://schemas.openxmlformats.org/package/2006/relationships"><Relationship Id="rId3" Type="http://schemas.openxmlformats.org/officeDocument/2006/relationships/image" Target="../media/image917.png"/><Relationship Id="rId7" Type="http://schemas.openxmlformats.org/officeDocument/2006/relationships/image" Target="../media/image920.png"/><Relationship Id="rId2" Type="http://schemas.openxmlformats.org/officeDocument/2006/relationships/image" Target="../media/image916.png"/><Relationship Id="rId1" Type="http://schemas.openxmlformats.org/officeDocument/2006/relationships/slideLayout" Target="../slideLayouts/slideLayout2.xml"/><Relationship Id="rId6" Type="http://schemas.openxmlformats.org/officeDocument/2006/relationships/image" Target="../media/image919.png"/><Relationship Id="rId5" Type="http://schemas.openxmlformats.org/officeDocument/2006/relationships/image" Target="../media/image918.png"/><Relationship Id="rId4" Type="http://schemas.openxmlformats.org/officeDocument/2006/relationships/image" Target="../media/image476.png"/></Relationships>
</file>

<file path=ppt/slides/_rels/slide154.xml.rels><?xml version="1.0" encoding="UTF-8" standalone="yes"?>
<Relationships xmlns="http://schemas.openxmlformats.org/package/2006/relationships"><Relationship Id="rId8" Type="http://schemas.openxmlformats.org/officeDocument/2006/relationships/image" Target="../media/image926.png"/><Relationship Id="rId3" Type="http://schemas.openxmlformats.org/officeDocument/2006/relationships/image" Target="../media/image922.png"/><Relationship Id="rId7" Type="http://schemas.openxmlformats.org/officeDocument/2006/relationships/image" Target="../media/image925.png"/><Relationship Id="rId12" Type="http://schemas.openxmlformats.org/officeDocument/2006/relationships/image" Target="../media/image930.png"/><Relationship Id="rId2" Type="http://schemas.openxmlformats.org/officeDocument/2006/relationships/image" Target="../media/image921.png"/><Relationship Id="rId1" Type="http://schemas.openxmlformats.org/officeDocument/2006/relationships/slideLayout" Target="../slideLayouts/slideLayout2.xml"/><Relationship Id="rId6" Type="http://schemas.openxmlformats.org/officeDocument/2006/relationships/image" Target="../media/image924.png"/><Relationship Id="rId11" Type="http://schemas.openxmlformats.org/officeDocument/2006/relationships/image" Target="../media/image929.png"/><Relationship Id="rId5" Type="http://schemas.openxmlformats.org/officeDocument/2006/relationships/image" Target="../media/image923.png"/><Relationship Id="rId10" Type="http://schemas.openxmlformats.org/officeDocument/2006/relationships/image" Target="../media/image928.png"/><Relationship Id="rId4" Type="http://schemas.openxmlformats.org/officeDocument/2006/relationships/image" Target="../media/image476.png"/><Relationship Id="rId9" Type="http://schemas.openxmlformats.org/officeDocument/2006/relationships/image" Target="../media/image927.png"/></Relationships>
</file>

<file path=ppt/slides/_rels/slide155.xml.rels><?xml version="1.0" encoding="UTF-8" standalone="yes"?>
<Relationships xmlns="http://schemas.openxmlformats.org/package/2006/relationships"><Relationship Id="rId8" Type="http://schemas.openxmlformats.org/officeDocument/2006/relationships/image" Target="../media/image936.png"/><Relationship Id="rId13" Type="http://schemas.openxmlformats.org/officeDocument/2006/relationships/image" Target="../media/image941.png"/><Relationship Id="rId3" Type="http://schemas.openxmlformats.org/officeDocument/2006/relationships/image" Target="../media/image932.png"/><Relationship Id="rId7" Type="http://schemas.openxmlformats.org/officeDocument/2006/relationships/image" Target="../media/image935.png"/><Relationship Id="rId12" Type="http://schemas.openxmlformats.org/officeDocument/2006/relationships/image" Target="../media/image940.png"/><Relationship Id="rId2"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934.png"/><Relationship Id="rId11" Type="http://schemas.openxmlformats.org/officeDocument/2006/relationships/image" Target="../media/image939.png"/><Relationship Id="rId5" Type="http://schemas.openxmlformats.org/officeDocument/2006/relationships/image" Target="../media/image933.png"/><Relationship Id="rId10" Type="http://schemas.openxmlformats.org/officeDocument/2006/relationships/image" Target="../media/image938.png"/><Relationship Id="rId4" Type="http://schemas.openxmlformats.org/officeDocument/2006/relationships/image" Target="../media/image476.png"/><Relationship Id="rId9" Type="http://schemas.openxmlformats.org/officeDocument/2006/relationships/image" Target="../media/image937.png"/><Relationship Id="rId14" Type="http://schemas.openxmlformats.org/officeDocument/2006/relationships/image" Target="../media/image942.png"/></Relationships>
</file>

<file path=ppt/slides/_rels/slide156.xml.rels><?xml version="1.0" encoding="UTF-8" standalone="yes"?>
<Relationships xmlns="http://schemas.openxmlformats.org/package/2006/relationships"><Relationship Id="rId3" Type="http://schemas.openxmlformats.org/officeDocument/2006/relationships/image" Target="../media/image944.png"/><Relationship Id="rId2" Type="http://schemas.openxmlformats.org/officeDocument/2006/relationships/image" Target="../media/image943.png"/><Relationship Id="rId1" Type="http://schemas.openxmlformats.org/officeDocument/2006/relationships/slideLayout" Target="../slideLayouts/slideLayout2.xml"/><Relationship Id="rId6" Type="http://schemas.openxmlformats.org/officeDocument/2006/relationships/image" Target="../media/image947.png"/><Relationship Id="rId5" Type="http://schemas.openxmlformats.org/officeDocument/2006/relationships/image" Target="../media/image946.png"/><Relationship Id="rId4" Type="http://schemas.openxmlformats.org/officeDocument/2006/relationships/image" Target="../media/image945.png"/></Relationships>
</file>

<file path=ppt/slides/_rels/slide157.xml.rels><?xml version="1.0" encoding="UTF-8" standalone="yes"?>
<Relationships xmlns="http://schemas.openxmlformats.org/package/2006/relationships"><Relationship Id="rId3" Type="http://schemas.openxmlformats.org/officeDocument/2006/relationships/image" Target="../media/image949.png"/><Relationship Id="rId2" Type="http://schemas.openxmlformats.org/officeDocument/2006/relationships/image" Target="../media/image948.png"/><Relationship Id="rId1" Type="http://schemas.openxmlformats.org/officeDocument/2006/relationships/slideLayout" Target="../slideLayouts/slideLayout2.xml"/><Relationship Id="rId4" Type="http://schemas.openxmlformats.org/officeDocument/2006/relationships/image" Target="../media/image950.png"/></Relationships>
</file>

<file path=ppt/slides/_rels/slide158.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image" Target="../media/image951.png"/><Relationship Id="rId1" Type="http://schemas.openxmlformats.org/officeDocument/2006/relationships/slideLayout" Target="../slideLayouts/slideLayout2.xml"/><Relationship Id="rId5" Type="http://schemas.openxmlformats.org/officeDocument/2006/relationships/image" Target="../media/image954.png"/><Relationship Id="rId4" Type="http://schemas.openxmlformats.org/officeDocument/2006/relationships/image" Target="../media/image953.png"/></Relationships>
</file>

<file path=ppt/slides/_rels/slide159.xml.rels><?xml version="1.0" encoding="UTF-8" standalone="yes"?>
<Relationships xmlns="http://schemas.openxmlformats.org/package/2006/relationships"><Relationship Id="rId3" Type="http://schemas.openxmlformats.org/officeDocument/2006/relationships/image" Target="../media/image956.png"/><Relationship Id="rId2" Type="http://schemas.openxmlformats.org/officeDocument/2006/relationships/image" Target="../media/image9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2.png"/><Relationship Id="rId4" Type="http://schemas.openxmlformats.org/officeDocument/2006/relationships/image" Target="../media/image141.png"/><Relationship Id="rId9" Type="http://schemas.openxmlformats.org/officeDocument/2006/relationships/image" Target="../media/image146.png"/></Relationships>
</file>

<file path=ppt/slides/_rels/slide160.xml.rels><?xml version="1.0" encoding="UTF-8" standalone="yes"?>
<Relationships xmlns="http://schemas.openxmlformats.org/package/2006/relationships"><Relationship Id="rId3" Type="http://schemas.openxmlformats.org/officeDocument/2006/relationships/image" Target="../media/image958.png"/><Relationship Id="rId7" Type="http://schemas.openxmlformats.org/officeDocument/2006/relationships/image" Target="../media/image476.png"/><Relationship Id="rId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61.png"/><Relationship Id="rId5" Type="http://schemas.openxmlformats.org/officeDocument/2006/relationships/image" Target="../media/image960.png"/><Relationship Id="rId4" Type="http://schemas.openxmlformats.org/officeDocument/2006/relationships/image" Target="../media/image959.png"/></Relationships>
</file>

<file path=ppt/slides/_rels/slide161.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image" Target="../media/image962.png"/><Relationship Id="rId1" Type="http://schemas.openxmlformats.org/officeDocument/2006/relationships/slideLayout" Target="../slideLayouts/slideLayout2.xml"/><Relationship Id="rId6" Type="http://schemas.openxmlformats.org/officeDocument/2006/relationships/image" Target="../media/image966.png"/><Relationship Id="rId5" Type="http://schemas.openxmlformats.org/officeDocument/2006/relationships/image" Target="../media/image965.png"/><Relationship Id="rId4" Type="http://schemas.openxmlformats.org/officeDocument/2006/relationships/image" Target="../media/image964.png"/></Relationships>
</file>

<file path=ppt/slides/_rels/slide162.xml.rels><?xml version="1.0" encoding="UTF-8" standalone="yes"?>
<Relationships xmlns="http://schemas.openxmlformats.org/package/2006/relationships"><Relationship Id="rId3" Type="http://schemas.openxmlformats.org/officeDocument/2006/relationships/image" Target="../media/image968.png"/><Relationship Id="rId2" Type="http://schemas.openxmlformats.org/officeDocument/2006/relationships/image" Target="../media/image96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72.png"/><Relationship Id="rId7" Type="http://schemas.openxmlformats.org/officeDocument/2006/relationships/image" Target="../media/image476.png"/><Relationship Id="rId2" Type="http://schemas.openxmlformats.org/officeDocument/2006/relationships/image" Target="../media/image971.png"/><Relationship Id="rId1" Type="http://schemas.openxmlformats.org/officeDocument/2006/relationships/slideLayout" Target="../slideLayouts/slideLayout2.xml"/><Relationship Id="rId6" Type="http://schemas.openxmlformats.org/officeDocument/2006/relationships/image" Target="../media/image975.png"/><Relationship Id="rId5" Type="http://schemas.openxmlformats.org/officeDocument/2006/relationships/image" Target="../media/image974.png"/><Relationship Id="rId4" Type="http://schemas.openxmlformats.org/officeDocument/2006/relationships/image" Target="../media/image973.png"/></Relationships>
</file>

<file path=ppt/slides/_rels/slide165.xml.rels><?xml version="1.0" encoding="UTF-8" standalone="yes"?>
<Relationships xmlns="http://schemas.openxmlformats.org/package/2006/relationships"><Relationship Id="rId3" Type="http://schemas.openxmlformats.org/officeDocument/2006/relationships/image" Target="../media/image977.png"/><Relationship Id="rId2" Type="http://schemas.openxmlformats.org/officeDocument/2006/relationships/image" Target="../media/image976.png"/><Relationship Id="rId1" Type="http://schemas.openxmlformats.org/officeDocument/2006/relationships/slideLayout" Target="../slideLayouts/slideLayout2.xml"/><Relationship Id="rId4" Type="http://schemas.openxmlformats.org/officeDocument/2006/relationships/image" Target="../media/image978.png"/></Relationships>
</file>

<file path=ppt/slides/_rels/slide166.xml.rels><?xml version="1.0" encoding="UTF-8" standalone="yes"?>
<Relationships xmlns="http://schemas.openxmlformats.org/package/2006/relationships"><Relationship Id="rId8" Type="http://schemas.openxmlformats.org/officeDocument/2006/relationships/image" Target="../media/image984.png"/><Relationship Id="rId3" Type="http://schemas.openxmlformats.org/officeDocument/2006/relationships/image" Target="../media/image980.png"/><Relationship Id="rId7" Type="http://schemas.openxmlformats.org/officeDocument/2006/relationships/image" Target="../media/image983.png"/><Relationship Id="rId2" Type="http://schemas.openxmlformats.org/officeDocument/2006/relationships/image" Target="../media/image979.png"/><Relationship Id="rId1" Type="http://schemas.openxmlformats.org/officeDocument/2006/relationships/slideLayout" Target="../slideLayouts/slideLayout2.xml"/><Relationship Id="rId6" Type="http://schemas.openxmlformats.org/officeDocument/2006/relationships/image" Target="../media/image982.png"/><Relationship Id="rId5" Type="http://schemas.openxmlformats.org/officeDocument/2006/relationships/image" Target="../media/image981.png"/><Relationship Id="rId4" Type="http://schemas.openxmlformats.org/officeDocument/2006/relationships/image" Target="../media/image476.png"/></Relationships>
</file>

<file path=ppt/slides/_rels/slide167.xml.rels><?xml version="1.0" encoding="UTF-8" standalone="yes"?>
<Relationships xmlns="http://schemas.openxmlformats.org/package/2006/relationships"><Relationship Id="rId3" Type="http://schemas.openxmlformats.org/officeDocument/2006/relationships/image" Target="../media/image986.png"/><Relationship Id="rId2" Type="http://schemas.openxmlformats.org/officeDocument/2006/relationships/image" Target="../media/image985.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168.xml.rels><?xml version="1.0" encoding="UTF-8" standalone="yes"?>
<Relationships xmlns="http://schemas.openxmlformats.org/package/2006/relationships"><Relationship Id="rId3" Type="http://schemas.openxmlformats.org/officeDocument/2006/relationships/image" Target="../media/image988.png"/><Relationship Id="rId2" Type="http://schemas.openxmlformats.org/officeDocument/2006/relationships/image" Target="../media/image9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9.png"/><Relationship Id="rId1" Type="http://schemas.openxmlformats.org/officeDocument/2006/relationships/slideLayout" Target="../slideLayouts/slideLayout2.xml"/><Relationship Id="rId4" Type="http://schemas.openxmlformats.org/officeDocument/2006/relationships/image" Target="../media/image991.png"/></Relationships>
</file>

<file path=ppt/slides/_rels/slide1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170.xml.rels><?xml version="1.0" encoding="UTF-8" standalone="yes"?>
<Relationships xmlns="http://schemas.openxmlformats.org/package/2006/relationships"><Relationship Id="rId3" Type="http://schemas.openxmlformats.org/officeDocument/2006/relationships/image" Target="../media/image993.png"/><Relationship Id="rId7" Type="http://schemas.openxmlformats.org/officeDocument/2006/relationships/image" Target="../media/image997.png"/><Relationship Id="rId2" Type="http://schemas.openxmlformats.org/officeDocument/2006/relationships/image" Target="../media/image992.png"/><Relationship Id="rId1" Type="http://schemas.openxmlformats.org/officeDocument/2006/relationships/slideLayout" Target="../slideLayouts/slideLayout2.xml"/><Relationship Id="rId6" Type="http://schemas.openxmlformats.org/officeDocument/2006/relationships/image" Target="../media/image996.png"/><Relationship Id="rId5" Type="http://schemas.openxmlformats.org/officeDocument/2006/relationships/image" Target="../media/image995.png"/><Relationship Id="rId4" Type="http://schemas.openxmlformats.org/officeDocument/2006/relationships/image" Target="../media/image994.png"/></Relationships>
</file>

<file path=ppt/slides/_rels/slide171.xml.rels><?xml version="1.0" encoding="UTF-8" standalone="yes"?>
<Relationships xmlns="http://schemas.openxmlformats.org/package/2006/relationships"><Relationship Id="rId3" Type="http://schemas.openxmlformats.org/officeDocument/2006/relationships/image" Target="../media/image999.png"/><Relationship Id="rId2" Type="http://schemas.openxmlformats.org/officeDocument/2006/relationships/image" Target="../media/image9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26.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5.png"/><Relationship Id="rId4" Type="http://schemas.openxmlformats.org/officeDocument/2006/relationships/image" Target="../media/image204.png"/></Relationships>
</file>

<file path=ppt/slides/_rels/slide2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9.png"/><Relationship Id="rId4" Type="http://schemas.openxmlformats.org/officeDocument/2006/relationships/image" Target="../media/image20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3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5.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46.png"/><Relationship Id="rId4" Type="http://schemas.openxmlformats.org/officeDocument/2006/relationships/image" Target="../media/image245.png"/></Relationships>
</file>

<file path=ppt/slides/_rels/slide3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8.png"/><Relationship Id="rId7" Type="http://schemas.openxmlformats.org/officeDocument/2006/relationships/image" Target="../media/image251.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12.png"/><Relationship Id="rId4" Type="http://schemas.openxmlformats.org/officeDocument/2006/relationships/image" Target="../media/image249.png"/></Relationships>
</file>

<file path=ppt/slides/_rels/slide36.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7.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12.png"/><Relationship Id="rId4" Type="http://schemas.openxmlformats.org/officeDocument/2006/relationships/image" Target="../media/image255.png"/></Relationships>
</file>

<file path=ppt/slides/_rels/slide3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61.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12.png"/><Relationship Id="rId7" Type="http://schemas.openxmlformats.org/officeDocument/2006/relationships/image" Target="../media/image266.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2.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41.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0.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2.png"/><Relationship Id="rId7" Type="http://schemas.openxmlformats.org/officeDocument/2006/relationships/image" Target="../media/image285.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12.png"/><Relationship Id="rId4" Type="http://schemas.openxmlformats.org/officeDocument/2006/relationships/image" Target="../media/image283.png"/><Relationship Id="rId9" Type="http://schemas.openxmlformats.org/officeDocument/2006/relationships/image" Target="../media/image287.png"/></Relationships>
</file>

<file path=ppt/slides/_rels/slide43.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image" Target="../media/image12.pn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44.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94.png"/><Relationship Id="rId7" Type="http://schemas.openxmlformats.org/officeDocument/2006/relationships/image" Target="../media/image298.png"/><Relationship Id="rId2" Type="http://schemas.openxmlformats.org/officeDocument/2006/relationships/image" Target="../media/image293.png"/><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12.png"/><Relationship Id="rId4" Type="http://schemas.openxmlformats.org/officeDocument/2006/relationships/image" Target="../media/image295.png"/><Relationship Id="rId9" Type="http://schemas.openxmlformats.org/officeDocument/2006/relationships/image" Target="../media/image300.png"/></Relationships>
</file>

<file path=ppt/slides/_rels/slide45.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 Id="rId9" Type="http://schemas.openxmlformats.org/officeDocument/2006/relationships/image" Target="../media/image12.png"/></Relationships>
</file>

<file path=ppt/slides/_rels/slide46.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4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18" Type="http://schemas.openxmlformats.org/officeDocument/2006/relationships/image" Target="../media/image341.png"/><Relationship Id="rId3" Type="http://schemas.openxmlformats.org/officeDocument/2006/relationships/image" Target="../media/image326.png"/><Relationship Id="rId7" Type="http://schemas.openxmlformats.org/officeDocument/2006/relationships/image" Target="../media/image330.png"/><Relationship Id="rId12" Type="http://schemas.openxmlformats.org/officeDocument/2006/relationships/image" Target="../media/image335.png"/><Relationship Id="rId17" Type="http://schemas.openxmlformats.org/officeDocument/2006/relationships/image" Target="../media/image340.png"/><Relationship Id="rId2" Type="http://schemas.openxmlformats.org/officeDocument/2006/relationships/image" Target="../media/image325.png"/><Relationship Id="rId16" Type="http://schemas.openxmlformats.org/officeDocument/2006/relationships/image" Target="../media/image339.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5" Type="http://schemas.openxmlformats.org/officeDocument/2006/relationships/image" Target="../media/image338.png"/><Relationship Id="rId10" Type="http://schemas.openxmlformats.org/officeDocument/2006/relationships/image" Target="../media/image333.png"/><Relationship Id="rId19" Type="http://schemas.openxmlformats.org/officeDocument/2006/relationships/image" Target="../media/image12.png"/><Relationship Id="rId4" Type="http://schemas.openxmlformats.org/officeDocument/2006/relationships/image" Target="../media/image327.png"/><Relationship Id="rId9" Type="http://schemas.openxmlformats.org/officeDocument/2006/relationships/image" Target="../media/image332.png"/><Relationship Id="rId14"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12.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4.png"/><Relationship Id="rId7" Type="http://schemas.openxmlformats.org/officeDocument/2006/relationships/image" Target="../media/image347.png"/><Relationship Id="rId2"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46.png"/><Relationship Id="rId11" Type="http://schemas.openxmlformats.org/officeDocument/2006/relationships/image" Target="../media/image351.png"/><Relationship Id="rId5" Type="http://schemas.openxmlformats.org/officeDocument/2006/relationships/image" Target="../media/image12.png"/><Relationship Id="rId10" Type="http://schemas.openxmlformats.org/officeDocument/2006/relationships/image" Target="../media/image350.png"/><Relationship Id="rId4" Type="http://schemas.openxmlformats.org/officeDocument/2006/relationships/image" Target="../media/image345.png"/><Relationship Id="rId9" Type="http://schemas.openxmlformats.org/officeDocument/2006/relationships/image" Target="../media/image349.png"/></Relationships>
</file>

<file path=ppt/slides/_rels/slide51.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3.png"/><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55.png"/><Relationship Id="rId10" Type="http://schemas.openxmlformats.org/officeDocument/2006/relationships/image" Target="../media/image359.png"/><Relationship Id="rId4" Type="http://schemas.openxmlformats.org/officeDocument/2006/relationships/image" Target="../media/image354.png"/><Relationship Id="rId9" Type="http://schemas.openxmlformats.org/officeDocument/2006/relationships/image" Target="../media/image358.png"/></Relationships>
</file>

<file path=ppt/slides/_rels/slide52.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png"/><Relationship Id="rId2" Type="http://schemas.openxmlformats.org/officeDocument/2006/relationships/image" Target="../media/image360.png"/><Relationship Id="rId16" Type="http://schemas.openxmlformats.org/officeDocument/2006/relationships/image" Target="../media/image373.png"/><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12.png"/><Relationship Id="rId10"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367.png"/><Relationship Id="rId14" Type="http://schemas.openxmlformats.org/officeDocument/2006/relationships/image" Target="../media/image372.png"/></Relationships>
</file>

<file path=ppt/slides/_rels/slide53.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12.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8.png"/><Relationship Id="rId5" Type="http://schemas.openxmlformats.org/officeDocument/2006/relationships/image" Target="../media/image377.png"/><Relationship Id="rId4" Type="http://schemas.openxmlformats.org/officeDocument/2006/relationships/image" Target="../media/image376.png"/></Relationships>
</file>

<file path=ppt/slides/_rels/slide54.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image" Target="../media/image379.png"/><Relationship Id="rId1" Type="http://schemas.openxmlformats.org/officeDocument/2006/relationships/slideLayout" Target="../slideLayouts/slideLayout2.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 Id="rId9" Type="http://schemas.openxmlformats.org/officeDocument/2006/relationships/image" Target="../media/image12.png"/></Relationships>
</file>

<file path=ppt/slides/_rels/slide55.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image" Target="../media/image387.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12.png"/><Relationship Id="rId10" Type="http://schemas.openxmlformats.org/officeDocument/2006/relationships/image" Target="../media/image393.png"/><Relationship Id="rId4" Type="http://schemas.openxmlformats.org/officeDocument/2006/relationships/image" Target="../media/image388.png"/><Relationship Id="rId9" Type="http://schemas.openxmlformats.org/officeDocument/2006/relationships/image" Target="../media/image392.png"/></Relationships>
</file>

<file path=ppt/slides/_rels/slide5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7.png"/><Relationship Id="rId7" Type="http://schemas.openxmlformats.org/officeDocument/2006/relationships/image" Target="../media/image400.png"/><Relationship Id="rId12" Type="http://schemas.openxmlformats.org/officeDocument/2006/relationships/image" Target="../media/image40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9.png"/><Relationship Id="rId11" Type="http://schemas.openxmlformats.org/officeDocument/2006/relationships/image" Target="../media/image404.png"/><Relationship Id="rId5" Type="http://schemas.openxmlformats.org/officeDocument/2006/relationships/image" Target="../media/image398.png"/><Relationship Id="rId10" Type="http://schemas.openxmlformats.org/officeDocument/2006/relationships/image" Target="../media/image403.png"/><Relationship Id="rId4" Type="http://schemas.openxmlformats.org/officeDocument/2006/relationships/image" Target="../media/image12.png"/><Relationship Id="rId9" Type="http://schemas.openxmlformats.org/officeDocument/2006/relationships/image" Target="../media/image402.png"/></Relationships>
</file>

<file path=ppt/slides/_rels/slide57.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7.png"/><Relationship Id="rId7" Type="http://schemas.openxmlformats.org/officeDocument/2006/relationships/image" Target="../media/image411.png"/><Relationship Id="rId12" Type="http://schemas.openxmlformats.org/officeDocument/2006/relationships/image" Target="../media/image12.png"/><Relationship Id="rId2"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15.png"/><Relationship Id="rId5" Type="http://schemas.openxmlformats.org/officeDocument/2006/relationships/image" Target="../media/image409.png"/><Relationship Id="rId10" Type="http://schemas.openxmlformats.org/officeDocument/2006/relationships/image" Target="../media/image414.png"/><Relationship Id="rId4" Type="http://schemas.openxmlformats.org/officeDocument/2006/relationships/image" Target="../media/image408.png"/><Relationship Id="rId9" Type="http://schemas.openxmlformats.org/officeDocument/2006/relationships/image" Target="../media/image413.png"/></Relationships>
</file>

<file path=ppt/slides/_rels/slide5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27.png"/><Relationship Id="rId3" Type="http://schemas.openxmlformats.org/officeDocument/2006/relationships/image" Target="../media/image417.png"/><Relationship Id="rId7" Type="http://schemas.openxmlformats.org/officeDocument/2006/relationships/image" Target="../media/image421.png"/><Relationship Id="rId12" Type="http://schemas.openxmlformats.org/officeDocument/2006/relationships/image" Target="../media/image426.png"/><Relationship Id="rId2" Type="http://schemas.openxmlformats.org/officeDocument/2006/relationships/image" Target="../media/image416.pn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19.png"/><Relationship Id="rId15" Type="http://schemas.openxmlformats.org/officeDocument/2006/relationships/image" Target="../media/image429.png"/><Relationship Id="rId10" Type="http://schemas.openxmlformats.org/officeDocument/2006/relationships/image" Target="../media/image424.png"/><Relationship Id="rId4" Type="http://schemas.openxmlformats.org/officeDocument/2006/relationships/image" Target="../media/image418.png"/><Relationship Id="rId9" Type="http://schemas.openxmlformats.org/officeDocument/2006/relationships/image" Target="../media/image423.png"/><Relationship Id="rId14" Type="http://schemas.openxmlformats.org/officeDocument/2006/relationships/image" Target="../media/image428.png"/></Relationships>
</file>

<file path=ppt/slides/_rels/slide59.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431.png"/><Relationship Id="rId7" Type="http://schemas.openxmlformats.org/officeDocument/2006/relationships/image" Target="../media/image434.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33.png"/><Relationship Id="rId4" Type="http://schemas.openxmlformats.org/officeDocument/2006/relationships/image" Target="../media/image432.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1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0.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7.png"/><Relationship Id="rId7" Type="http://schemas.openxmlformats.org/officeDocument/2006/relationships/image" Target="../media/image441.png"/><Relationship Id="rId12" Type="http://schemas.openxmlformats.org/officeDocument/2006/relationships/image" Target="../media/image445.png"/><Relationship Id="rId2" Type="http://schemas.openxmlformats.org/officeDocument/2006/relationships/image" Target="../media/image436.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image" Target="../media/image444.png"/><Relationship Id="rId5" Type="http://schemas.openxmlformats.org/officeDocument/2006/relationships/image" Target="../media/image439.png"/><Relationship Id="rId10" Type="http://schemas.openxmlformats.org/officeDocument/2006/relationships/image" Target="../media/image443.png"/><Relationship Id="rId4" Type="http://schemas.openxmlformats.org/officeDocument/2006/relationships/image" Target="../media/image438.png"/><Relationship Id="rId9" Type="http://schemas.openxmlformats.org/officeDocument/2006/relationships/image" Target="../media/image12.png"/></Relationships>
</file>

<file path=ppt/slides/_rels/slide61.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6.png"/><Relationship Id="rId3" Type="http://schemas.openxmlformats.org/officeDocument/2006/relationships/image" Target="../media/image447.png"/><Relationship Id="rId7" Type="http://schemas.openxmlformats.org/officeDocument/2006/relationships/image" Target="../media/image450.png"/><Relationship Id="rId12" Type="http://schemas.openxmlformats.org/officeDocument/2006/relationships/image" Target="../media/image455.png"/><Relationship Id="rId17" Type="http://schemas.openxmlformats.org/officeDocument/2006/relationships/image" Target="../media/image460.png"/><Relationship Id="rId2" Type="http://schemas.openxmlformats.org/officeDocument/2006/relationships/image" Target="../media/image446.png"/><Relationship Id="rId16" Type="http://schemas.openxmlformats.org/officeDocument/2006/relationships/image" Target="../media/image459.png"/><Relationship Id="rId1" Type="http://schemas.openxmlformats.org/officeDocument/2006/relationships/slideLayout" Target="../slideLayouts/slideLayout2.xml"/><Relationship Id="rId6" Type="http://schemas.openxmlformats.org/officeDocument/2006/relationships/image" Target="../media/image449.png"/><Relationship Id="rId11" Type="http://schemas.openxmlformats.org/officeDocument/2006/relationships/image" Target="../media/image454.png"/><Relationship Id="rId5" Type="http://schemas.openxmlformats.org/officeDocument/2006/relationships/image" Target="../media/image448.png"/><Relationship Id="rId15" Type="http://schemas.openxmlformats.org/officeDocument/2006/relationships/image" Target="../media/image458.png"/><Relationship Id="rId10" Type="http://schemas.openxmlformats.org/officeDocument/2006/relationships/image" Target="../media/image453.png"/><Relationship Id="rId4" Type="http://schemas.openxmlformats.org/officeDocument/2006/relationships/image" Target="../media/image12.png"/><Relationship Id="rId9" Type="http://schemas.openxmlformats.org/officeDocument/2006/relationships/image" Target="../media/image452.png"/><Relationship Id="rId14" Type="http://schemas.openxmlformats.org/officeDocument/2006/relationships/image" Target="../media/image457.png"/></Relationships>
</file>

<file path=ppt/slides/_rels/slide62.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2.png"/><Relationship Id="rId7" Type="http://schemas.openxmlformats.org/officeDocument/2006/relationships/image" Target="../media/image465.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64.png"/><Relationship Id="rId10" Type="http://schemas.openxmlformats.org/officeDocument/2006/relationships/image" Target="../media/image468.png"/><Relationship Id="rId4" Type="http://schemas.openxmlformats.org/officeDocument/2006/relationships/image" Target="../media/image463.png"/><Relationship Id="rId9" Type="http://schemas.openxmlformats.org/officeDocument/2006/relationships/image" Target="../media/image467.png"/></Relationships>
</file>

<file path=ppt/slides/_rels/slide63.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image" Target="../media/image470.png"/><Relationship Id="rId7" Type="http://schemas.openxmlformats.org/officeDocument/2006/relationships/image" Target="../media/image473.png"/><Relationship Id="rId2" Type="http://schemas.openxmlformats.org/officeDocument/2006/relationships/image" Target="../media/image469.png"/><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12.png"/><Relationship Id="rId4" Type="http://schemas.openxmlformats.org/officeDocument/2006/relationships/image" Target="../media/image471.png"/></Relationships>
</file>

<file path=ppt/slides/_rels/slide64.xml.rels><?xml version="1.0" encoding="UTF-8" standalone="yes"?>
<Relationships xmlns="http://schemas.openxmlformats.org/package/2006/relationships"><Relationship Id="rId8" Type="http://schemas.openxmlformats.org/officeDocument/2006/relationships/image" Target="../media/image481.png"/><Relationship Id="rId3" Type="http://schemas.openxmlformats.org/officeDocument/2006/relationships/image" Target="../media/image476.png"/><Relationship Id="rId7" Type="http://schemas.openxmlformats.org/officeDocument/2006/relationships/image" Target="../media/image480.png"/><Relationship Id="rId2"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79.png"/><Relationship Id="rId11" Type="http://schemas.openxmlformats.org/officeDocument/2006/relationships/image" Target="../media/image483.png"/><Relationship Id="rId5" Type="http://schemas.openxmlformats.org/officeDocument/2006/relationships/image" Target="../media/image478.png"/><Relationship Id="rId10" Type="http://schemas.openxmlformats.org/officeDocument/2006/relationships/image" Target="../media/image482.png"/><Relationship Id="rId4" Type="http://schemas.openxmlformats.org/officeDocument/2006/relationships/image" Target="../media/image477.png"/><Relationship Id="rId9"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87.png"/><Relationship Id="rId7" Type="http://schemas.openxmlformats.org/officeDocument/2006/relationships/image" Target="../media/image489.png"/><Relationship Id="rId12" Type="http://schemas.openxmlformats.org/officeDocument/2006/relationships/image" Target="../media/image494.png"/><Relationship Id="rId2" Type="http://schemas.openxmlformats.org/officeDocument/2006/relationships/image" Target="../media/image486.png"/><Relationship Id="rId1" Type="http://schemas.openxmlformats.org/officeDocument/2006/relationships/slideLayout" Target="../slideLayouts/slideLayout2.xml"/><Relationship Id="rId6" Type="http://schemas.openxmlformats.org/officeDocument/2006/relationships/image" Target="../media/image488.png"/><Relationship Id="rId11" Type="http://schemas.openxmlformats.org/officeDocument/2006/relationships/image" Target="../media/image493.png"/><Relationship Id="rId5" Type="http://schemas.openxmlformats.org/officeDocument/2006/relationships/image" Target="../media/image476.png"/><Relationship Id="rId10" Type="http://schemas.openxmlformats.org/officeDocument/2006/relationships/image" Target="../media/image492.png"/><Relationship Id="rId4" Type="http://schemas.openxmlformats.org/officeDocument/2006/relationships/image" Target="../media/image12.png"/><Relationship Id="rId9" Type="http://schemas.openxmlformats.org/officeDocument/2006/relationships/image" Target="../media/image491.png"/></Relationships>
</file>

<file path=ppt/slides/_rels/slide6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6.png"/><Relationship Id="rId7" Type="http://schemas.openxmlformats.org/officeDocument/2006/relationships/image" Target="../media/image499.png"/><Relationship Id="rId2" Type="http://schemas.openxmlformats.org/officeDocument/2006/relationships/image" Target="../media/image495.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98.png"/><Relationship Id="rId10" Type="http://schemas.openxmlformats.org/officeDocument/2006/relationships/image" Target="../media/image502.png"/><Relationship Id="rId4" Type="http://schemas.openxmlformats.org/officeDocument/2006/relationships/image" Target="../media/image497.png"/><Relationship Id="rId9" Type="http://schemas.openxmlformats.org/officeDocument/2006/relationships/image" Target="../media/image501.png"/></Relationships>
</file>

<file path=ppt/slides/_rels/slide68.xml.rels><?xml version="1.0" encoding="UTF-8" standalone="yes"?>
<Relationships xmlns="http://schemas.openxmlformats.org/package/2006/relationships"><Relationship Id="rId3" Type="http://schemas.openxmlformats.org/officeDocument/2006/relationships/image" Target="../media/image504.png"/><Relationship Id="rId7" Type="http://schemas.openxmlformats.org/officeDocument/2006/relationships/image" Target="../media/image507.png"/><Relationship Id="rId2" Type="http://schemas.openxmlformats.org/officeDocument/2006/relationships/image" Target="../media/image503.png"/><Relationship Id="rId1" Type="http://schemas.openxmlformats.org/officeDocument/2006/relationships/slideLayout" Target="../slideLayouts/slideLayout2.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476.png"/></Relationships>
</file>

<file path=ppt/slides/_rels/slide69.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8.png"/><Relationship Id="rId3" Type="http://schemas.openxmlformats.org/officeDocument/2006/relationships/image" Target="../media/image476.png"/><Relationship Id="rId7" Type="http://schemas.openxmlformats.org/officeDocument/2006/relationships/image" Target="../media/image512.png"/><Relationship Id="rId12" Type="http://schemas.openxmlformats.org/officeDocument/2006/relationships/image" Target="../media/image517.png"/><Relationship Id="rId2"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image" Target="../media/image511.png"/><Relationship Id="rId11" Type="http://schemas.openxmlformats.org/officeDocument/2006/relationships/image" Target="../media/image516.png"/><Relationship Id="rId5" Type="http://schemas.openxmlformats.org/officeDocument/2006/relationships/image" Target="../media/image510.png"/><Relationship Id="rId10" Type="http://schemas.openxmlformats.org/officeDocument/2006/relationships/image" Target="../media/image515.png"/><Relationship Id="rId4" Type="http://schemas.openxmlformats.org/officeDocument/2006/relationships/image" Target="../media/image509.png"/><Relationship Id="rId9" Type="http://schemas.openxmlformats.org/officeDocument/2006/relationships/image" Target="../media/image514.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20.png"/><Relationship Id="rId7" Type="http://schemas.openxmlformats.org/officeDocument/2006/relationships/image" Target="../media/image523.png"/><Relationship Id="rId2" Type="http://schemas.openxmlformats.org/officeDocument/2006/relationships/image" Target="../media/image519.png"/><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476.png"/></Relationships>
</file>

<file path=ppt/slides/_rels/slide71.xml.rels><?xml version="1.0" encoding="UTF-8" standalone="yes"?>
<Relationships xmlns="http://schemas.openxmlformats.org/package/2006/relationships"><Relationship Id="rId3" Type="http://schemas.openxmlformats.org/officeDocument/2006/relationships/image" Target="../media/image525.png"/><Relationship Id="rId7" Type="http://schemas.openxmlformats.org/officeDocument/2006/relationships/image" Target="../media/image47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8.png"/><Relationship Id="rId5" Type="http://schemas.openxmlformats.org/officeDocument/2006/relationships/image" Target="../media/image527.png"/><Relationship Id="rId4" Type="http://schemas.openxmlformats.org/officeDocument/2006/relationships/image" Target="../media/image526.png"/></Relationships>
</file>

<file path=ppt/slides/_rels/slide72.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476.png"/><Relationship Id="rId7" Type="http://schemas.openxmlformats.org/officeDocument/2006/relationships/image" Target="../media/image533.png"/><Relationship Id="rId2" Type="http://schemas.openxmlformats.org/officeDocument/2006/relationships/image" Target="../media/image529.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73.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36.png"/><Relationship Id="rId7" Type="http://schemas.openxmlformats.org/officeDocument/2006/relationships/image" Target="../media/image539.png"/><Relationship Id="rId2" Type="http://schemas.openxmlformats.org/officeDocument/2006/relationships/image" Target="../media/image535.png"/><Relationship Id="rId1" Type="http://schemas.openxmlformats.org/officeDocument/2006/relationships/slideLayout" Target="../slideLayouts/slideLayout2.xml"/><Relationship Id="rId6" Type="http://schemas.openxmlformats.org/officeDocument/2006/relationships/image" Target="../media/image538.png"/><Relationship Id="rId5" Type="http://schemas.openxmlformats.org/officeDocument/2006/relationships/image" Target="../media/image537.png"/><Relationship Id="rId10" Type="http://schemas.openxmlformats.org/officeDocument/2006/relationships/image" Target="../media/image542.png"/><Relationship Id="rId4" Type="http://schemas.openxmlformats.org/officeDocument/2006/relationships/image" Target="../media/image476.png"/><Relationship Id="rId9" Type="http://schemas.openxmlformats.org/officeDocument/2006/relationships/image" Target="../media/image541.png"/></Relationships>
</file>

<file path=ppt/slides/_rels/slide74.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547.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5" Type="http://schemas.openxmlformats.org/officeDocument/2006/relationships/image" Target="../media/image545.png"/><Relationship Id="rId4" Type="http://schemas.openxmlformats.org/officeDocument/2006/relationships/image" Target="../media/image544.png"/></Relationships>
</file>

<file path=ppt/slides/_rels/slide75.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476.png"/><Relationship Id="rId7" Type="http://schemas.openxmlformats.org/officeDocument/2006/relationships/image" Target="../media/image552.png"/><Relationship Id="rId2" Type="http://schemas.openxmlformats.org/officeDocument/2006/relationships/image" Target="../media/image548.png"/><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76.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476.png"/><Relationship Id="rId7" Type="http://schemas.openxmlformats.org/officeDocument/2006/relationships/image" Target="../media/image558.png"/><Relationship Id="rId2" Type="http://schemas.openxmlformats.org/officeDocument/2006/relationships/image" Target="../media/image554.png"/><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image" Target="../media/image556.png"/><Relationship Id="rId10" Type="http://schemas.openxmlformats.org/officeDocument/2006/relationships/image" Target="../media/image561.png"/><Relationship Id="rId4" Type="http://schemas.openxmlformats.org/officeDocument/2006/relationships/image" Target="../media/image555.png"/><Relationship Id="rId9" Type="http://schemas.openxmlformats.org/officeDocument/2006/relationships/image" Target="../media/image560.png"/></Relationships>
</file>

<file path=ppt/slides/_rels/slide77.xml.rels><?xml version="1.0" encoding="UTF-8" standalone="yes"?>
<Relationships xmlns="http://schemas.openxmlformats.org/package/2006/relationships"><Relationship Id="rId3" Type="http://schemas.openxmlformats.org/officeDocument/2006/relationships/image" Target="../media/image563.png"/><Relationship Id="rId7" Type="http://schemas.openxmlformats.org/officeDocument/2006/relationships/image" Target="../media/image566.png"/><Relationship Id="rId2" Type="http://schemas.openxmlformats.org/officeDocument/2006/relationships/image" Target="../media/image562.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65.png"/><Relationship Id="rId4" Type="http://schemas.openxmlformats.org/officeDocument/2006/relationships/image" Target="../media/image564.png"/></Relationships>
</file>

<file path=ppt/slides/_rels/slide78.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476.png"/><Relationship Id="rId7" Type="http://schemas.openxmlformats.org/officeDocument/2006/relationships/image" Target="../media/image571.png"/><Relationship Id="rId2" Type="http://schemas.openxmlformats.org/officeDocument/2006/relationships/image" Target="../media/image567.png"/><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79.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76.png"/><Relationship Id="rId4" Type="http://schemas.openxmlformats.org/officeDocument/2006/relationships/image" Target="../media/image575.pn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1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80.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579.png"/></Relationships>
</file>

<file path=ppt/slides/_rels/slide81.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1.png"/><Relationship Id="rId7" Type="http://schemas.openxmlformats.org/officeDocument/2006/relationships/image" Target="../media/image584.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83.png"/><Relationship Id="rId10" Type="http://schemas.openxmlformats.org/officeDocument/2006/relationships/image" Target="../media/image587.png"/><Relationship Id="rId4" Type="http://schemas.openxmlformats.org/officeDocument/2006/relationships/image" Target="../media/image582.png"/><Relationship Id="rId9" Type="http://schemas.openxmlformats.org/officeDocument/2006/relationships/image" Target="../media/image586.png"/></Relationships>
</file>

<file path=ppt/slides/_rels/slide82.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476.png"/><Relationship Id="rId7" Type="http://schemas.openxmlformats.org/officeDocument/2006/relationships/image" Target="../media/image592.png"/><Relationship Id="rId2" Type="http://schemas.openxmlformats.org/officeDocument/2006/relationships/image" Target="../media/image588.png"/><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s>
</file>

<file path=ppt/slides/_rels/slide83.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476.png"/><Relationship Id="rId7" Type="http://schemas.openxmlformats.org/officeDocument/2006/relationships/image" Target="../media/image598.png"/><Relationship Id="rId2" Type="http://schemas.openxmlformats.org/officeDocument/2006/relationships/image" Target="../media/image594.png"/><Relationship Id="rId1" Type="http://schemas.openxmlformats.org/officeDocument/2006/relationships/slideLayout" Target="../slideLayouts/slideLayout2.xml"/><Relationship Id="rId6" Type="http://schemas.openxmlformats.org/officeDocument/2006/relationships/image" Target="../media/image597.png"/><Relationship Id="rId5" Type="http://schemas.openxmlformats.org/officeDocument/2006/relationships/image" Target="../media/image596.png"/><Relationship Id="rId4" Type="http://schemas.openxmlformats.org/officeDocument/2006/relationships/image" Target="../media/image595.png"/><Relationship Id="rId9" Type="http://schemas.openxmlformats.org/officeDocument/2006/relationships/image" Target="../media/image600.png"/></Relationships>
</file>

<file path=ppt/slides/_rels/slide84.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601.png"/><Relationship Id="rId1" Type="http://schemas.openxmlformats.org/officeDocument/2006/relationships/slideLayout" Target="../slideLayouts/slideLayout2.xml"/><Relationship Id="rId4" Type="http://schemas.openxmlformats.org/officeDocument/2006/relationships/image" Target="../media/image602.png"/></Relationships>
</file>

<file path=ppt/slides/_rels/slide85.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06.png"/><Relationship Id="rId4" Type="http://schemas.openxmlformats.org/officeDocument/2006/relationships/image" Target="../media/image605.png"/></Relationships>
</file>

<file path=ppt/slides/_rels/slide86.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608.png"/><Relationship Id="rId7" Type="http://schemas.openxmlformats.org/officeDocument/2006/relationships/image" Target="../media/image612.png"/><Relationship Id="rId2" Type="http://schemas.openxmlformats.org/officeDocument/2006/relationships/image" Target="../media/image607.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10.png"/><Relationship Id="rId4" Type="http://schemas.openxmlformats.org/officeDocument/2006/relationships/image" Target="../media/image609.png"/></Relationships>
</file>

<file path=ppt/slides/_rels/slide87.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17.png"/><Relationship Id="rId4" Type="http://schemas.openxmlformats.org/officeDocument/2006/relationships/image" Target="../media/image616.png"/></Relationships>
</file>

<file path=ppt/slides/_rels/slide88.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19.png"/><Relationship Id="rId7" Type="http://schemas.openxmlformats.org/officeDocument/2006/relationships/image" Target="../media/image622.png"/><Relationship Id="rId2" Type="http://schemas.openxmlformats.org/officeDocument/2006/relationships/image" Target="../media/image618.png"/><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476.png"/></Relationships>
</file>

<file path=ppt/slides/_rels/slide89.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24.png"/><Relationship Id="rId1" Type="http://schemas.openxmlformats.org/officeDocument/2006/relationships/slideLayout" Target="../slideLayouts/slideLayout2.xml"/><Relationship Id="rId5" Type="http://schemas.openxmlformats.org/officeDocument/2006/relationships/image" Target="../media/image627.png"/><Relationship Id="rId4" Type="http://schemas.openxmlformats.org/officeDocument/2006/relationships/image" Target="../media/image626.png"/></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0.xml.rels><?xml version="1.0" encoding="UTF-8" standalone="yes"?>
<Relationships xmlns="http://schemas.openxmlformats.org/package/2006/relationships"><Relationship Id="rId8" Type="http://schemas.openxmlformats.org/officeDocument/2006/relationships/image" Target="../media/image633.png"/><Relationship Id="rId3" Type="http://schemas.openxmlformats.org/officeDocument/2006/relationships/image" Target="../media/image629.png"/><Relationship Id="rId7" Type="http://schemas.openxmlformats.org/officeDocument/2006/relationships/image" Target="../media/image632.png"/><Relationship Id="rId2"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31.png"/><Relationship Id="rId5" Type="http://schemas.openxmlformats.org/officeDocument/2006/relationships/image" Target="../media/image476.png"/><Relationship Id="rId10" Type="http://schemas.openxmlformats.org/officeDocument/2006/relationships/image" Target="../media/image635.png"/><Relationship Id="rId4" Type="http://schemas.openxmlformats.org/officeDocument/2006/relationships/image" Target="../media/image630.png"/><Relationship Id="rId9" Type="http://schemas.openxmlformats.org/officeDocument/2006/relationships/image" Target="../media/image634.png"/></Relationships>
</file>

<file path=ppt/slides/_rels/slide91.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image" Target="../media/image63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39.png"/><Relationship Id="rId4" Type="http://schemas.openxmlformats.org/officeDocument/2006/relationships/image" Target="../media/image638.png"/></Relationships>
</file>

<file path=ppt/slides/_rels/slide92.xml.rels><?xml version="1.0" encoding="UTF-8" standalone="yes"?>
<Relationships xmlns="http://schemas.openxmlformats.org/package/2006/relationships"><Relationship Id="rId8" Type="http://schemas.openxmlformats.org/officeDocument/2006/relationships/image" Target="../media/image645.png"/><Relationship Id="rId3" Type="http://schemas.openxmlformats.org/officeDocument/2006/relationships/image" Target="../media/image641.png"/><Relationship Id="rId7" Type="http://schemas.openxmlformats.org/officeDocument/2006/relationships/image" Target="../media/image644.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43.png"/><Relationship Id="rId11" Type="http://schemas.openxmlformats.org/officeDocument/2006/relationships/image" Target="../media/image648.png"/><Relationship Id="rId5" Type="http://schemas.openxmlformats.org/officeDocument/2006/relationships/image" Target="../media/image642.png"/><Relationship Id="rId10" Type="http://schemas.openxmlformats.org/officeDocument/2006/relationships/image" Target="../media/image647.png"/><Relationship Id="rId4" Type="http://schemas.openxmlformats.org/officeDocument/2006/relationships/image" Target="../media/image476.png"/><Relationship Id="rId9" Type="http://schemas.openxmlformats.org/officeDocument/2006/relationships/image" Target="../media/image646.png"/></Relationships>
</file>

<file path=ppt/slides/_rels/slide93.xml.rels><?xml version="1.0" encoding="UTF-8" standalone="yes"?>
<Relationships xmlns="http://schemas.openxmlformats.org/package/2006/relationships"><Relationship Id="rId8" Type="http://schemas.openxmlformats.org/officeDocument/2006/relationships/image" Target="../media/image655.png"/><Relationship Id="rId3" Type="http://schemas.openxmlformats.org/officeDocument/2006/relationships/image" Target="../media/image650.png"/><Relationship Id="rId7" Type="http://schemas.openxmlformats.org/officeDocument/2006/relationships/image" Target="../media/image654.png"/><Relationship Id="rId2" Type="http://schemas.openxmlformats.org/officeDocument/2006/relationships/image" Target="../media/image649.png"/><Relationship Id="rId1" Type="http://schemas.openxmlformats.org/officeDocument/2006/relationships/slideLayout" Target="../slideLayouts/slideLayout2.xml"/><Relationship Id="rId6" Type="http://schemas.openxmlformats.org/officeDocument/2006/relationships/image" Target="../media/image653.png"/><Relationship Id="rId5" Type="http://schemas.openxmlformats.org/officeDocument/2006/relationships/image" Target="../media/image652.png"/><Relationship Id="rId4" Type="http://schemas.openxmlformats.org/officeDocument/2006/relationships/image" Target="../media/image651.png"/></Relationships>
</file>

<file path=ppt/slides/_rels/slide94.xml.rels><?xml version="1.0" encoding="UTF-8" standalone="yes"?>
<Relationships xmlns="http://schemas.openxmlformats.org/package/2006/relationships"><Relationship Id="rId3" Type="http://schemas.openxmlformats.org/officeDocument/2006/relationships/image" Target="../media/image657.png"/><Relationship Id="rId7" Type="http://schemas.openxmlformats.org/officeDocument/2006/relationships/image" Target="../media/image661.png"/><Relationship Id="rId2"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9.png"/><Relationship Id="rId4" Type="http://schemas.openxmlformats.org/officeDocument/2006/relationships/image" Target="../media/image658.png"/></Relationships>
</file>

<file path=ppt/slides/_rels/slide95.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image" Target="../media/image663.png"/><Relationship Id="rId7" Type="http://schemas.openxmlformats.org/officeDocument/2006/relationships/image" Target="../media/image667.png"/><Relationship Id="rId2" Type="http://schemas.openxmlformats.org/officeDocument/2006/relationships/image" Target="../media/image662.png"/><Relationship Id="rId1" Type="http://schemas.openxmlformats.org/officeDocument/2006/relationships/slideLayout" Target="../slideLayouts/slideLayout2.xml"/><Relationship Id="rId6" Type="http://schemas.openxmlformats.org/officeDocument/2006/relationships/image" Target="../media/image666.png"/><Relationship Id="rId5" Type="http://schemas.openxmlformats.org/officeDocument/2006/relationships/image" Target="../media/image665.png"/><Relationship Id="rId10" Type="http://schemas.openxmlformats.org/officeDocument/2006/relationships/image" Target="../media/image670.png"/><Relationship Id="rId4" Type="http://schemas.openxmlformats.org/officeDocument/2006/relationships/image" Target="../media/image664.png"/><Relationship Id="rId9" Type="http://schemas.openxmlformats.org/officeDocument/2006/relationships/image" Target="../media/image669.png"/></Relationships>
</file>

<file path=ppt/slides/_rels/slide96.xml.rels><?xml version="1.0" encoding="UTF-8" standalone="yes"?>
<Relationships xmlns="http://schemas.openxmlformats.org/package/2006/relationships"><Relationship Id="rId8" Type="http://schemas.openxmlformats.org/officeDocument/2006/relationships/image" Target="../media/image677.png"/><Relationship Id="rId3" Type="http://schemas.openxmlformats.org/officeDocument/2006/relationships/image" Target="../media/image672.png"/><Relationship Id="rId7" Type="http://schemas.openxmlformats.org/officeDocument/2006/relationships/image" Target="../media/image676.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675.png"/><Relationship Id="rId5" Type="http://schemas.openxmlformats.org/officeDocument/2006/relationships/image" Target="../media/image674.png"/><Relationship Id="rId10" Type="http://schemas.openxmlformats.org/officeDocument/2006/relationships/image" Target="../media/image476.png"/><Relationship Id="rId4" Type="http://schemas.openxmlformats.org/officeDocument/2006/relationships/image" Target="../media/image673.png"/><Relationship Id="rId9" Type="http://schemas.openxmlformats.org/officeDocument/2006/relationships/image" Target="../media/image678.png"/></Relationships>
</file>

<file path=ppt/slides/_rels/slide9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9.png"/><Relationship Id="rId1" Type="http://schemas.openxmlformats.org/officeDocument/2006/relationships/slideLayout" Target="../slideLayouts/slideLayout2.xml"/><Relationship Id="rId6" Type="http://schemas.openxmlformats.org/officeDocument/2006/relationships/image" Target="../media/image683.png"/><Relationship Id="rId5" Type="http://schemas.openxmlformats.org/officeDocument/2006/relationships/image" Target="../media/image682.png"/><Relationship Id="rId4" Type="http://schemas.openxmlformats.org/officeDocument/2006/relationships/image" Target="../media/image681.png"/></Relationships>
</file>

<file path=ppt/slides/_rels/slide98.xml.rels><?xml version="1.0" encoding="UTF-8" standalone="yes"?>
<Relationships xmlns="http://schemas.openxmlformats.org/package/2006/relationships"><Relationship Id="rId3" Type="http://schemas.openxmlformats.org/officeDocument/2006/relationships/image" Target="../media/image685.png"/><Relationship Id="rId7" Type="http://schemas.openxmlformats.org/officeDocument/2006/relationships/image" Target="../media/image476.png"/><Relationship Id="rId2" Type="http://schemas.openxmlformats.org/officeDocument/2006/relationships/image" Target="../media/image684.png"/><Relationship Id="rId1" Type="http://schemas.openxmlformats.org/officeDocument/2006/relationships/slideLayout" Target="../slideLayouts/slideLayout2.xml"/><Relationship Id="rId6" Type="http://schemas.openxmlformats.org/officeDocument/2006/relationships/image" Target="../media/image688.png"/><Relationship Id="rId5" Type="http://schemas.openxmlformats.org/officeDocument/2006/relationships/image" Target="../media/image687.png"/><Relationship Id="rId4" Type="http://schemas.openxmlformats.org/officeDocument/2006/relationships/image" Target="../media/image686.png"/></Relationships>
</file>

<file path=ppt/slides/_rels/slide99.xml.rels><?xml version="1.0" encoding="UTF-8" standalone="yes"?>
<Relationships xmlns="http://schemas.openxmlformats.org/package/2006/relationships"><Relationship Id="rId8" Type="http://schemas.openxmlformats.org/officeDocument/2006/relationships/image" Target="../media/image695.png"/><Relationship Id="rId3" Type="http://schemas.openxmlformats.org/officeDocument/2006/relationships/image" Target="../media/image690.png"/><Relationship Id="rId7" Type="http://schemas.openxmlformats.org/officeDocument/2006/relationships/image" Target="../media/image694.png"/><Relationship Id="rId2" Type="http://schemas.openxmlformats.org/officeDocument/2006/relationships/image" Target="../media/image689.png"/><Relationship Id="rId1" Type="http://schemas.openxmlformats.org/officeDocument/2006/relationships/slideLayout" Target="../slideLayouts/slideLayout2.xml"/><Relationship Id="rId6" Type="http://schemas.openxmlformats.org/officeDocument/2006/relationships/image" Target="../media/image693.png"/><Relationship Id="rId11" Type="http://schemas.openxmlformats.org/officeDocument/2006/relationships/image" Target="../media/image697.png"/><Relationship Id="rId5" Type="http://schemas.openxmlformats.org/officeDocument/2006/relationships/image" Target="../media/image692.png"/><Relationship Id="rId10" Type="http://schemas.openxmlformats.org/officeDocument/2006/relationships/image" Target="../media/image696.png"/><Relationship Id="rId4" Type="http://schemas.openxmlformats.org/officeDocument/2006/relationships/image" Target="../media/image691.png"/><Relationship Id="rId9" Type="http://schemas.openxmlformats.org/officeDocument/2006/relationships/image" Target="../media/image4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3F04D3-395D-42DD-B74A-8DA7B6015755}"/>
              </a:ext>
            </a:extLst>
          </p:cNvPr>
          <p:cNvSpPr txBox="1"/>
          <p:nvPr/>
        </p:nvSpPr>
        <p:spPr>
          <a:xfrm>
            <a:off x="251460" y="228600"/>
            <a:ext cx="9575955" cy="584775"/>
          </a:xfrm>
          <a:prstGeom prst="rect">
            <a:avLst/>
          </a:prstGeom>
          <a:noFill/>
        </p:spPr>
        <p:txBody>
          <a:bodyPr wrap="none" rtlCol="0">
            <a:spAutoFit/>
          </a:bodyPr>
          <a:lstStyle/>
          <a:p>
            <a:r>
              <a:rPr lang="fr-FR" sz="3200" b="1"/>
              <a:t>Oracle® Certified Professional Java® SE 8 Programmer II</a:t>
            </a:r>
            <a:endParaRPr lang="en-US" sz="3200" b="1"/>
          </a:p>
        </p:txBody>
      </p:sp>
      <p:sp>
        <p:nvSpPr>
          <p:cNvPr id="5" name="TextBox 4">
            <a:extLst>
              <a:ext uri="{FF2B5EF4-FFF2-40B4-BE49-F238E27FC236}">
                <a16:creationId xmlns:a16="http://schemas.microsoft.com/office/drawing/2014/main" id="{6F97FDBC-56D4-4DBF-B16C-EE581A2546B4}"/>
              </a:ext>
            </a:extLst>
          </p:cNvPr>
          <p:cNvSpPr txBox="1"/>
          <p:nvPr/>
        </p:nvSpPr>
        <p:spPr>
          <a:xfrm>
            <a:off x="251460" y="934135"/>
            <a:ext cx="5433090" cy="523220"/>
          </a:xfrm>
          <a:prstGeom prst="rect">
            <a:avLst/>
          </a:prstGeom>
          <a:noFill/>
        </p:spPr>
        <p:txBody>
          <a:bodyPr wrap="none" rtlCol="0">
            <a:spAutoFit/>
          </a:bodyPr>
          <a:lstStyle/>
          <a:p>
            <a:r>
              <a:rPr lang="en-US" sz="2800" b="1"/>
              <a:t>Chapter 1 : Advanced Class Design  </a:t>
            </a:r>
          </a:p>
        </p:txBody>
      </p:sp>
      <p:sp>
        <p:nvSpPr>
          <p:cNvPr id="6" name="TextBox 5">
            <a:extLst>
              <a:ext uri="{FF2B5EF4-FFF2-40B4-BE49-F238E27FC236}">
                <a16:creationId xmlns:a16="http://schemas.microsoft.com/office/drawing/2014/main" id="{8EC4A863-C65A-4F0C-BF47-8A141967FFE0}"/>
              </a:ext>
            </a:extLst>
          </p:cNvPr>
          <p:cNvSpPr txBox="1"/>
          <p:nvPr/>
        </p:nvSpPr>
        <p:spPr>
          <a:xfrm>
            <a:off x="251460" y="1457355"/>
            <a:ext cx="4503420" cy="461665"/>
          </a:xfrm>
          <a:prstGeom prst="rect">
            <a:avLst/>
          </a:prstGeom>
          <a:noFill/>
        </p:spPr>
        <p:txBody>
          <a:bodyPr wrap="square" rtlCol="0">
            <a:spAutoFit/>
          </a:bodyPr>
          <a:lstStyle/>
          <a:p>
            <a:r>
              <a:rPr lang="en-US" sz="2400" b="1" u="sng"/>
              <a:t>1- Reviewing OCA Concepts</a:t>
            </a:r>
          </a:p>
        </p:txBody>
      </p:sp>
      <p:sp>
        <p:nvSpPr>
          <p:cNvPr id="7" name="TextBox 6">
            <a:extLst>
              <a:ext uri="{FF2B5EF4-FFF2-40B4-BE49-F238E27FC236}">
                <a16:creationId xmlns:a16="http://schemas.microsoft.com/office/drawing/2014/main" id="{E5728974-5573-40A6-B957-AA1D7843F515}"/>
              </a:ext>
            </a:extLst>
          </p:cNvPr>
          <p:cNvSpPr txBox="1"/>
          <p:nvPr/>
        </p:nvSpPr>
        <p:spPr>
          <a:xfrm>
            <a:off x="251460" y="1980575"/>
            <a:ext cx="2680477" cy="461665"/>
          </a:xfrm>
          <a:prstGeom prst="rect">
            <a:avLst/>
          </a:prstGeom>
          <a:noFill/>
        </p:spPr>
        <p:txBody>
          <a:bodyPr wrap="none" rtlCol="0">
            <a:spAutoFit/>
          </a:bodyPr>
          <a:lstStyle/>
          <a:p>
            <a:r>
              <a:rPr lang="en-US" sz="2400" b="1" u="sng"/>
              <a:t>2- Using instanceof </a:t>
            </a:r>
          </a:p>
        </p:txBody>
      </p:sp>
      <p:pic>
        <p:nvPicPr>
          <p:cNvPr id="9" name="Picture 8">
            <a:extLst>
              <a:ext uri="{FF2B5EF4-FFF2-40B4-BE49-F238E27FC236}">
                <a16:creationId xmlns:a16="http://schemas.microsoft.com/office/drawing/2014/main" id="{199D2BCA-832C-4678-B677-35CCD6E47DCD}"/>
              </a:ext>
            </a:extLst>
          </p:cNvPr>
          <p:cNvPicPr>
            <a:picLocks noChangeAspect="1"/>
          </p:cNvPicPr>
          <p:nvPr/>
        </p:nvPicPr>
        <p:blipFill>
          <a:blip r:embed="rId3"/>
          <a:stretch>
            <a:fillRect/>
          </a:stretch>
        </p:blipFill>
        <p:spPr>
          <a:xfrm>
            <a:off x="0" y="2406084"/>
            <a:ext cx="7615984" cy="936625"/>
          </a:xfrm>
          <a:prstGeom prst="rect">
            <a:avLst/>
          </a:prstGeom>
        </p:spPr>
      </p:pic>
      <p:sp>
        <p:nvSpPr>
          <p:cNvPr id="10" name="TextBox 9">
            <a:extLst>
              <a:ext uri="{FF2B5EF4-FFF2-40B4-BE49-F238E27FC236}">
                <a16:creationId xmlns:a16="http://schemas.microsoft.com/office/drawing/2014/main" id="{6AA9F1B5-E20C-46D1-B225-8190DAB2EDEE}"/>
              </a:ext>
            </a:extLst>
          </p:cNvPr>
          <p:cNvSpPr txBox="1"/>
          <p:nvPr/>
        </p:nvSpPr>
        <p:spPr>
          <a:xfrm>
            <a:off x="-1" y="3440420"/>
            <a:ext cx="1139483" cy="369332"/>
          </a:xfrm>
          <a:prstGeom prst="rect">
            <a:avLst/>
          </a:prstGeom>
          <a:noFill/>
        </p:spPr>
        <p:txBody>
          <a:bodyPr wrap="square" rtlCol="0">
            <a:spAutoFit/>
          </a:bodyPr>
          <a:lstStyle/>
          <a:p>
            <a:r>
              <a:rPr lang="en-US"/>
              <a:t>Examples</a:t>
            </a:r>
            <a:r>
              <a:rPr lang="ar-KW"/>
              <a:t>:</a:t>
            </a:r>
            <a:endParaRPr lang="en-US"/>
          </a:p>
        </p:txBody>
      </p:sp>
      <p:pic>
        <p:nvPicPr>
          <p:cNvPr id="14" name="Picture 13">
            <a:extLst>
              <a:ext uri="{FF2B5EF4-FFF2-40B4-BE49-F238E27FC236}">
                <a16:creationId xmlns:a16="http://schemas.microsoft.com/office/drawing/2014/main" id="{CC6B950E-EE1B-4B04-A7DC-40175D9D2098}"/>
              </a:ext>
            </a:extLst>
          </p:cNvPr>
          <p:cNvPicPr>
            <a:picLocks noChangeAspect="1"/>
          </p:cNvPicPr>
          <p:nvPr/>
        </p:nvPicPr>
        <p:blipFill>
          <a:blip r:embed="rId4"/>
          <a:stretch>
            <a:fillRect/>
          </a:stretch>
        </p:blipFill>
        <p:spPr>
          <a:xfrm>
            <a:off x="14066" y="3897886"/>
            <a:ext cx="3190875" cy="828675"/>
          </a:xfrm>
          <a:prstGeom prst="rect">
            <a:avLst/>
          </a:prstGeom>
        </p:spPr>
      </p:pic>
      <p:pic>
        <p:nvPicPr>
          <p:cNvPr id="16" name="Picture 15">
            <a:extLst>
              <a:ext uri="{FF2B5EF4-FFF2-40B4-BE49-F238E27FC236}">
                <a16:creationId xmlns:a16="http://schemas.microsoft.com/office/drawing/2014/main" id="{B357C33F-F7D7-47B9-A15F-E6B7131B6BA7}"/>
              </a:ext>
            </a:extLst>
          </p:cNvPr>
          <p:cNvPicPr>
            <a:picLocks noChangeAspect="1"/>
          </p:cNvPicPr>
          <p:nvPr/>
        </p:nvPicPr>
        <p:blipFill>
          <a:blip r:embed="rId5"/>
          <a:stretch>
            <a:fillRect/>
          </a:stretch>
        </p:blipFill>
        <p:spPr>
          <a:xfrm>
            <a:off x="14066" y="4597496"/>
            <a:ext cx="4819650" cy="936626"/>
          </a:xfrm>
          <a:prstGeom prst="rect">
            <a:avLst/>
          </a:prstGeom>
        </p:spPr>
      </p:pic>
      <p:pic>
        <p:nvPicPr>
          <p:cNvPr id="18" name="Picture 17">
            <a:extLst>
              <a:ext uri="{FF2B5EF4-FFF2-40B4-BE49-F238E27FC236}">
                <a16:creationId xmlns:a16="http://schemas.microsoft.com/office/drawing/2014/main" id="{F2DFFF16-FB0D-499E-B3AB-C2CF15002991}"/>
              </a:ext>
            </a:extLst>
          </p:cNvPr>
          <p:cNvPicPr>
            <a:picLocks noChangeAspect="1"/>
          </p:cNvPicPr>
          <p:nvPr/>
        </p:nvPicPr>
        <p:blipFill>
          <a:blip r:embed="rId6"/>
          <a:stretch>
            <a:fillRect/>
          </a:stretch>
        </p:blipFill>
        <p:spPr>
          <a:xfrm>
            <a:off x="0" y="5419286"/>
            <a:ext cx="4943475" cy="1028700"/>
          </a:xfrm>
          <a:prstGeom prst="rect">
            <a:avLst/>
          </a:prstGeom>
        </p:spPr>
      </p:pic>
      <p:cxnSp>
        <p:nvCxnSpPr>
          <p:cNvPr id="20" name="Straight Connector 19">
            <a:extLst>
              <a:ext uri="{FF2B5EF4-FFF2-40B4-BE49-F238E27FC236}">
                <a16:creationId xmlns:a16="http://schemas.microsoft.com/office/drawing/2014/main" id="{272918BF-D2D1-447D-A433-9AFD28597DA0}"/>
              </a:ext>
            </a:extLst>
          </p:cNvPr>
          <p:cNvCxnSpPr>
            <a:cxnSpLocks/>
          </p:cNvCxnSpPr>
          <p:nvPr/>
        </p:nvCxnSpPr>
        <p:spPr>
          <a:xfrm flipH="1">
            <a:off x="5930900" y="3440420"/>
            <a:ext cx="14068" cy="341758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B5BFF91-7CF2-4DBF-8268-E93EE34EF04B}"/>
              </a:ext>
            </a:extLst>
          </p:cNvPr>
          <p:cNvPicPr>
            <a:picLocks noChangeAspect="1"/>
          </p:cNvPicPr>
          <p:nvPr/>
        </p:nvPicPr>
        <p:blipFill>
          <a:blip r:embed="rId7"/>
          <a:stretch>
            <a:fillRect/>
          </a:stretch>
        </p:blipFill>
        <p:spPr>
          <a:xfrm>
            <a:off x="14066" y="6308891"/>
            <a:ext cx="5772150" cy="571500"/>
          </a:xfrm>
          <a:prstGeom prst="rect">
            <a:avLst/>
          </a:prstGeom>
        </p:spPr>
      </p:pic>
      <p:pic>
        <p:nvPicPr>
          <p:cNvPr id="24" name="Picture 23">
            <a:extLst>
              <a:ext uri="{FF2B5EF4-FFF2-40B4-BE49-F238E27FC236}">
                <a16:creationId xmlns:a16="http://schemas.microsoft.com/office/drawing/2014/main" id="{25257CC4-2BF9-437B-8D83-4907135F3D08}"/>
              </a:ext>
            </a:extLst>
          </p:cNvPr>
          <p:cNvPicPr>
            <a:picLocks noChangeAspect="1"/>
          </p:cNvPicPr>
          <p:nvPr/>
        </p:nvPicPr>
        <p:blipFill>
          <a:blip r:embed="rId8"/>
          <a:stretch>
            <a:fillRect/>
          </a:stretch>
        </p:blipFill>
        <p:spPr>
          <a:xfrm>
            <a:off x="6002401" y="3306802"/>
            <a:ext cx="3371850" cy="466725"/>
          </a:xfrm>
          <a:prstGeom prst="rect">
            <a:avLst/>
          </a:prstGeom>
        </p:spPr>
      </p:pic>
      <p:pic>
        <p:nvPicPr>
          <p:cNvPr id="26" name="Picture 25">
            <a:extLst>
              <a:ext uri="{FF2B5EF4-FFF2-40B4-BE49-F238E27FC236}">
                <a16:creationId xmlns:a16="http://schemas.microsoft.com/office/drawing/2014/main" id="{2F9DE002-062F-43E9-908E-4F35EC791CCB}"/>
              </a:ext>
            </a:extLst>
          </p:cNvPr>
          <p:cNvPicPr>
            <a:picLocks noChangeAspect="1"/>
          </p:cNvPicPr>
          <p:nvPr/>
        </p:nvPicPr>
        <p:blipFill>
          <a:blip r:embed="rId9"/>
          <a:stretch>
            <a:fillRect/>
          </a:stretch>
        </p:blipFill>
        <p:spPr>
          <a:xfrm>
            <a:off x="5994189" y="3835159"/>
            <a:ext cx="4076700" cy="457200"/>
          </a:xfrm>
          <a:prstGeom prst="rect">
            <a:avLst/>
          </a:prstGeom>
        </p:spPr>
      </p:pic>
      <p:pic>
        <p:nvPicPr>
          <p:cNvPr id="28" name="Picture 27">
            <a:extLst>
              <a:ext uri="{FF2B5EF4-FFF2-40B4-BE49-F238E27FC236}">
                <a16:creationId xmlns:a16="http://schemas.microsoft.com/office/drawing/2014/main" id="{5F139A40-5E98-46C5-83DD-3E314978F3C9}"/>
              </a:ext>
            </a:extLst>
          </p:cNvPr>
          <p:cNvPicPr>
            <a:picLocks noChangeAspect="1"/>
          </p:cNvPicPr>
          <p:nvPr/>
        </p:nvPicPr>
        <p:blipFill>
          <a:blip r:embed="rId10"/>
          <a:stretch>
            <a:fillRect/>
          </a:stretch>
        </p:blipFill>
        <p:spPr>
          <a:xfrm>
            <a:off x="6002401" y="4259806"/>
            <a:ext cx="6067425" cy="409575"/>
          </a:xfrm>
          <a:prstGeom prst="rect">
            <a:avLst/>
          </a:prstGeom>
        </p:spPr>
      </p:pic>
      <p:pic>
        <p:nvPicPr>
          <p:cNvPr id="30" name="Picture 29">
            <a:extLst>
              <a:ext uri="{FF2B5EF4-FFF2-40B4-BE49-F238E27FC236}">
                <a16:creationId xmlns:a16="http://schemas.microsoft.com/office/drawing/2014/main" id="{B5E58563-F80F-4AD2-A1E6-C827F3C7A25D}"/>
              </a:ext>
            </a:extLst>
          </p:cNvPr>
          <p:cNvPicPr>
            <a:picLocks noChangeAspect="1"/>
          </p:cNvPicPr>
          <p:nvPr/>
        </p:nvPicPr>
        <p:blipFill>
          <a:blip r:embed="rId11"/>
          <a:stretch>
            <a:fillRect/>
          </a:stretch>
        </p:blipFill>
        <p:spPr>
          <a:xfrm>
            <a:off x="5951326" y="4703859"/>
            <a:ext cx="4162425" cy="361950"/>
          </a:xfrm>
          <a:prstGeom prst="rect">
            <a:avLst/>
          </a:prstGeom>
        </p:spPr>
      </p:pic>
      <p:pic>
        <p:nvPicPr>
          <p:cNvPr id="34" name="Picture 33">
            <a:extLst>
              <a:ext uri="{FF2B5EF4-FFF2-40B4-BE49-F238E27FC236}">
                <a16:creationId xmlns:a16="http://schemas.microsoft.com/office/drawing/2014/main" id="{D5A6160E-0D6F-420F-BB47-5D8AFB55E404}"/>
              </a:ext>
            </a:extLst>
          </p:cNvPr>
          <p:cNvPicPr>
            <a:picLocks noChangeAspect="1"/>
          </p:cNvPicPr>
          <p:nvPr/>
        </p:nvPicPr>
        <p:blipFill>
          <a:blip r:embed="rId12"/>
          <a:stretch>
            <a:fillRect/>
          </a:stretch>
        </p:blipFill>
        <p:spPr>
          <a:xfrm>
            <a:off x="5991577" y="4819650"/>
            <a:ext cx="4543425" cy="2038350"/>
          </a:xfrm>
          <a:prstGeom prst="rect">
            <a:avLst/>
          </a:prstGeom>
        </p:spPr>
      </p:pic>
      <p:sp>
        <p:nvSpPr>
          <p:cNvPr id="36" name="TextBox 35">
            <a:extLst>
              <a:ext uri="{FF2B5EF4-FFF2-40B4-BE49-F238E27FC236}">
                <a16:creationId xmlns:a16="http://schemas.microsoft.com/office/drawing/2014/main" id="{F238E6B6-55A4-4260-A9C8-73D62796A47A}"/>
              </a:ext>
            </a:extLst>
          </p:cNvPr>
          <p:cNvSpPr txBox="1"/>
          <p:nvPr/>
        </p:nvSpPr>
        <p:spPr>
          <a:xfrm>
            <a:off x="14065" y="3748446"/>
            <a:ext cx="611894" cy="307777"/>
          </a:xfrm>
          <a:prstGeom prst="rect">
            <a:avLst/>
          </a:prstGeom>
          <a:noFill/>
        </p:spPr>
        <p:txBody>
          <a:bodyPr wrap="square" rtlCol="0">
            <a:spAutoFit/>
          </a:bodyPr>
          <a:lstStyle/>
          <a:p>
            <a:r>
              <a:rPr lang="en-US" sz="1400"/>
              <a:t>Ex1:</a:t>
            </a:r>
          </a:p>
        </p:txBody>
      </p:sp>
      <p:sp>
        <p:nvSpPr>
          <p:cNvPr id="39" name="TextBox 38">
            <a:extLst>
              <a:ext uri="{FF2B5EF4-FFF2-40B4-BE49-F238E27FC236}">
                <a16:creationId xmlns:a16="http://schemas.microsoft.com/office/drawing/2014/main" id="{64F2E977-DAE7-4521-AF9A-7892FF3D34CA}"/>
              </a:ext>
            </a:extLst>
          </p:cNvPr>
          <p:cNvSpPr txBox="1"/>
          <p:nvPr/>
        </p:nvSpPr>
        <p:spPr>
          <a:xfrm>
            <a:off x="5930900" y="4623775"/>
            <a:ext cx="611894" cy="307777"/>
          </a:xfrm>
          <a:prstGeom prst="rect">
            <a:avLst/>
          </a:prstGeom>
          <a:noFill/>
        </p:spPr>
        <p:txBody>
          <a:bodyPr wrap="square" rtlCol="0">
            <a:spAutoFit/>
          </a:bodyPr>
          <a:lstStyle/>
          <a:p>
            <a:r>
              <a:rPr lang="en-US" sz="1400"/>
              <a:t>Ex</a:t>
            </a:r>
            <a:r>
              <a:rPr lang="ar-KW" sz="1400"/>
              <a:t>3</a:t>
            </a:r>
            <a:r>
              <a:rPr lang="en-US" sz="1400"/>
              <a:t>:</a:t>
            </a:r>
          </a:p>
        </p:txBody>
      </p:sp>
      <p:pic>
        <p:nvPicPr>
          <p:cNvPr id="41" name="Picture 40">
            <a:extLst>
              <a:ext uri="{FF2B5EF4-FFF2-40B4-BE49-F238E27FC236}">
                <a16:creationId xmlns:a16="http://schemas.microsoft.com/office/drawing/2014/main" id="{DC373698-56CD-4E3B-80C4-56BCAD4DB154}"/>
              </a:ext>
            </a:extLst>
          </p:cNvPr>
          <p:cNvPicPr>
            <a:picLocks noChangeAspect="1"/>
          </p:cNvPicPr>
          <p:nvPr/>
        </p:nvPicPr>
        <p:blipFill>
          <a:blip r:embed="rId13"/>
          <a:stretch>
            <a:fillRect/>
          </a:stretch>
        </p:blipFill>
        <p:spPr>
          <a:xfrm>
            <a:off x="9734893" y="5805048"/>
            <a:ext cx="2428875" cy="257175"/>
          </a:xfrm>
          <a:prstGeom prst="rect">
            <a:avLst/>
          </a:prstGeom>
        </p:spPr>
      </p:pic>
      <p:sp>
        <p:nvSpPr>
          <p:cNvPr id="21" name="TextBox 20">
            <a:extLst>
              <a:ext uri="{FF2B5EF4-FFF2-40B4-BE49-F238E27FC236}">
                <a16:creationId xmlns:a16="http://schemas.microsoft.com/office/drawing/2014/main" id="{08660A00-F4FE-4F64-A4B0-C3740083B2FA}"/>
              </a:ext>
            </a:extLst>
          </p:cNvPr>
          <p:cNvSpPr txBox="1"/>
          <p:nvPr/>
        </p:nvSpPr>
        <p:spPr>
          <a:xfrm>
            <a:off x="5928515" y="3118435"/>
            <a:ext cx="611894" cy="307777"/>
          </a:xfrm>
          <a:prstGeom prst="rect">
            <a:avLst/>
          </a:prstGeom>
          <a:noFill/>
        </p:spPr>
        <p:txBody>
          <a:bodyPr wrap="square" rtlCol="0">
            <a:spAutoFit/>
          </a:bodyPr>
          <a:lstStyle/>
          <a:p>
            <a:r>
              <a:rPr lang="en-US" sz="1400"/>
              <a:t>Ex2:</a:t>
            </a:r>
          </a:p>
        </p:txBody>
      </p:sp>
      <p:pic>
        <p:nvPicPr>
          <p:cNvPr id="23" name="Picture 22">
            <a:extLst>
              <a:ext uri="{FF2B5EF4-FFF2-40B4-BE49-F238E27FC236}">
                <a16:creationId xmlns:a16="http://schemas.microsoft.com/office/drawing/2014/main" id="{BCCAB6C2-25D7-42B7-A20C-7E0D7536078F}"/>
              </a:ext>
            </a:extLst>
          </p:cNvPr>
          <p:cNvPicPr>
            <a:picLocks noChangeAspect="1"/>
          </p:cNvPicPr>
          <p:nvPr/>
        </p:nvPicPr>
        <p:blipFill>
          <a:blip r:embed="rId14"/>
          <a:stretch>
            <a:fillRect/>
          </a:stretch>
        </p:blipFill>
        <p:spPr>
          <a:xfrm>
            <a:off x="3844191" y="4006907"/>
            <a:ext cx="2004789" cy="2445038"/>
          </a:xfrm>
          <a:prstGeom prst="rect">
            <a:avLst/>
          </a:prstGeom>
        </p:spPr>
      </p:pic>
      <p:pic>
        <p:nvPicPr>
          <p:cNvPr id="25" name="Picture 24">
            <a:extLst>
              <a:ext uri="{FF2B5EF4-FFF2-40B4-BE49-F238E27FC236}">
                <a16:creationId xmlns:a16="http://schemas.microsoft.com/office/drawing/2014/main" id="{5601F0D2-C611-49BF-96DC-15788234E8A6}"/>
              </a:ext>
            </a:extLst>
          </p:cNvPr>
          <p:cNvPicPr>
            <a:picLocks noChangeAspect="1"/>
          </p:cNvPicPr>
          <p:nvPr/>
        </p:nvPicPr>
        <p:blipFill>
          <a:blip r:embed="rId14"/>
          <a:stretch>
            <a:fillRect/>
          </a:stretch>
        </p:blipFill>
        <p:spPr>
          <a:xfrm>
            <a:off x="9699742" y="5494743"/>
            <a:ext cx="2499176" cy="819769"/>
          </a:xfrm>
          <a:prstGeom prst="rect">
            <a:avLst/>
          </a:prstGeom>
        </p:spPr>
      </p:pic>
      <p:pic>
        <p:nvPicPr>
          <p:cNvPr id="27" name="Picture 26">
            <a:extLst>
              <a:ext uri="{FF2B5EF4-FFF2-40B4-BE49-F238E27FC236}">
                <a16:creationId xmlns:a16="http://schemas.microsoft.com/office/drawing/2014/main" id="{F0C57712-758A-4E5F-B6FC-744F042DA45F}"/>
              </a:ext>
            </a:extLst>
          </p:cNvPr>
          <p:cNvPicPr>
            <a:picLocks noChangeAspect="1"/>
          </p:cNvPicPr>
          <p:nvPr/>
        </p:nvPicPr>
        <p:blipFill>
          <a:blip r:embed="rId14"/>
          <a:stretch>
            <a:fillRect/>
          </a:stretch>
        </p:blipFill>
        <p:spPr>
          <a:xfrm>
            <a:off x="4170998" y="6584534"/>
            <a:ext cx="1673440" cy="275152"/>
          </a:xfrm>
          <a:prstGeom prst="rect">
            <a:avLst/>
          </a:prstGeom>
        </p:spPr>
      </p:pic>
    </p:spTree>
    <p:extLst>
      <p:ext uri="{BB962C8B-B14F-4D97-AF65-F5344CB8AC3E}">
        <p14:creationId xmlns:p14="http://schemas.microsoft.com/office/powerpoint/2010/main" val="78504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34811-CC8F-4EDE-84F3-F1A337A318E5}"/>
              </a:ext>
            </a:extLst>
          </p:cNvPr>
          <p:cNvPicPr>
            <a:picLocks noChangeAspect="1"/>
          </p:cNvPicPr>
          <p:nvPr/>
        </p:nvPicPr>
        <p:blipFill>
          <a:blip r:embed="rId2"/>
          <a:stretch>
            <a:fillRect/>
          </a:stretch>
        </p:blipFill>
        <p:spPr>
          <a:xfrm>
            <a:off x="227470" y="0"/>
            <a:ext cx="5400675" cy="3152775"/>
          </a:xfrm>
          <a:prstGeom prst="rect">
            <a:avLst/>
          </a:prstGeom>
        </p:spPr>
      </p:pic>
      <p:pic>
        <p:nvPicPr>
          <p:cNvPr id="7" name="Picture 6">
            <a:extLst>
              <a:ext uri="{FF2B5EF4-FFF2-40B4-BE49-F238E27FC236}">
                <a16:creationId xmlns:a16="http://schemas.microsoft.com/office/drawing/2014/main" id="{89B5B122-552B-43D5-A418-692C81517852}"/>
              </a:ext>
            </a:extLst>
          </p:cNvPr>
          <p:cNvPicPr>
            <a:picLocks noChangeAspect="1"/>
          </p:cNvPicPr>
          <p:nvPr/>
        </p:nvPicPr>
        <p:blipFill>
          <a:blip r:embed="rId3"/>
          <a:stretch>
            <a:fillRect/>
          </a:stretch>
        </p:blipFill>
        <p:spPr>
          <a:xfrm>
            <a:off x="5628144" y="0"/>
            <a:ext cx="6563855" cy="6011658"/>
          </a:xfrm>
          <a:prstGeom prst="rect">
            <a:avLst/>
          </a:prstGeom>
        </p:spPr>
      </p:pic>
      <p:pic>
        <p:nvPicPr>
          <p:cNvPr id="4" name="Picture 3">
            <a:extLst>
              <a:ext uri="{FF2B5EF4-FFF2-40B4-BE49-F238E27FC236}">
                <a16:creationId xmlns:a16="http://schemas.microsoft.com/office/drawing/2014/main" id="{9EE6EE61-1FAA-466C-B15F-F245E5721FF1}"/>
              </a:ext>
            </a:extLst>
          </p:cNvPr>
          <p:cNvPicPr>
            <a:picLocks noChangeAspect="1"/>
          </p:cNvPicPr>
          <p:nvPr/>
        </p:nvPicPr>
        <p:blipFill>
          <a:blip r:embed="rId4"/>
          <a:stretch>
            <a:fillRect/>
          </a:stretch>
        </p:blipFill>
        <p:spPr>
          <a:xfrm>
            <a:off x="6511796" y="891733"/>
            <a:ext cx="5202486" cy="4919166"/>
          </a:xfrm>
          <a:prstGeom prst="rect">
            <a:avLst/>
          </a:prstGeom>
        </p:spPr>
      </p:pic>
    </p:spTree>
    <p:extLst>
      <p:ext uri="{BB962C8B-B14F-4D97-AF65-F5344CB8AC3E}">
        <p14:creationId xmlns:p14="http://schemas.microsoft.com/office/powerpoint/2010/main" val="566259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BDBA7-D7F9-49E9-8266-BA28F4831DA1}"/>
              </a:ext>
            </a:extLst>
          </p:cNvPr>
          <p:cNvSpPr/>
          <p:nvPr/>
        </p:nvSpPr>
        <p:spPr>
          <a:xfrm>
            <a:off x="0" y="0"/>
            <a:ext cx="6096000" cy="1954381"/>
          </a:xfrm>
          <a:prstGeom prst="rect">
            <a:avLst/>
          </a:prstGeom>
        </p:spPr>
        <p:txBody>
          <a:bodyPr>
            <a:spAutoFit/>
          </a:bodyPr>
          <a:lstStyle/>
          <a:p>
            <a:r>
              <a:rPr lang="en-US" sz="1100"/>
              <a:t>This sample uses a total of four threads—the main() user thread and three additional threads created by the main() method. While the order of thread execution once the threads have been started is indeterminate, the order within a single thread is still linear. </a:t>
            </a:r>
          </a:p>
          <a:p>
            <a:endParaRPr lang="en-US" sz="1100"/>
          </a:p>
          <a:p>
            <a:r>
              <a:rPr lang="en-US" sz="1100"/>
              <a:t>For example, the for() loop in PrintData is still ordered, as is the end appearing after the begin in the main() method. </a:t>
            </a:r>
          </a:p>
          <a:p>
            <a:endParaRPr lang="en-US" sz="1100"/>
          </a:p>
          <a:p>
            <a:r>
              <a:rPr lang="en-US" sz="1100"/>
              <a:t>On the exam, be careful about cases where a Thread or Runnable is created but no start() method is called. While the following code snippets will compile, none will actually execute a task on a separate processing thread. Instead, the thread that made the call will be used to execute the task, causing the thread to wait until each run() method is complete before moving on to the next line.</a:t>
            </a:r>
          </a:p>
        </p:txBody>
      </p:sp>
      <p:cxnSp>
        <p:nvCxnSpPr>
          <p:cNvPr id="5" name="Straight Connector 4">
            <a:extLst>
              <a:ext uri="{FF2B5EF4-FFF2-40B4-BE49-F238E27FC236}">
                <a16:creationId xmlns:a16="http://schemas.microsoft.com/office/drawing/2014/main" id="{66D7693A-BD94-478F-8CFC-7D2195794D2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EF6C08-C04A-45CD-A287-6319C153F09D}"/>
              </a:ext>
            </a:extLst>
          </p:cNvPr>
          <p:cNvPicPr>
            <a:picLocks noChangeAspect="1"/>
          </p:cNvPicPr>
          <p:nvPr/>
        </p:nvPicPr>
        <p:blipFill>
          <a:blip r:embed="rId2"/>
          <a:stretch>
            <a:fillRect/>
          </a:stretch>
        </p:blipFill>
        <p:spPr>
          <a:xfrm>
            <a:off x="123825" y="1913900"/>
            <a:ext cx="2438400" cy="609600"/>
          </a:xfrm>
          <a:prstGeom prst="rect">
            <a:avLst/>
          </a:prstGeom>
        </p:spPr>
      </p:pic>
      <p:sp>
        <p:nvSpPr>
          <p:cNvPr id="7" name="Rectangle 6">
            <a:extLst>
              <a:ext uri="{FF2B5EF4-FFF2-40B4-BE49-F238E27FC236}">
                <a16:creationId xmlns:a16="http://schemas.microsoft.com/office/drawing/2014/main" id="{027C744E-F671-4BF8-BE79-B6E16891328C}"/>
              </a:ext>
            </a:extLst>
          </p:cNvPr>
          <p:cNvSpPr/>
          <p:nvPr/>
        </p:nvSpPr>
        <p:spPr>
          <a:xfrm>
            <a:off x="0" y="2483018"/>
            <a:ext cx="6096000" cy="1446550"/>
          </a:xfrm>
          <a:prstGeom prst="rect">
            <a:avLst/>
          </a:prstGeom>
        </p:spPr>
        <p:txBody>
          <a:bodyPr>
            <a:spAutoFit/>
          </a:bodyPr>
          <a:lstStyle/>
          <a:p>
            <a:r>
              <a:rPr lang="en-US" sz="1100"/>
              <a:t>In general, you should extend the Thread class only under very specific circumstances, such as when you are creating your own priority-based thread. In most situations, you should implement the Runnable interface rather than extend the Thread class. </a:t>
            </a:r>
          </a:p>
          <a:p>
            <a:endParaRPr lang="en-US" sz="1100"/>
          </a:p>
          <a:p>
            <a:r>
              <a:rPr lang="en-US" sz="1100"/>
              <a:t>We conclude our discussion of the Thread class here. While previous versions of the exam were quite focused on understanding the difference between extending Thread and implementing Runnable, the OCP 8 exam strongly encourages developers to use the Concurrency API to create and manage Thread objects for them.</a:t>
            </a:r>
          </a:p>
        </p:txBody>
      </p:sp>
      <p:pic>
        <p:nvPicPr>
          <p:cNvPr id="13" name="Picture 12">
            <a:extLst>
              <a:ext uri="{FF2B5EF4-FFF2-40B4-BE49-F238E27FC236}">
                <a16:creationId xmlns:a16="http://schemas.microsoft.com/office/drawing/2014/main" id="{6EF87F91-517A-435F-813A-058EF75DEF82}"/>
              </a:ext>
            </a:extLst>
          </p:cNvPr>
          <p:cNvPicPr>
            <a:picLocks noChangeAspect="1"/>
          </p:cNvPicPr>
          <p:nvPr/>
        </p:nvPicPr>
        <p:blipFill>
          <a:blip r:embed="rId3"/>
          <a:stretch>
            <a:fillRect/>
          </a:stretch>
        </p:blipFill>
        <p:spPr>
          <a:xfrm>
            <a:off x="123825" y="3963363"/>
            <a:ext cx="5581650" cy="2867025"/>
          </a:xfrm>
          <a:prstGeom prst="rect">
            <a:avLst/>
          </a:prstGeom>
        </p:spPr>
      </p:pic>
      <p:sp>
        <p:nvSpPr>
          <p:cNvPr id="14" name="TextBox 13">
            <a:extLst>
              <a:ext uri="{FF2B5EF4-FFF2-40B4-BE49-F238E27FC236}">
                <a16:creationId xmlns:a16="http://schemas.microsoft.com/office/drawing/2014/main" id="{2FEB5113-4313-4CD5-9FDD-AAAAFFEAD387}"/>
              </a:ext>
            </a:extLst>
          </p:cNvPr>
          <p:cNvSpPr txBox="1"/>
          <p:nvPr/>
        </p:nvSpPr>
        <p:spPr>
          <a:xfrm>
            <a:off x="6096000" y="0"/>
            <a:ext cx="2216563" cy="369332"/>
          </a:xfrm>
          <a:prstGeom prst="rect">
            <a:avLst/>
          </a:prstGeom>
          <a:noFill/>
        </p:spPr>
        <p:txBody>
          <a:bodyPr wrap="square">
            <a:spAutoFit/>
          </a:bodyPr>
          <a:lstStyle/>
          <a:p>
            <a:pPr marL="342900" indent="-342900">
              <a:buFont typeface="Wingdings" panose="05000000000000000000" pitchFamily="2" charset="2"/>
              <a:buChar char="Ø"/>
            </a:pPr>
            <a:r>
              <a:rPr lang="en-US"/>
              <a:t>Polling with Sleep </a:t>
            </a:r>
          </a:p>
        </p:txBody>
      </p:sp>
      <p:sp>
        <p:nvSpPr>
          <p:cNvPr id="15" name="Rectangle 14">
            <a:extLst>
              <a:ext uri="{FF2B5EF4-FFF2-40B4-BE49-F238E27FC236}">
                <a16:creationId xmlns:a16="http://schemas.microsoft.com/office/drawing/2014/main" id="{CF919726-1576-4077-A670-E6E4189B9464}"/>
              </a:ext>
            </a:extLst>
          </p:cNvPr>
          <p:cNvSpPr/>
          <p:nvPr/>
        </p:nvSpPr>
        <p:spPr>
          <a:xfrm>
            <a:off x="6162674" y="272349"/>
            <a:ext cx="6096000" cy="769441"/>
          </a:xfrm>
          <a:prstGeom prst="rect">
            <a:avLst/>
          </a:prstGeom>
        </p:spPr>
        <p:txBody>
          <a:bodyPr>
            <a:spAutoFit/>
          </a:bodyPr>
          <a:lstStyle/>
          <a:p>
            <a:r>
              <a:rPr lang="en-US" sz="1100"/>
              <a:t>Oftentimes, you need a thread to poll for a result to finish. </a:t>
            </a:r>
            <a:r>
              <a:rPr lang="en-US" sz="1100" b="1" i="1"/>
              <a:t>Polling</a:t>
            </a:r>
            <a:r>
              <a:rPr lang="en-US" sz="1100"/>
              <a:t> is the process of intermittently checking data at some fixed interval. For example, let’s say that you have a thread that modifies a shared static counter value, and your main() thread is waiting for the thread to increase the value above 100, as shown in the following class:</a:t>
            </a:r>
          </a:p>
        </p:txBody>
      </p:sp>
      <p:sp>
        <p:nvSpPr>
          <p:cNvPr id="17" name="Rectangle 16">
            <a:extLst>
              <a:ext uri="{FF2B5EF4-FFF2-40B4-BE49-F238E27FC236}">
                <a16:creationId xmlns:a16="http://schemas.microsoft.com/office/drawing/2014/main" id="{99EABFD2-7B71-4C58-9707-651053B2697C}"/>
              </a:ext>
            </a:extLst>
          </p:cNvPr>
          <p:cNvSpPr/>
          <p:nvPr/>
        </p:nvSpPr>
        <p:spPr>
          <a:xfrm>
            <a:off x="6096000" y="2904359"/>
            <a:ext cx="6096000" cy="1785104"/>
          </a:xfrm>
          <a:prstGeom prst="rect">
            <a:avLst/>
          </a:prstGeom>
        </p:spPr>
        <p:txBody>
          <a:bodyPr>
            <a:spAutoFit/>
          </a:bodyPr>
          <a:lstStyle/>
          <a:p>
            <a:r>
              <a:rPr lang="en-US" sz="1100"/>
              <a:t>How many times will the while() loop in this code execute and output Not reached yet? The answer is, we don’t know! It could output zero, ten, or a million times. If our thread scheduler is particularly poor, it could operate infinitely! Using a while() loop to check for data without some kind of delay is considered a very bad coding practice as it ties up CPU resources for no reason. </a:t>
            </a:r>
          </a:p>
          <a:p>
            <a:endParaRPr lang="en-US" sz="1100"/>
          </a:p>
          <a:p>
            <a:r>
              <a:rPr lang="en-US" sz="1100"/>
              <a:t>We can improve this result by using the Thread.sleep() method to implement polling. The Thread.sleep() method requests the current thread of execution rest for a specified number of milliseconds. When used inside the body of the main() method, the thread associated with the main() method will pause, while the separate thread will continue to run. Compare the previous implementation with the following one that uses Thread.sleep():</a:t>
            </a:r>
          </a:p>
        </p:txBody>
      </p:sp>
      <p:pic>
        <p:nvPicPr>
          <p:cNvPr id="21" name="Picture 20">
            <a:extLst>
              <a:ext uri="{FF2B5EF4-FFF2-40B4-BE49-F238E27FC236}">
                <a16:creationId xmlns:a16="http://schemas.microsoft.com/office/drawing/2014/main" id="{BA598232-6603-4E96-9DC4-90947750869B}"/>
              </a:ext>
            </a:extLst>
          </p:cNvPr>
          <p:cNvPicPr>
            <a:picLocks noChangeAspect="1"/>
          </p:cNvPicPr>
          <p:nvPr/>
        </p:nvPicPr>
        <p:blipFill>
          <a:blip r:embed="rId4"/>
          <a:stretch>
            <a:fillRect/>
          </a:stretch>
        </p:blipFill>
        <p:spPr>
          <a:xfrm>
            <a:off x="6219825" y="1013215"/>
            <a:ext cx="3886200" cy="1981200"/>
          </a:xfrm>
          <a:prstGeom prst="rect">
            <a:avLst/>
          </a:prstGeom>
        </p:spPr>
      </p:pic>
      <p:pic>
        <p:nvPicPr>
          <p:cNvPr id="24" name="Picture 23">
            <a:extLst>
              <a:ext uri="{FF2B5EF4-FFF2-40B4-BE49-F238E27FC236}">
                <a16:creationId xmlns:a16="http://schemas.microsoft.com/office/drawing/2014/main" id="{48EAE1B1-4F14-45FD-81D6-73962A28B09D}"/>
              </a:ext>
            </a:extLst>
          </p:cNvPr>
          <p:cNvPicPr>
            <a:picLocks noChangeAspect="1"/>
          </p:cNvPicPr>
          <p:nvPr/>
        </p:nvPicPr>
        <p:blipFill>
          <a:blip r:embed="rId5"/>
          <a:stretch>
            <a:fillRect/>
          </a:stretch>
        </p:blipFill>
        <p:spPr>
          <a:xfrm>
            <a:off x="6238874" y="4638675"/>
            <a:ext cx="4733925" cy="2219325"/>
          </a:xfrm>
          <a:prstGeom prst="rect">
            <a:avLst/>
          </a:prstGeom>
        </p:spPr>
      </p:pic>
    </p:spTree>
    <p:extLst>
      <p:ext uri="{BB962C8B-B14F-4D97-AF65-F5344CB8AC3E}">
        <p14:creationId xmlns:p14="http://schemas.microsoft.com/office/powerpoint/2010/main" val="249243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CEC711-4B4E-4B99-8F74-BE9D4B6FCA40}"/>
              </a:ext>
            </a:extLst>
          </p:cNvPr>
          <p:cNvSpPr/>
          <p:nvPr/>
        </p:nvSpPr>
        <p:spPr>
          <a:xfrm>
            <a:off x="90309" y="0"/>
            <a:ext cx="6096000" cy="2631490"/>
          </a:xfrm>
          <a:prstGeom prst="rect">
            <a:avLst/>
          </a:prstGeom>
        </p:spPr>
        <p:txBody>
          <a:bodyPr>
            <a:spAutoFit/>
          </a:bodyPr>
          <a:lstStyle/>
          <a:p>
            <a:r>
              <a:rPr lang="en-US" sz="1100"/>
              <a:t>In this example, we delay 1,000 milliseconds at the end of the loop, or 1 second. While this may seem like a small amount, we have now prevented a possibly infinite loop from executing and locking up our main program. Notice that we also changed the signature of the main method, since Thread.sleep() throws the checked InterruptedException. Alternatively, we could have wrapped each call to the Thread.sleep() method in a try/catch block. </a:t>
            </a:r>
          </a:p>
          <a:p>
            <a:endParaRPr lang="en-US" sz="1100"/>
          </a:p>
          <a:p>
            <a:r>
              <a:rPr lang="en-US" sz="1100"/>
              <a:t>How many times does the while() loop execute in this revised class? Still unknown! While polling does prevent the CPU from being overwhelmed with a potentially infinite loop, it does not guarantee when the loop will terminate. For example, the separate thread could be losing CPU time to a higher-priority process, resulting in multiple executions of the while() loop before it finishes. </a:t>
            </a:r>
          </a:p>
          <a:p>
            <a:endParaRPr lang="en-US" sz="1100"/>
          </a:p>
          <a:p>
            <a:r>
              <a:rPr lang="en-US" sz="1100"/>
              <a:t>Another issue to be concerned about is the shared counter variable. What if one thread is reading the counter variable while another thread is writing it? The thread reading the shared variable may end up with an invalid or incorrect value. We will discuss these issues in detail in the upcoming section on synchronization.</a:t>
            </a:r>
          </a:p>
        </p:txBody>
      </p:sp>
      <p:sp>
        <p:nvSpPr>
          <p:cNvPr id="5" name="TextBox 4">
            <a:extLst>
              <a:ext uri="{FF2B5EF4-FFF2-40B4-BE49-F238E27FC236}">
                <a16:creationId xmlns:a16="http://schemas.microsoft.com/office/drawing/2014/main" id="{1800FDBA-2E40-42D9-BFC1-AA0DB883CEB0}"/>
              </a:ext>
            </a:extLst>
          </p:cNvPr>
          <p:cNvSpPr txBox="1"/>
          <p:nvPr/>
        </p:nvSpPr>
        <p:spPr>
          <a:xfrm>
            <a:off x="-1" y="2631490"/>
            <a:ext cx="5915026" cy="461665"/>
          </a:xfrm>
          <a:prstGeom prst="rect">
            <a:avLst/>
          </a:prstGeom>
          <a:noFill/>
        </p:spPr>
        <p:txBody>
          <a:bodyPr wrap="square" rtlCol="0">
            <a:spAutoFit/>
          </a:bodyPr>
          <a:lstStyle/>
          <a:p>
            <a:r>
              <a:rPr lang="en-US" sz="2400" b="1" u="sng"/>
              <a:t>2- Creating Threads with the ExecutorService </a:t>
            </a:r>
          </a:p>
        </p:txBody>
      </p:sp>
      <p:sp>
        <p:nvSpPr>
          <p:cNvPr id="6" name="TextBox 5">
            <a:extLst>
              <a:ext uri="{FF2B5EF4-FFF2-40B4-BE49-F238E27FC236}">
                <a16:creationId xmlns:a16="http://schemas.microsoft.com/office/drawing/2014/main" id="{240C5A60-FD75-4D8E-84F7-DFFD2EF263A9}"/>
              </a:ext>
            </a:extLst>
          </p:cNvPr>
          <p:cNvSpPr txBox="1"/>
          <p:nvPr/>
        </p:nvSpPr>
        <p:spPr>
          <a:xfrm>
            <a:off x="67732" y="3093155"/>
            <a:ext cx="6141154" cy="1107996"/>
          </a:xfrm>
          <a:prstGeom prst="rect">
            <a:avLst/>
          </a:prstGeom>
          <a:noFill/>
        </p:spPr>
        <p:txBody>
          <a:bodyPr wrap="square">
            <a:spAutoFit/>
          </a:bodyPr>
          <a:lstStyle/>
          <a:p>
            <a:r>
              <a:rPr lang="en-US" sz="1100"/>
              <a:t>With the announcement of the Concurrency API, Java introduced the ExecutorService, which creates and manages threads for you. You first obtain an instance of an ExecutorService interface, and then you send the service tasks to be processed. The framework includes numerous useful features, such as thread pooling and scheduling, which would be cumbersome for you to implement in every project. Therefore, it is recommended that you use this framework anytime you need to create and execute a separate task, even if you need only a single thread. </a:t>
            </a:r>
          </a:p>
        </p:txBody>
      </p:sp>
      <p:sp>
        <p:nvSpPr>
          <p:cNvPr id="7" name="TextBox 6">
            <a:extLst>
              <a:ext uri="{FF2B5EF4-FFF2-40B4-BE49-F238E27FC236}">
                <a16:creationId xmlns:a16="http://schemas.microsoft.com/office/drawing/2014/main" id="{DBA5AFB3-A652-4F5C-A655-031E4AF4138A}"/>
              </a:ext>
            </a:extLst>
          </p:cNvPr>
          <p:cNvSpPr txBox="1"/>
          <p:nvPr/>
        </p:nvSpPr>
        <p:spPr>
          <a:xfrm>
            <a:off x="-1" y="4201151"/>
            <a:ext cx="4289779" cy="369332"/>
          </a:xfrm>
          <a:prstGeom prst="rect">
            <a:avLst/>
          </a:prstGeom>
          <a:noFill/>
        </p:spPr>
        <p:txBody>
          <a:bodyPr wrap="square">
            <a:spAutoFit/>
          </a:bodyPr>
          <a:lstStyle/>
          <a:p>
            <a:pPr marL="342900" indent="-342900">
              <a:buFont typeface="Wingdings" panose="05000000000000000000" pitchFamily="2" charset="2"/>
              <a:buChar char="Ø"/>
            </a:pPr>
            <a:r>
              <a:rPr lang="en-US"/>
              <a:t>Introducing the Single-Thread Executor </a:t>
            </a:r>
          </a:p>
        </p:txBody>
      </p:sp>
      <p:sp>
        <p:nvSpPr>
          <p:cNvPr id="8" name="TextBox 7">
            <a:extLst>
              <a:ext uri="{FF2B5EF4-FFF2-40B4-BE49-F238E27FC236}">
                <a16:creationId xmlns:a16="http://schemas.microsoft.com/office/drawing/2014/main" id="{DF880E25-DF90-478D-BE9C-AA2F71CFC6D0}"/>
              </a:ext>
            </a:extLst>
          </p:cNvPr>
          <p:cNvSpPr txBox="1"/>
          <p:nvPr/>
        </p:nvSpPr>
        <p:spPr>
          <a:xfrm>
            <a:off x="67732" y="4570483"/>
            <a:ext cx="6141154" cy="1446550"/>
          </a:xfrm>
          <a:prstGeom prst="rect">
            <a:avLst/>
          </a:prstGeom>
          <a:noFill/>
        </p:spPr>
        <p:txBody>
          <a:bodyPr wrap="square">
            <a:spAutoFit/>
          </a:bodyPr>
          <a:lstStyle/>
          <a:p>
            <a:r>
              <a:rPr lang="en-US" sz="1100"/>
              <a:t>Since ExecutorService is an interface, how do you obtain an instance of it? The Concurrency API includes the Executors factory class that can be used to create instances of the ExecutorService object. As you may remember from Chapter 2, “Design Patterns and Principles,” the factory pattern is a creational pattern in which the underlying implementation details of the object creation are hidden from us. You will see the factory pattern used again throughout Chapter 9, “NIO.2.” </a:t>
            </a:r>
          </a:p>
          <a:p>
            <a:endParaRPr lang="en-US" sz="1100"/>
          </a:p>
          <a:p>
            <a:r>
              <a:rPr lang="en-US" sz="1100"/>
              <a:t>Let’s start with a simple example using the newSingleThreadExecutor() method to obtain an ExecutorService instance and the execute() method to perform asynchronous tasks:</a:t>
            </a:r>
          </a:p>
        </p:txBody>
      </p:sp>
      <p:cxnSp>
        <p:nvCxnSpPr>
          <p:cNvPr id="9" name="Straight Connector 8">
            <a:extLst>
              <a:ext uri="{FF2B5EF4-FFF2-40B4-BE49-F238E27FC236}">
                <a16:creationId xmlns:a16="http://schemas.microsoft.com/office/drawing/2014/main" id="{A6935214-A38E-4579-AF0C-69C3068DD959}"/>
              </a:ext>
            </a:extLst>
          </p:cNvPr>
          <p:cNvCxnSpPr>
            <a:cxnSpLocks/>
          </p:cNvCxnSpPr>
          <p:nvPr/>
        </p:nvCxnSpPr>
        <p:spPr>
          <a:xfrm>
            <a:off x="618630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BC14EA9-D24C-485C-AB37-70475B70382B}"/>
              </a:ext>
            </a:extLst>
          </p:cNvPr>
          <p:cNvPicPr>
            <a:picLocks noChangeAspect="1"/>
          </p:cNvPicPr>
          <p:nvPr/>
        </p:nvPicPr>
        <p:blipFill>
          <a:blip r:embed="rId2"/>
          <a:stretch>
            <a:fillRect/>
          </a:stretch>
        </p:blipFill>
        <p:spPr>
          <a:xfrm>
            <a:off x="6276619" y="27653"/>
            <a:ext cx="5172075" cy="3619500"/>
          </a:xfrm>
          <a:prstGeom prst="rect">
            <a:avLst/>
          </a:prstGeom>
        </p:spPr>
      </p:pic>
      <p:sp>
        <p:nvSpPr>
          <p:cNvPr id="13" name="TextBox 12">
            <a:extLst>
              <a:ext uri="{FF2B5EF4-FFF2-40B4-BE49-F238E27FC236}">
                <a16:creationId xmlns:a16="http://schemas.microsoft.com/office/drawing/2014/main" id="{61FCF9C5-9606-46C8-AE08-41A313C35220}"/>
              </a:ext>
            </a:extLst>
          </p:cNvPr>
          <p:cNvSpPr txBox="1"/>
          <p:nvPr/>
        </p:nvSpPr>
        <p:spPr>
          <a:xfrm>
            <a:off x="6186309" y="3647153"/>
            <a:ext cx="6141154" cy="1277273"/>
          </a:xfrm>
          <a:prstGeom prst="rect">
            <a:avLst/>
          </a:prstGeom>
          <a:noFill/>
        </p:spPr>
        <p:txBody>
          <a:bodyPr wrap="square">
            <a:spAutoFit/>
          </a:bodyPr>
          <a:lstStyle/>
          <a:p>
            <a:r>
              <a:rPr lang="en-US" sz="1100"/>
              <a:t>As you may notice, this is just a rewrite of our earlier PrintData and ReadInventoryThread classes to use Runnable-based lambda expressions and an ExecutorService instance. </a:t>
            </a:r>
          </a:p>
          <a:p>
            <a:endParaRPr lang="en-US" sz="1100"/>
          </a:p>
          <a:p>
            <a:r>
              <a:rPr lang="en-US" sz="1100"/>
              <a:t>In this example, we used the newSingleThreadExecutor() method, which is the simplest ExecutorService that we could create. Unlike our earlier example, in which we had three extra threads for newly created tasks, this example uses only one, which means that the threads will order their results. For example, the following is a possible output for this code snippet:</a:t>
            </a:r>
          </a:p>
        </p:txBody>
      </p:sp>
      <p:pic>
        <p:nvPicPr>
          <p:cNvPr id="15" name="Picture 14">
            <a:extLst>
              <a:ext uri="{FF2B5EF4-FFF2-40B4-BE49-F238E27FC236}">
                <a16:creationId xmlns:a16="http://schemas.microsoft.com/office/drawing/2014/main" id="{9D9E82C5-F8EE-4B70-B6C9-1601C67833A5}"/>
              </a:ext>
            </a:extLst>
          </p:cNvPr>
          <p:cNvPicPr>
            <a:picLocks noChangeAspect="1"/>
          </p:cNvPicPr>
          <p:nvPr/>
        </p:nvPicPr>
        <p:blipFill>
          <a:blip r:embed="rId3"/>
          <a:stretch>
            <a:fillRect/>
          </a:stretch>
        </p:blipFill>
        <p:spPr>
          <a:xfrm>
            <a:off x="10488084" y="4808742"/>
            <a:ext cx="1571625" cy="1323975"/>
          </a:xfrm>
          <a:prstGeom prst="rect">
            <a:avLst/>
          </a:prstGeom>
        </p:spPr>
      </p:pic>
      <p:pic>
        <p:nvPicPr>
          <p:cNvPr id="16" name="Picture 15">
            <a:extLst>
              <a:ext uri="{FF2B5EF4-FFF2-40B4-BE49-F238E27FC236}">
                <a16:creationId xmlns:a16="http://schemas.microsoft.com/office/drawing/2014/main" id="{530C0D87-0D6C-41F1-9C1B-AAA2430725D4}"/>
              </a:ext>
            </a:extLst>
          </p:cNvPr>
          <p:cNvPicPr>
            <a:picLocks noChangeAspect="1"/>
          </p:cNvPicPr>
          <p:nvPr/>
        </p:nvPicPr>
        <p:blipFill>
          <a:blip r:embed="rId4"/>
          <a:stretch>
            <a:fillRect/>
          </a:stretch>
        </p:blipFill>
        <p:spPr>
          <a:xfrm>
            <a:off x="10426494" y="4744378"/>
            <a:ext cx="1658760" cy="1574032"/>
          </a:xfrm>
          <a:prstGeom prst="rect">
            <a:avLst/>
          </a:prstGeom>
        </p:spPr>
      </p:pic>
      <p:sp>
        <p:nvSpPr>
          <p:cNvPr id="18" name="TextBox 17">
            <a:extLst>
              <a:ext uri="{FF2B5EF4-FFF2-40B4-BE49-F238E27FC236}">
                <a16:creationId xmlns:a16="http://schemas.microsoft.com/office/drawing/2014/main" id="{1A7B2AF0-F912-4868-B608-C4D6A7E22583}"/>
              </a:ext>
            </a:extLst>
          </p:cNvPr>
          <p:cNvSpPr txBox="1"/>
          <p:nvPr/>
        </p:nvSpPr>
        <p:spPr>
          <a:xfrm>
            <a:off x="6229878" y="5293758"/>
            <a:ext cx="4192062" cy="1107996"/>
          </a:xfrm>
          <a:prstGeom prst="rect">
            <a:avLst/>
          </a:prstGeom>
          <a:noFill/>
        </p:spPr>
        <p:txBody>
          <a:bodyPr wrap="square">
            <a:spAutoFit/>
          </a:bodyPr>
          <a:lstStyle/>
          <a:p>
            <a:r>
              <a:rPr lang="en-US" sz="1100"/>
              <a:t>With a single-thread executor, results are guaranteed to be executed in the order in which they are added to the executor service. Notice that the end text is output while our thread executor tasks are still running. This is because the main() method is still an independent thread from the ExecutorService, and it can perform tasks while the other thread is running.</a:t>
            </a:r>
          </a:p>
        </p:txBody>
      </p:sp>
    </p:spTree>
    <p:extLst>
      <p:ext uri="{BB962C8B-B14F-4D97-AF65-F5344CB8AC3E}">
        <p14:creationId xmlns:p14="http://schemas.microsoft.com/office/powerpoint/2010/main" val="1499338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72B4C-7609-43BA-80A6-23A2D2081CD7}"/>
              </a:ext>
            </a:extLst>
          </p:cNvPr>
          <p:cNvPicPr>
            <a:picLocks noChangeAspect="1"/>
          </p:cNvPicPr>
          <p:nvPr/>
        </p:nvPicPr>
        <p:blipFill>
          <a:blip r:embed="rId2"/>
          <a:stretch>
            <a:fillRect/>
          </a:stretch>
        </p:blipFill>
        <p:spPr>
          <a:xfrm>
            <a:off x="0" y="0"/>
            <a:ext cx="5191125" cy="942975"/>
          </a:xfrm>
          <a:prstGeom prst="rect">
            <a:avLst/>
          </a:prstGeom>
        </p:spPr>
      </p:pic>
      <p:pic>
        <p:nvPicPr>
          <p:cNvPr id="7" name="Picture 6">
            <a:extLst>
              <a:ext uri="{FF2B5EF4-FFF2-40B4-BE49-F238E27FC236}">
                <a16:creationId xmlns:a16="http://schemas.microsoft.com/office/drawing/2014/main" id="{44D214CC-BFCF-416C-A6F8-783D3EFED017}"/>
              </a:ext>
            </a:extLst>
          </p:cNvPr>
          <p:cNvPicPr>
            <a:picLocks noChangeAspect="1"/>
          </p:cNvPicPr>
          <p:nvPr/>
        </p:nvPicPr>
        <p:blipFill>
          <a:blip r:embed="rId3"/>
          <a:stretch>
            <a:fillRect/>
          </a:stretch>
        </p:blipFill>
        <p:spPr>
          <a:xfrm>
            <a:off x="9525" y="909108"/>
            <a:ext cx="5181600" cy="695325"/>
          </a:xfrm>
          <a:prstGeom prst="rect">
            <a:avLst/>
          </a:prstGeom>
        </p:spPr>
      </p:pic>
      <p:sp>
        <p:nvSpPr>
          <p:cNvPr id="4" name="TextBox 3">
            <a:extLst>
              <a:ext uri="{FF2B5EF4-FFF2-40B4-BE49-F238E27FC236}">
                <a16:creationId xmlns:a16="http://schemas.microsoft.com/office/drawing/2014/main" id="{8458B59B-D94B-4DF5-B147-D615FEBB3F87}"/>
              </a:ext>
            </a:extLst>
          </p:cNvPr>
          <p:cNvSpPr txBox="1"/>
          <p:nvPr/>
        </p:nvSpPr>
        <p:spPr>
          <a:xfrm>
            <a:off x="9525" y="1604433"/>
            <a:ext cx="4289779" cy="369332"/>
          </a:xfrm>
          <a:prstGeom prst="rect">
            <a:avLst/>
          </a:prstGeom>
          <a:noFill/>
        </p:spPr>
        <p:txBody>
          <a:bodyPr wrap="square">
            <a:spAutoFit/>
          </a:bodyPr>
          <a:lstStyle/>
          <a:p>
            <a:pPr marL="342900" indent="-342900">
              <a:buFont typeface="Wingdings" panose="05000000000000000000" pitchFamily="2" charset="2"/>
              <a:buChar char="Ø"/>
            </a:pPr>
            <a:r>
              <a:rPr lang="en-US"/>
              <a:t>Shutting Down a Thread Executor </a:t>
            </a:r>
          </a:p>
        </p:txBody>
      </p:sp>
      <p:sp>
        <p:nvSpPr>
          <p:cNvPr id="6" name="TextBox 5">
            <a:extLst>
              <a:ext uri="{FF2B5EF4-FFF2-40B4-BE49-F238E27FC236}">
                <a16:creationId xmlns:a16="http://schemas.microsoft.com/office/drawing/2014/main" id="{F7D34D27-D709-4CAA-910D-1ED34FE6F8A9}"/>
              </a:ext>
            </a:extLst>
          </p:cNvPr>
          <p:cNvSpPr txBox="1"/>
          <p:nvPr/>
        </p:nvSpPr>
        <p:spPr>
          <a:xfrm>
            <a:off x="68140" y="1973765"/>
            <a:ext cx="6113584" cy="1785104"/>
          </a:xfrm>
          <a:prstGeom prst="rect">
            <a:avLst/>
          </a:prstGeom>
          <a:noFill/>
        </p:spPr>
        <p:txBody>
          <a:bodyPr wrap="square">
            <a:spAutoFit/>
          </a:bodyPr>
          <a:lstStyle/>
          <a:p>
            <a:r>
              <a:rPr lang="en-US" sz="1100"/>
              <a:t>Once you have finished using a thread executor, it is important that you call the shutdown() method.</a:t>
            </a:r>
            <a:endParaRPr lang="ar-KW" sz="1100"/>
          </a:p>
          <a:p>
            <a:r>
              <a:rPr lang="en-US" sz="1100"/>
              <a:t> A thread executor creates a non-daemon thread on the first task that is executed, so failing to call shutdown() will result in your application never terminating. </a:t>
            </a:r>
            <a:endParaRPr lang="ar-KW" sz="1100"/>
          </a:p>
          <a:p>
            <a:endParaRPr lang="ar-KW" sz="1100"/>
          </a:p>
          <a:p>
            <a:r>
              <a:rPr lang="en-US" sz="1100"/>
              <a:t>The shutdown process for a thread executor involves first rejecting any new tasks submitted to the thread executor while continuing to execute any previously submitted tasks. During this time, calling isShutdown() will return true, while isTerminated() will return false. If a new task is submitted to the thread executor while it is shutting down, a RejectedExecutionException will be thrown. Once all active tasks have been completed, isShutdown() and isTerminated() will both return true. Figure 7.2 shows the life cycle of an ExecutorService object.</a:t>
            </a:r>
          </a:p>
        </p:txBody>
      </p:sp>
      <p:cxnSp>
        <p:nvCxnSpPr>
          <p:cNvPr id="8" name="Straight Connector 7">
            <a:extLst>
              <a:ext uri="{FF2B5EF4-FFF2-40B4-BE49-F238E27FC236}">
                <a16:creationId xmlns:a16="http://schemas.microsoft.com/office/drawing/2014/main" id="{5A28AB28-B99D-4C46-9792-3DF1F2C5D9AF}"/>
              </a:ext>
            </a:extLst>
          </p:cNvPr>
          <p:cNvCxnSpPr>
            <a:cxnSpLocks/>
          </p:cNvCxnSpPr>
          <p:nvPr/>
        </p:nvCxnSpPr>
        <p:spPr>
          <a:xfrm>
            <a:off x="618630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F5ACEE-C9AA-4682-A451-3868C296AD43}"/>
              </a:ext>
            </a:extLst>
          </p:cNvPr>
          <p:cNvPicPr>
            <a:picLocks noChangeAspect="1"/>
          </p:cNvPicPr>
          <p:nvPr/>
        </p:nvPicPr>
        <p:blipFill>
          <a:blip r:embed="rId4"/>
          <a:stretch>
            <a:fillRect/>
          </a:stretch>
        </p:blipFill>
        <p:spPr>
          <a:xfrm>
            <a:off x="146172" y="3758869"/>
            <a:ext cx="5381625" cy="1466850"/>
          </a:xfrm>
          <a:prstGeom prst="rect">
            <a:avLst/>
          </a:prstGeom>
        </p:spPr>
      </p:pic>
      <p:sp>
        <p:nvSpPr>
          <p:cNvPr id="11" name="TextBox 10">
            <a:extLst>
              <a:ext uri="{FF2B5EF4-FFF2-40B4-BE49-F238E27FC236}">
                <a16:creationId xmlns:a16="http://schemas.microsoft.com/office/drawing/2014/main" id="{70CB1F5E-99B4-46BB-A8FD-AFFC631E23B6}"/>
              </a:ext>
            </a:extLst>
          </p:cNvPr>
          <p:cNvSpPr txBox="1"/>
          <p:nvPr/>
        </p:nvSpPr>
        <p:spPr>
          <a:xfrm>
            <a:off x="68140" y="5225719"/>
            <a:ext cx="6113584" cy="1277273"/>
          </a:xfrm>
          <a:prstGeom prst="rect">
            <a:avLst/>
          </a:prstGeom>
          <a:noFill/>
        </p:spPr>
        <p:txBody>
          <a:bodyPr wrap="square">
            <a:spAutoFit/>
          </a:bodyPr>
          <a:lstStyle/>
          <a:p>
            <a:r>
              <a:rPr lang="en-US" sz="1100"/>
              <a:t>For the exam, you should be aware that shutdown() does not actually stop any tasks that have already been submitted to the thread executor. What if you want to cancel all running and upcoming tasks? The ExecutorService provides a method called shutdownNow(), which attempts to stop all running tasks and discards any that have not been started yet. Note that shutdownNow() </a:t>
            </a:r>
            <a:r>
              <a:rPr lang="en-US" sz="1100" b="1" i="1"/>
              <a:t>attempts</a:t>
            </a:r>
            <a:r>
              <a:rPr lang="en-US" sz="1100"/>
              <a:t> to stop all running tasks. It is possible to create a thread that will never terminate, so any attempt to interrupt it may be ignored. Lastly, shutdownNow() returns a List of tasks that were submitted to the thread executor but that were never started.</a:t>
            </a:r>
          </a:p>
        </p:txBody>
      </p:sp>
      <p:pic>
        <p:nvPicPr>
          <p:cNvPr id="13" name="Picture 12">
            <a:extLst>
              <a:ext uri="{FF2B5EF4-FFF2-40B4-BE49-F238E27FC236}">
                <a16:creationId xmlns:a16="http://schemas.microsoft.com/office/drawing/2014/main" id="{51C6BC50-214C-457E-B077-EFAD924FCA90}"/>
              </a:ext>
            </a:extLst>
          </p:cNvPr>
          <p:cNvPicPr>
            <a:picLocks noChangeAspect="1"/>
          </p:cNvPicPr>
          <p:nvPr/>
        </p:nvPicPr>
        <p:blipFill>
          <a:blip r:embed="rId5"/>
          <a:stretch>
            <a:fillRect/>
          </a:stretch>
        </p:blipFill>
        <p:spPr>
          <a:xfrm>
            <a:off x="6277504" y="0"/>
            <a:ext cx="5191125" cy="1314450"/>
          </a:xfrm>
          <a:prstGeom prst="rect">
            <a:avLst/>
          </a:prstGeom>
        </p:spPr>
      </p:pic>
      <p:pic>
        <p:nvPicPr>
          <p:cNvPr id="15" name="Picture 14">
            <a:extLst>
              <a:ext uri="{FF2B5EF4-FFF2-40B4-BE49-F238E27FC236}">
                <a16:creationId xmlns:a16="http://schemas.microsoft.com/office/drawing/2014/main" id="{E9EF68B9-CB72-416B-AC3C-8B7E92304581}"/>
              </a:ext>
            </a:extLst>
          </p:cNvPr>
          <p:cNvPicPr>
            <a:picLocks noChangeAspect="1"/>
          </p:cNvPicPr>
          <p:nvPr/>
        </p:nvPicPr>
        <p:blipFill>
          <a:blip r:embed="rId6"/>
          <a:stretch>
            <a:fillRect/>
          </a:stretch>
        </p:blipFill>
        <p:spPr>
          <a:xfrm>
            <a:off x="6277504" y="1245481"/>
            <a:ext cx="5372100" cy="3400425"/>
          </a:xfrm>
          <a:prstGeom prst="rect">
            <a:avLst/>
          </a:prstGeom>
        </p:spPr>
      </p:pic>
      <p:sp>
        <p:nvSpPr>
          <p:cNvPr id="16" name="TextBox 15">
            <a:extLst>
              <a:ext uri="{FF2B5EF4-FFF2-40B4-BE49-F238E27FC236}">
                <a16:creationId xmlns:a16="http://schemas.microsoft.com/office/drawing/2014/main" id="{8E9C4EC0-5436-46FA-BB82-A70442235E11}"/>
              </a:ext>
            </a:extLst>
          </p:cNvPr>
          <p:cNvSpPr txBox="1"/>
          <p:nvPr/>
        </p:nvSpPr>
        <p:spPr>
          <a:xfrm>
            <a:off x="6181725" y="4641836"/>
            <a:ext cx="2149476" cy="369332"/>
          </a:xfrm>
          <a:prstGeom prst="rect">
            <a:avLst/>
          </a:prstGeom>
          <a:noFill/>
        </p:spPr>
        <p:txBody>
          <a:bodyPr wrap="square">
            <a:spAutoFit/>
          </a:bodyPr>
          <a:lstStyle/>
          <a:p>
            <a:pPr marL="342900" indent="-342900">
              <a:buFont typeface="Wingdings" panose="05000000000000000000" pitchFamily="2" charset="2"/>
              <a:buChar char="Ø"/>
            </a:pPr>
            <a:r>
              <a:rPr lang="en-US"/>
              <a:t>Submitting Tasks </a:t>
            </a:r>
          </a:p>
        </p:txBody>
      </p:sp>
      <p:sp>
        <p:nvSpPr>
          <p:cNvPr id="18" name="TextBox 17">
            <a:extLst>
              <a:ext uri="{FF2B5EF4-FFF2-40B4-BE49-F238E27FC236}">
                <a16:creationId xmlns:a16="http://schemas.microsoft.com/office/drawing/2014/main" id="{EC079A6B-5A91-4CCA-8AC7-7173BFE6B540}"/>
              </a:ext>
            </a:extLst>
          </p:cNvPr>
          <p:cNvSpPr txBox="1"/>
          <p:nvPr/>
        </p:nvSpPr>
        <p:spPr>
          <a:xfrm>
            <a:off x="6212184" y="4979095"/>
            <a:ext cx="6112932" cy="1954381"/>
          </a:xfrm>
          <a:prstGeom prst="rect">
            <a:avLst/>
          </a:prstGeom>
          <a:noFill/>
        </p:spPr>
        <p:txBody>
          <a:bodyPr wrap="square">
            <a:spAutoFit/>
          </a:bodyPr>
          <a:lstStyle/>
          <a:p>
            <a:r>
              <a:rPr lang="en-US" sz="1100"/>
              <a:t>You can submit tasks to an ExecutorService instance multiple ways. The first method we presented, execute(), is inherited from the Executor interface, which the ExecutorService interface extends. The execute() method takes a Runnable lambda expression or instance and completes the task asynchronously. Because the return type of the method is void, it does not tell us anything about the result of the task. It is considered a “fire-and-forget” method, as once it is submitted, the results are not directly available to the calling thread. </a:t>
            </a:r>
            <a:endParaRPr lang="ar-KW" sz="1100"/>
          </a:p>
          <a:p>
            <a:endParaRPr lang="ar-KW" sz="1100"/>
          </a:p>
          <a:p>
            <a:r>
              <a:rPr lang="en-US" sz="1100"/>
              <a:t>Fortunately, the writers of the Java added submit() methods to the ExecutorService interface, which, like execute(), can be used to complete tasks asynchronously. Unlike execute(), though, submit() returns a Future object that can be used to determine if the task is complete. It can also be used to return a generic result object after the task has been completed.</a:t>
            </a:r>
          </a:p>
        </p:txBody>
      </p:sp>
    </p:spTree>
    <p:extLst>
      <p:ext uri="{BB962C8B-B14F-4D97-AF65-F5344CB8AC3E}">
        <p14:creationId xmlns:p14="http://schemas.microsoft.com/office/powerpoint/2010/main" val="3613976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8F529A-DFC7-4DBD-AD74-42719BBE0AE2}"/>
              </a:ext>
            </a:extLst>
          </p:cNvPr>
          <p:cNvSpPr txBox="1"/>
          <p:nvPr/>
        </p:nvSpPr>
        <p:spPr>
          <a:xfrm>
            <a:off x="0" y="0"/>
            <a:ext cx="6096000" cy="430887"/>
          </a:xfrm>
          <a:prstGeom prst="rect">
            <a:avLst/>
          </a:prstGeom>
          <a:noFill/>
        </p:spPr>
        <p:txBody>
          <a:bodyPr wrap="square">
            <a:spAutoFit/>
          </a:bodyPr>
          <a:lstStyle/>
          <a:p>
            <a:r>
              <a:rPr lang="en-US" sz="1100"/>
              <a:t>Table 7.2 shows the five methods, including execute() and two submit() methods, which you should know for the exam.</a:t>
            </a:r>
          </a:p>
        </p:txBody>
      </p:sp>
      <p:pic>
        <p:nvPicPr>
          <p:cNvPr id="7" name="Picture 6">
            <a:extLst>
              <a:ext uri="{FF2B5EF4-FFF2-40B4-BE49-F238E27FC236}">
                <a16:creationId xmlns:a16="http://schemas.microsoft.com/office/drawing/2014/main" id="{DFE03C92-920E-4DA4-9EEF-87AAE9D446FF}"/>
              </a:ext>
            </a:extLst>
          </p:cNvPr>
          <p:cNvPicPr>
            <a:picLocks noChangeAspect="1"/>
          </p:cNvPicPr>
          <p:nvPr/>
        </p:nvPicPr>
        <p:blipFill>
          <a:blip r:embed="rId2"/>
          <a:stretch>
            <a:fillRect/>
          </a:stretch>
        </p:blipFill>
        <p:spPr>
          <a:xfrm>
            <a:off x="97543" y="397020"/>
            <a:ext cx="5381625" cy="3724275"/>
          </a:xfrm>
          <a:prstGeom prst="rect">
            <a:avLst/>
          </a:prstGeom>
        </p:spPr>
      </p:pic>
      <p:sp>
        <p:nvSpPr>
          <p:cNvPr id="9" name="TextBox 8">
            <a:extLst>
              <a:ext uri="{FF2B5EF4-FFF2-40B4-BE49-F238E27FC236}">
                <a16:creationId xmlns:a16="http://schemas.microsoft.com/office/drawing/2014/main" id="{4B12388D-6E3B-4E84-922F-45535ADC27D0}"/>
              </a:ext>
            </a:extLst>
          </p:cNvPr>
          <p:cNvSpPr txBox="1"/>
          <p:nvPr/>
        </p:nvSpPr>
        <p:spPr>
          <a:xfrm>
            <a:off x="97543" y="4121295"/>
            <a:ext cx="5946069" cy="769441"/>
          </a:xfrm>
          <a:prstGeom prst="rect">
            <a:avLst/>
          </a:prstGeom>
          <a:noFill/>
        </p:spPr>
        <p:txBody>
          <a:bodyPr wrap="square">
            <a:spAutoFit/>
          </a:bodyPr>
          <a:lstStyle/>
          <a:p>
            <a:r>
              <a:rPr lang="en-US" sz="1100"/>
              <a:t>In practice, using the submit() method is quite similar to using the execute() method, except that the submit() method return a Future object that can be used to determine whether or not the task has completed execution. Don’t worry if you haven’t seen Future or Callable before; we will discuss them</a:t>
            </a:r>
          </a:p>
          <a:p>
            <a:r>
              <a:rPr lang="en-US" sz="1100"/>
              <a:t> in detail shortly.</a:t>
            </a:r>
          </a:p>
        </p:txBody>
      </p:sp>
      <p:cxnSp>
        <p:nvCxnSpPr>
          <p:cNvPr id="10" name="Straight Connector 9">
            <a:extLst>
              <a:ext uri="{FF2B5EF4-FFF2-40B4-BE49-F238E27FC236}">
                <a16:creationId xmlns:a16="http://schemas.microsoft.com/office/drawing/2014/main" id="{526C76D9-557E-4FF2-A214-A4FDBCDDDC02}"/>
              </a:ext>
            </a:extLst>
          </p:cNvPr>
          <p:cNvCxnSpPr>
            <a:cxnSpLocks/>
          </p:cNvCxnSpPr>
          <p:nvPr/>
        </p:nvCxnSpPr>
        <p:spPr>
          <a:xfrm>
            <a:off x="5994397"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14766D-78C6-40EF-BA9B-D5CA424B2BD6}"/>
              </a:ext>
            </a:extLst>
          </p:cNvPr>
          <p:cNvPicPr>
            <a:picLocks noChangeAspect="1"/>
          </p:cNvPicPr>
          <p:nvPr/>
        </p:nvPicPr>
        <p:blipFill>
          <a:blip r:embed="rId3"/>
          <a:stretch>
            <a:fillRect/>
          </a:stretch>
        </p:blipFill>
        <p:spPr>
          <a:xfrm>
            <a:off x="173743" y="4991100"/>
            <a:ext cx="5305425" cy="1866900"/>
          </a:xfrm>
          <a:prstGeom prst="rect">
            <a:avLst/>
          </a:prstGeom>
        </p:spPr>
      </p:pic>
      <p:sp>
        <p:nvSpPr>
          <p:cNvPr id="13" name="TextBox 12">
            <a:extLst>
              <a:ext uri="{FF2B5EF4-FFF2-40B4-BE49-F238E27FC236}">
                <a16:creationId xmlns:a16="http://schemas.microsoft.com/office/drawing/2014/main" id="{9E39F3DD-6A27-48DF-B05F-1B75A4FD1B16}"/>
              </a:ext>
            </a:extLst>
          </p:cNvPr>
          <p:cNvSpPr txBox="1"/>
          <p:nvPr/>
        </p:nvSpPr>
        <p:spPr>
          <a:xfrm>
            <a:off x="5994397" y="-54358"/>
            <a:ext cx="2494914" cy="338554"/>
          </a:xfrm>
          <a:prstGeom prst="rect">
            <a:avLst/>
          </a:prstGeom>
          <a:noFill/>
        </p:spPr>
        <p:txBody>
          <a:bodyPr wrap="none" rtlCol="0">
            <a:spAutoFit/>
          </a:bodyPr>
          <a:lstStyle/>
          <a:p>
            <a:r>
              <a:rPr lang="en-US" sz="1600" u="sng"/>
              <a:t>Submitting Task Collections </a:t>
            </a:r>
          </a:p>
        </p:txBody>
      </p:sp>
      <p:sp>
        <p:nvSpPr>
          <p:cNvPr id="15" name="TextBox 14">
            <a:extLst>
              <a:ext uri="{FF2B5EF4-FFF2-40B4-BE49-F238E27FC236}">
                <a16:creationId xmlns:a16="http://schemas.microsoft.com/office/drawing/2014/main" id="{60989427-A97C-49B2-A492-42385734296A}"/>
              </a:ext>
            </a:extLst>
          </p:cNvPr>
          <p:cNvSpPr txBox="1"/>
          <p:nvPr/>
        </p:nvSpPr>
        <p:spPr>
          <a:xfrm>
            <a:off x="6043612" y="215443"/>
            <a:ext cx="6096000" cy="3308598"/>
          </a:xfrm>
          <a:prstGeom prst="rect">
            <a:avLst/>
          </a:prstGeom>
          <a:noFill/>
        </p:spPr>
        <p:txBody>
          <a:bodyPr wrap="square">
            <a:spAutoFit/>
          </a:bodyPr>
          <a:lstStyle/>
          <a:p>
            <a:r>
              <a:rPr lang="en-US" sz="1100"/>
              <a:t>The last two methods listed in Table 7.2 that you should know for the exam are invokeAll() and invokeAny(). Both of these methods take a Collection object containing a list of tasks to execute. Both of these methods also execute synchronously. By synchronous, we mean that unlike the other methods used to submit tasks to a thread executor, these methods will wait until the results are available before returning control to the enclosing program.</a:t>
            </a:r>
          </a:p>
          <a:p>
            <a:endParaRPr lang="en-US" sz="1100"/>
          </a:p>
          <a:p>
            <a:r>
              <a:rPr lang="en-US" sz="1100"/>
              <a:t>The invokeAll() method executes all tasks in a provided collection and returns a List of ordered Future objects, with one Future object corresponding to each submitted task, in the order they were in the original collection. Even though Future.isDone() returns true for each element in the returned List, a task could have completed normally or thrown an exception. The invokeAny() method executes a collection of tasks and returns the result of one of the tasks that successfully completes execution, cancelling all unfinished tasks. While the first task to finish is often returned, this behavior is not guaranteed, as any completed task can be returned by this method. </a:t>
            </a:r>
          </a:p>
          <a:p>
            <a:endParaRPr lang="en-US" sz="1100"/>
          </a:p>
          <a:p>
            <a:r>
              <a:rPr lang="en-US" sz="1100"/>
              <a:t>Finally, the invokeAll() method will wait indefinitely until all tasks are complete, while the invokeAny() method will wait indefinitely until at least one task completes. The ExecutorService interface also includes overloaded versions of invokeAll() and invokeAny() that take a timeout value and TimeUnit parameter. We will see how to use these types of parameters in the next section when discussing the Future class.</a:t>
            </a:r>
          </a:p>
        </p:txBody>
      </p:sp>
      <p:sp>
        <p:nvSpPr>
          <p:cNvPr id="16" name="TextBox 15">
            <a:extLst>
              <a:ext uri="{FF2B5EF4-FFF2-40B4-BE49-F238E27FC236}">
                <a16:creationId xmlns:a16="http://schemas.microsoft.com/office/drawing/2014/main" id="{F8B32D07-DFE3-4281-B1D7-B1F4707C74E6}"/>
              </a:ext>
            </a:extLst>
          </p:cNvPr>
          <p:cNvSpPr txBox="1"/>
          <p:nvPr/>
        </p:nvSpPr>
        <p:spPr>
          <a:xfrm>
            <a:off x="5994397" y="3393733"/>
            <a:ext cx="2494914" cy="369332"/>
          </a:xfrm>
          <a:prstGeom prst="rect">
            <a:avLst/>
          </a:prstGeom>
          <a:noFill/>
        </p:spPr>
        <p:txBody>
          <a:bodyPr wrap="square">
            <a:spAutoFit/>
          </a:bodyPr>
          <a:lstStyle/>
          <a:p>
            <a:pPr marL="342900" indent="-342900">
              <a:buFont typeface="Wingdings" panose="05000000000000000000" pitchFamily="2" charset="2"/>
              <a:buChar char="Ø"/>
            </a:pPr>
            <a:r>
              <a:rPr lang="en-US"/>
              <a:t>Waiting for Results </a:t>
            </a:r>
          </a:p>
        </p:txBody>
      </p:sp>
      <p:sp>
        <p:nvSpPr>
          <p:cNvPr id="18" name="TextBox 17">
            <a:extLst>
              <a:ext uri="{FF2B5EF4-FFF2-40B4-BE49-F238E27FC236}">
                <a16:creationId xmlns:a16="http://schemas.microsoft.com/office/drawing/2014/main" id="{A1177792-E26C-4D67-AB04-E05E40D28561}"/>
              </a:ext>
            </a:extLst>
          </p:cNvPr>
          <p:cNvSpPr txBox="1"/>
          <p:nvPr/>
        </p:nvSpPr>
        <p:spPr>
          <a:xfrm>
            <a:off x="6043612" y="3662542"/>
            <a:ext cx="6096000" cy="600164"/>
          </a:xfrm>
          <a:prstGeom prst="rect">
            <a:avLst/>
          </a:prstGeom>
          <a:noFill/>
        </p:spPr>
        <p:txBody>
          <a:bodyPr wrap="square">
            <a:spAutoFit/>
          </a:bodyPr>
          <a:lstStyle/>
          <a:p>
            <a:r>
              <a:rPr lang="en-US" sz="1100"/>
              <a:t>How do we know when a task submitted to an ExecutorService is complete? As mentioned in the last section, the submit() method returns a java.util.concurrent. Future object, or Future for short, that can be used to determine this result:</a:t>
            </a:r>
          </a:p>
        </p:txBody>
      </p:sp>
      <p:pic>
        <p:nvPicPr>
          <p:cNvPr id="20" name="Picture 19">
            <a:extLst>
              <a:ext uri="{FF2B5EF4-FFF2-40B4-BE49-F238E27FC236}">
                <a16:creationId xmlns:a16="http://schemas.microsoft.com/office/drawing/2014/main" id="{FE7B8AB5-C7D5-4781-9E7F-C99A41C91B73}"/>
              </a:ext>
            </a:extLst>
          </p:cNvPr>
          <p:cNvPicPr>
            <a:picLocks noChangeAspect="1"/>
          </p:cNvPicPr>
          <p:nvPr/>
        </p:nvPicPr>
        <p:blipFill>
          <a:blip r:embed="rId4"/>
          <a:stretch>
            <a:fillRect/>
          </a:stretch>
        </p:blipFill>
        <p:spPr>
          <a:xfrm>
            <a:off x="6148390" y="4210707"/>
            <a:ext cx="4895850" cy="190500"/>
          </a:xfrm>
          <a:prstGeom prst="rect">
            <a:avLst/>
          </a:prstGeom>
        </p:spPr>
      </p:pic>
      <p:sp>
        <p:nvSpPr>
          <p:cNvPr id="22" name="TextBox 21">
            <a:extLst>
              <a:ext uri="{FF2B5EF4-FFF2-40B4-BE49-F238E27FC236}">
                <a16:creationId xmlns:a16="http://schemas.microsoft.com/office/drawing/2014/main" id="{F70B3FB8-DBCD-422F-A4F5-74275838E5EE}"/>
              </a:ext>
            </a:extLst>
          </p:cNvPr>
          <p:cNvSpPr txBox="1"/>
          <p:nvPr/>
        </p:nvSpPr>
        <p:spPr>
          <a:xfrm>
            <a:off x="6043611" y="4379984"/>
            <a:ext cx="6224589" cy="261610"/>
          </a:xfrm>
          <a:prstGeom prst="rect">
            <a:avLst/>
          </a:prstGeom>
          <a:noFill/>
        </p:spPr>
        <p:txBody>
          <a:bodyPr wrap="square">
            <a:spAutoFit/>
          </a:bodyPr>
          <a:lstStyle/>
          <a:p>
            <a:r>
              <a:rPr lang="en-US" sz="1100"/>
              <a:t>The Future class includes methods that are useful in determining the state of a task, as shown in Table 7.3. </a:t>
            </a:r>
          </a:p>
        </p:txBody>
      </p:sp>
      <p:pic>
        <p:nvPicPr>
          <p:cNvPr id="32" name="Picture 31">
            <a:extLst>
              <a:ext uri="{FF2B5EF4-FFF2-40B4-BE49-F238E27FC236}">
                <a16:creationId xmlns:a16="http://schemas.microsoft.com/office/drawing/2014/main" id="{1B9BEE13-723C-4C9C-9A67-F65335186E37}"/>
              </a:ext>
            </a:extLst>
          </p:cNvPr>
          <p:cNvPicPr>
            <a:picLocks noChangeAspect="1"/>
          </p:cNvPicPr>
          <p:nvPr/>
        </p:nvPicPr>
        <p:blipFill>
          <a:blip r:embed="rId5"/>
          <a:stretch>
            <a:fillRect/>
          </a:stretch>
        </p:blipFill>
        <p:spPr>
          <a:xfrm>
            <a:off x="6148390" y="4678905"/>
            <a:ext cx="5438775" cy="2200275"/>
          </a:xfrm>
          <a:prstGeom prst="rect">
            <a:avLst/>
          </a:prstGeom>
        </p:spPr>
      </p:pic>
    </p:spTree>
    <p:extLst>
      <p:ext uri="{BB962C8B-B14F-4D97-AF65-F5344CB8AC3E}">
        <p14:creationId xmlns:p14="http://schemas.microsoft.com/office/powerpoint/2010/main" val="3990491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BEAD92-717E-44E7-9799-60862D19784C}"/>
              </a:ext>
            </a:extLst>
          </p:cNvPr>
          <p:cNvSpPr txBox="1"/>
          <p:nvPr/>
        </p:nvSpPr>
        <p:spPr>
          <a:xfrm>
            <a:off x="0" y="0"/>
            <a:ext cx="6096000" cy="430887"/>
          </a:xfrm>
          <a:prstGeom prst="rect">
            <a:avLst/>
          </a:prstGeom>
          <a:noFill/>
        </p:spPr>
        <p:txBody>
          <a:bodyPr wrap="square">
            <a:spAutoFit/>
          </a:bodyPr>
          <a:lstStyle/>
          <a:p>
            <a:r>
              <a:rPr lang="en-US" sz="1100"/>
              <a:t>The following is an updated version of our earlier polling example CheckResults class, which uses a Future instance to poll for the results:</a:t>
            </a:r>
          </a:p>
        </p:txBody>
      </p:sp>
      <p:pic>
        <p:nvPicPr>
          <p:cNvPr id="7" name="Picture 6">
            <a:extLst>
              <a:ext uri="{FF2B5EF4-FFF2-40B4-BE49-F238E27FC236}">
                <a16:creationId xmlns:a16="http://schemas.microsoft.com/office/drawing/2014/main" id="{0CA17C35-0C68-4318-B258-B88912113E60}"/>
              </a:ext>
            </a:extLst>
          </p:cNvPr>
          <p:cNvPicPr>
            <a:picLocks noChangeAspect="1"/>
          </p:cNvPicPr>
          <p:nvPr/>
        </p:nvPicPr>
        <p:blipFill>
          <a:blip r:embed="rId2"/>
          <a:stretch>
            <a:fillRect/>
          </a:stretch>
        </p:blipFill>
        <p:spPr>
          <a:xfrm>
            <a:off x="83961" y="430887"/>
            <a:ext cx="4686300" cy="3705225"/>
          </a:xfrm>
          <a:prstGeom prst="rect">
            <a:avLst/>
          </a:prstGeom>
        </p:spPr>
      </p:pic>
      <p:sp>
        <p:nvSpPr>
          <p:cNvPr id="9" name="TextBox 8">
            <a:extLst>
              <a:ext uri="{FF2B5EF4-FFF2-40B4-BE49-F238E27FC236}">
                <a16:creationId xmlns:a16="http://schemas.microsoft.com/office/drawing/2014/main" id="{0068C8DF-62C1-4F84-821B-7803BC459567}"/>
              </a:ext>
            </a:extLst>
          </p:cNvPr>
          <p:cNvSpPr txBox="1"/>
          <p:nvPr/>
        </p:nvSpPr>
        <p:spPr>
          <a:xfrm>
            <a:off x="0" y="4136112"/>
            <a:ext cx="6096000" cy="2292935"/>
          </a:xfrm>
          <a:prstGeom prst="rect">
            <a:avLst/>
          </a:prstGeom>
          <a:noFill/>
        </p:spPr>
        <p:txBody>
          <a:bodyPr wrap="square">
            <a:spAutoFit/>
          </a:bodyPr>
          <a:lstStyle/>
          <a:p>
            <a:r>
              <a:rPr lang="en-US" sz="1100"/>
              <a:t>This example is similar to our earlier polling implementation, but it does not use the Thread class directly. In part, this is the essence of the Concurrency API: to do complex things with threads without using the Thread class directly. It also waits at most 10 seconds, throwing a TimeoutException if the task is not done. </a:t>
            </a:r>
          </a:p>
          <a:p>
            <a:endParaRPr lang="en-US" sz="1100"/>
          </a:p>
          <a:p>
            <a:r>
              <a:rPr lang="en-US" sz="1100"/>
              <a:t>What is the return value of this task? As Future is a generic class, the type V is determined by the return type of the Runnable method. Since the return type of Runnable.run() is void, the get() method always returns null. In the next section, you will see that there is another task class compatible with ExecutorService that supports other return types. </a:t>
            </a:r>
          </a:p>
          <a:p>
            <a:endParaRPr lang="en-US" sz="1100"/>
          </a:p>
          <a:p>
            <a:r>
              <a:rPr lang="en-US" sz="1100"/>
              <a:t>As you saw in the previous example, the get() method can take an optional value and enum type java.util.concurrent.TimeUnit. We present the full list of TimeUnit values in Table 7.4 in increasing order of duration. Note that numerous methods in the Concurrency API use the TimeUnit enum.</a:t>
            </a:r>
          </a:p>
        </p:txBody>
      </p:sp>
      <p:cxnSp>
        <p:nvCxnSpPr>
          <p:cNvPr id="10" name="Straight Connector 9">
            <a:extLst>
              <a:ext uri="{FF2B5EF4-FFF2-40B4-BE49-F238E27FC236}">
                <a16:creationId xmlns:a16="http://schemas.microsoft.com/office/drawing/2014/main" id="{EC6F4EBA-DEF5-4A27-B93F-508721666B3C}"/>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9B66265-854B-4A43-B795-9A92652C9E28}"/>
              </a:ext>
            </a:extLst>
          </p:cNvPr>
          <p:cNvPicPr>
            <a:picLocks noChangeAspect="1"/>
          </p:cNvPicPr>
          <p:nvPr/>
        </p:nvPicPr>
        <p:blipFill>
          <a:blip r:embed="rId3"/>
          <a:stretch>
            <a:fillRect/>
          </a:stretch>
        </p:blipFill>
        <p:spPr>
          <a:xfrm>
            <a:off x="6179961" y="0"/>
            <a:ext cx="5429250" cy="1990725"/>
          </a:xfrm>
          <a:prstGeom prst="rect">
            <a:avLst/>
          </a:prstGeom>
        </p:spPr>
      </p:pic>
      <p:sp>
        <p:nvSpPr>
          <p:cNvPr id="13" name="TextBox 12">
            <a:extLst>
              <a:ext uri="{FF2B5EF4-FFF2-40B4-BE49-F238E27FC236}">
                <a16:creationId xmlns:a16="http://schemas.microsoft.com/office/drawing/2014/main" id="{3A113ED7-996B-4CB3-92A8-AE1E950927FB}"/>
              </a:ext>
            </a:extLst>
          </p:cNvPr>
          <p:cNvSpPr txBox="1"/>
          <p:nvPr/>
        </p:nvSpPr>
        <p:spPr>
          <a:xfrm>
            <a:off x="6096000" y="1944945"/>
            <a:ext cx="1886607" cy="338554"/>
          </a:xfrm>
          <a:prstGeom prst="rect">
            <a:avLst/>
          </a:prstGeom>
          <a:noFill/>
        </p:spPr>
        <p:txBody>
          <a:bodyPr wrap="none" rtlCol="0">
            <a:spAutoFit/>
          </a:bodyPr>
          <a:lstStyle/>
          <a:p>
            <a:r>
              <a:rPr lang="en-US" sz="1600" u="sng"/>
              <a:t>Introducing Callable </a:t>
            </a:r>
          </a:p>
        </p:txBody>
      </p:sp>
      <p:sp>
        <p:nvSpPr>
          <p:cNvPr id="15" name="TextBox 14">
            <a:extLst>
              <a:ext uri="{FF2B5EF4-FFF2-40B4-BE49-F238E27FC236}">
                <a16:creationId xmlns:a16="http://schemas.microsoft.com/office/drawing/2014/main" id="{F398ECF5-99A8-485B-846A-6A602ED6D648}"/>
              </a:ext>
            </a:extLst>
          </p:cNvPr>
          <p:cNvSpPr txBox="1"/>
          <p:nvPr/>
        </p:nvSpPr>
        <p:spPr>
          <a:xfrm>
            <a:off x="6179961" y="2283499"/>
            <a:ext cx="6096000" cy="938719"/>
          </a:xfrm>
          <a:prstGeom prst="rect">
            <a:avLst/>
          </a:prstGeom>
          <a:noFill/>
        </p:spPr>
        <p:txBody>
          <a:bodyPr wrap="square">
            <a:spAutoFit/>
          </a:bodyPr>
          <a:lstStyle/>
          <a:p>
            <a:r>
              <a:rPr lang="en-US" sz="1100"/>
              <a:t>When the Concurrency API was released in Java 5, the new java.util.concurrent. Callable interface was added, or Callable for short, which is similar to Runnable except that its call() method returns a value and can throw a checked exception. As you may remember from the definition of Runnable, the run() method returns void and cannot throw any checked exceptions. Along with Runnable, Callable was also made a functional interface in Java 8. The following is the definition of the Callable interface:</a:t>
            </a:r>
          </a:p>
        </p:txBody>
      </p:sp>
      <p:pic>
        <p:nvPicPr>
          <p:cNvPr id="17" name="Picture 16">
            <a:extLst>
              <a:ext uri="{FF2B5EF4-FFF2-40B4-BE49-F238E27FC236}">
                <a16:creationId xmlns:a16="http://schemas.microsoft.com/office/drawing/2014/main" id="{3232B631-E83F-4C01-807D-72F5F8D472A2}"/>
              </a:ext>
            </a:extLst>
          </p:cNvPr>
          <p:cNvPicPr>
            <a:picLocks noChangeAspect="1"/>
          </p:cNvPicPr>
          <p:nvPr/>
        </p:nvPicPr>
        <p:blipFill>
          <a:blip r:embed="rId4"/>
          <a:stretch>
            <a:fillRect/>
          </a:stretch>
        </p:blipFill>
        <p:spPr>
          <a:xfrm>
            <a:off x="6277632" y="3208107"/>
            <a:ext cx="3409950" cy="542925"/>
          </a:xfrm>
          <a:prstGeom prst="rect">
            <a:avLst/>
          </a:prstGeom>
        </p:spPr>
      </p:pic>
      <p:sp>
        <p:nvSpPr>
          <p:cNvPr id="19" name="TextBox 18">
            <a:extLst>
              <a:ext uri="{FF2B5EF4-FFF2-40B4-BE49-F238E27FC236}">
                <a16:creationId xmlns:a16="http://schemas.microsoft.com/office/drawing/2014/main" id="{B549C228-B41C-4431-A6CB-64FB6F226D12}"/>
              </a:ext>
            </a:extLst>
          </p:cNvPr>
          <p:cNvSpPr txBox="1"/>
          <p:nvPr/>
        </p:nvSpPr>
        <p:spPr>
          <a:xfrm>
            <a:off x="6179960" y="3751391"/>
            <a:ext cx="6096001" cy="769441"/>
          </a:xfrm>
          <a:prstGeom prst="rect">
            <a:avLst/>
          </a:prstGeom>
          <a:noFill/>
        </p:spPr>
        <p:txBody>
          <a:bodyPr wrap="square" lIns="91440" tIns="45720" rIns="91440" bIns="45720" anchor="t">
            <a:spAutoFit/>
          </a:bodyPr>
          <a:lstStyle/>
          <a:p>
            <a:r>
              <a:rPr lang="en-US" sz="1100"/>
              <a:t>The Callable interface was introduced as an alternative to the Runnable interface, since it allows more details to be retrieved easily from the task after it is completed. The </a:t>
            </a:r>
            <a:r>
              <a:rPr lang="en-US" sz="1100" err="1"/>
              <a:t>ExecutorService</a:t>
            </a:r>
            <a:r>
              <a:rPr lang="en-US" sz="1100"/>
              <a:t> includes an overloaded version of the submit() method that takes a Callable object and returns a generic Future object.</a:t>
            </a:r>
            <a:endParaRPr lang="en-US"/>
          </a:p>
        </p:txBody>
      </p:sp>
      <p:pic>
        <p:nvPicPr>
          <p:cNvPr id="21" name="Picture 20">
            <a:extLst>
              <a:ext uri="{FF2B5EF4-FFF2-40B4-BE49-F238E27FC236}">
                <a16:creationId xmlns:a16="http://schemas.microsoft.com/office/drawing/2014/main" id="{8A9722EF-FF78-4E95-BD56-C932F5D87270}"/>
              </a:ext>
            </a:extLst>
          </p:cNvPr>
          <p:cNvPicPr>
            <a:picLocks noChangeAspect="1"/>
          </p:cNvPicPr>
          <p:nvPr/>
        </p:nvPicPr>
        <p:blipFill>
          <a:blip r:embed="rId5"/>
          <a:stretch>
            <a:fillRect/>
          </a:stretch>
        </p:blipFill>
        <p:spPr>
          <a:xfrm>
            <a:off x="6277632" y="4520832"/>
            <a:ext cx="5410200" cy="2000250"/>
          </a:xfrm>
          <a:prstGeom prst="rect">
            <a:avLst/>
          </a:prstGeom>
        </p:spPr>
      </p:pic>
    </p:spTree>
    <p:extLst>
      <p:ext uri="{BB962C8B-B14F-4D97-AF65-F5344CB8AC3E}">
        <p14:creationId xmlns:p14="http://schemas.microsoft.com/office/powerpoint/2010/main" val="1709234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32B33-EE49-4ECF-94D5-BD51884C1797}"/>
              </a:ext>
            </a:extLst>
          </p:cNvPr>
          <p:cNvPicPr>
            <a:picLocks noChangeAspect="1"/>
          </p:cNvPicPr>
          <p:nvPr/>
        </p:nvPicPr>
        <p:blipFill>
          <a:blip r:embed="rId2"/>
          <a:stretch>
            <a:fillRect/>
          </a:stretch>
        </p:blipFill>
        <p:spPr>
          <a:xfrm>
            <a:off x="0" y="0"/>
            <a:ext cx="5372100" cy="4924425"/>
          </a:xfrm>
          <a:prstGeom prst="rect">
            <a:avLst/>
          </a:prstGeom>
        </p:spPr>
      </p:pic>
      <p:sp>
        <p:nvSpPr>
          <p:cNvPr id="7" name="TextBox 6">
            <a:extLst>
              <a:ext uri="{FF2B5EF4-FFF2-40B4-BE49-F238E27FC236}">
                <a16:creationId xmlns:a16="http://schemas.microsoft.com/office/drawing/2014/main" id="{AA26FD3A-2F70-4D1D-948E-48ADDA351215}"/>
              </a:ext>
            </a:extLst>
          </p:cNvPr>
          <p:cNvSpPr txBox="1"/>
          <p:nvPr/>
        </p:nvSpPr>
        <p:spPr>
          <a:xfrm>
            <a:off x="0" y="4905375"/>
            <a:ext cx="5986284" cy="430887"/>
          </a:xfrm>
          <a:prstGeom prst="rect">
            <a:avLst/>
          </a:prstGeom>
          <a:noFill/>
        </p:spPr>
        <p:txBody>
          <a:bodyPr wrap="square">
            <a:spAutoFit/>
          </a:bodyPr>
          <a:lstStyle/>
          <a:p>
            <a:r>
              <a:rPr lang="en-US" sz="1100"/>
              <a:t>Unlike Runnable, in which the get() methods always return null, the get() methods on a Future object return the matching generic type or null. Let’s take a look at an example using Callable:</a:t>
            </a:r>
          </a:p>
        </p:txBody>
      </p:sp>
      <p:pic>
        <p:nvPicPr>
          <p:cNvPr id="9" name="Picture 8">
            <a:extLst>
              <a:ext uri="{FF2B5EF4-FFF2-40B4-BE49-F238E27FC236}">
                <a16:creationId xmlns:a16="http://schemas.microsoft.com/office/drawing/2014/main" id="{58396A80-9DF6-450D-869E-7585595F7EE0}"/>
              </a:ext>
            </a:extLst>
          </p:cNvPr>
          <p:cNvPicPr>
            <a:picLocks noChangeAspect="1"/>
          </p:cNvPicPr>
          <p:nvPr/>
        </p:nvPicPr>
        <p:blipFill>
          <a:blip r:embed="rId3"/>
          <a:stretch>
            <a:fillRect/>
          </a:stretch>
        </p:blipFill>
        <p:spPr>
          <a:xfrm>
            <a:off x="93486" y="5286375"/>
            <a:ext cx="4667250" cy="1571625"/>
          </a:xfrm>
          <a:prstGeom prst="rect">
            <a:avLst/>
          </a:prstGeom>
        </p:spPr>
      </p:pic>
      <p:pic>
        <p:nvPicPr>
          <p:cNvPr id="11" name="Picture 10">
            <a:extLst>
              <a:ext uri="{FF2B5EF4-FFF2-40B4-BE49-F238E27FC236}">
                <a16:creationId xmlns:a16="http://schemas.microsoft.com/office/drawing/2014/main" id="{A8865FF7-F08E-4988-9205-CD286E5C196F}"/>
              </a:ext>
            </a:extLst>
          </p:cNvPr>
          <p:cNvPicPr>
            <a:picLocks noChangeAspect="1"/>
          </p:cNvPicPr>
          <p:nvPr/>
        </p:nvPicPr>
        <p:blipFill>
          <a:blip r:embed="rId4"/>
          <a:stretch>
            <a:fillRect/>
          </a:stretch>
        </p:blipFill>
        <p:spPr>
          <a:xfrm>
            <a:off x="5881511" y="0"/>
            <a:ext cx="3257550" cy="1104900"/>
          </a:xfrm>
          <a:prstGeom prst="rect">
            <a:avLst/>
          </a:prstGeom>
        </p:spPr>
      </p:pic>
      <p:cxnSp>
        <p:nvCxnSpPr>
          <p:cNvPr id="12" name="Straight Connector 11">
            <a:extLst>
              <a:ext uri="{FF2B5EF4-FFF2-40B4-BE49-F238E27FC236}">
                <a16:creationId xmlns:a16="http://schemas.microsoft.com/office/drawing/2014/main" id="{A7436CCA-8F9D-4359-8E74-C4C2E782EE95}"/>
              </a:ext>
            </a:extLst>
          </p:cNvPr>
          <p:cNvCxnSpPr>
            <a:cxnSpLocks/>
          </p:cNvCxnSpPr>
          <p:nvPr/>
        </p:nvCxnSpPr>
        <p:spPr>
          <a:xfrm>
            <a:off x="588151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756F0C-0C7D-4708-9FEA-8B83224808D6}"/>
              </a:ext>
            </a:extLst>
          </p:cNvPr>
          <p:cNvSpPr txBox="1"/>
          <p:nvPr/>
        </p:nvSpPr>
        <p:spPr>
          <a:xfrm>
            <a:off x="5881511" y="1187861"/>
            <a:ext cx="6096000" cy="1446550"/>
          </a:xfrm>
          <a:prstGeom prst="rect">
            <a:avLst/>
          </a:prstGeom>
          <a:noFill/>
        </p:spPr>
        <p:txBody>
          <a:bodyPr wrap="square">
            <a:spAutoFit/>
          </a:bodyPr>
          <a:lstStyle/>
          <a:p>
            <a:r>
              <a:rPr lang="en-US" sz="1100"/>
              <a:t>We can now retrieve and print the output of the Callable results, 41 in this example. The results could have also been obtained using Runnable and some shared, possibly static, object, although this solution that relies on Callable is a lot simpler and easier to follow. </a:t>
            </a:r>
          </a:p>
          <a:p>
            <a:endParaRPr lang="en-US" sz="1100"/>
          </a:p>
          <a:p>
            <a:r>
              <a:rPr lang="en-US" sz="1100"/>
              <a:t>Since Callable supports a return type when used with ExecutorService, it is often preferred over Runnable when using the Concurrency API. That said, we use both interfaces throughout this chapter, as they are interchangeable in situations where the lambda does not throw an exception and there is no return type.</a:t>
            </a:r>
          </a:p>
        </p:txBody>
      </p:sp>
      <p:pic>
        <p:nvPicPr>
          <p:cNvPr id="16" name="Picture 15">
            <a:extLst>
              <a:ext uri="{FF2B5EF4-FFF2-40B4-BE49-F238E27FC236}">
                <a16:creationId xmlns:a16="http://schemas.microsoft.com/office/drawing/2014/main" id="{8B1A807C-1978-4841-B7F4-9DB4B958106B}"/>
              </a:ext>
            </a:extLst>
          </p:cNvPr>
          <p:cNvPicPr>
            <a:picLocks noChangeAspect="1"/>
          </p:cNvPicPr>
          <p:nvPr/>
        </p:nvPicPr>
        <p:blipFill>
          <a:blip r:embed="rId5"/>
          <a:stretch>
            <a:fillRect/>
          </a:stretch>
        </p:blipFill>
        <p:spPr>
          <a:xfrm>
            <a:off x="5986286" y="2634411"/>
            <a:ext cx="5267325" cy="2771775"/>
          </a:xfrm>
          <a:prstGeom prst="rect">
            <a:avLst/>
          </a:prstGeom>
        </p:spPr>
      </p:pic>
      <p:sp>
        <p:nvSpPr>
          <p:cNvPr id="17" name="TextBox 16">
            <a:extLst>
              <a:ext uri="{FF2B5EF4-FFF2-40B4-BE49-F238E27FC236}">
                <a16:creationId xmlns:a16="http://schemas.microsoft.com/office/drawing/2014/main" id="{D6B6C8E8-99ED-4ADB-9E07-361CCAD7CC75}"/>
              </a:ext>
            </a:extLst>
          </p:cNvPr>
          <p:cNvSpPr txBox="1"/>
          <p:nvPr/>
        </p:nvSpPr>
        <p:spPr>
          <a:xfrm>
            <a:off x="5986286" y="5406186"/>
            <a:ext cx="2644378" cy="338554"/>
          </a:xfrm>
          <a:prstGeom prst="rect">
            <a:avLst/>
          </a:prstGeom>
          <a:noFill/>
        </p:spPr>
        <p:txBody>
          <a:bodyPr wrap="none" rtlCol="0">
            <a:spAutoFit/>
          </a:bodyPr>
          <a:lstStyle/>
          <a:p>
            <a:r>
              <a:rPr lang="en-US" sz="1600" u="sng"/>
              <a:t>Waiting for All Tasks to Finish </a:t>
            </a:r>
          </a:p>
        </p:txBody>
      </p:sp>
      <p:sp>
        <p:nvSpPr>
          <p:cNvPr id="19" name="TextBox 18">
            <a:extLst>
              <a:ext uri="{FF2B5EF4-FFF2-40B4-BE49-F238E27FC236}">
                <a16:creationId xmlns:a16="http://schemas.microsoft.com/office/drawing/2014/main" id="{03A27121-7347-46B6-B0CF-7DFD3E28A409}"/>
              </a:ext>
            </a:extLst>
          </p:cNvPr>
          <p:cNvSpPr txBox="1"/>
          <p:nvPr/>
        </p:nvSpPr>
        <p:spPr>
          <a:xfrm>
            <a:off x="6002514" y="5739103"/>
            <a:ext cx="6096000" cy="769441"/>
          </a:xfrm>
          <a:prstGeom prst="rect">
            <a:avLst/>
          </a:prstGeom>
          <a:noFill/>
        </p:spPr>
        <p:txBody>
          <a:bodyPr wrap="square">
            <a:spAutoFit/>
          </a:bodyPr>
          <a:lstStyle/>
          <a:p>
            <a:r>
              <a:rPr lang="en-US" sz="1100"/>
              <a:t>After submitting a set of tasks to a thread executor, it is common to wait for the results. As you saw in the previous sections, one solution is to call get() on each Future object returned by the submit() method. If we don’t need the results of the tasks and are finished using our thread executor, there is a simpler approach.</a:t>
            </a:r>
          </a:p>
        </p:txBody>
      </p:sp>
      <p:pic>
        <p:nvPicPr>
          <p:cNvPr id="20" name="Picture 19">
            <a:extLst>
              <a:ext uri="{FF2B5EF4-FFF2-40B4-BE49-F238E27FC236}">
                <a16:creationId xmlns:a16="http://schemas.microsoft.com/office/drawing/2014/main" id="{30746E48-D305-49AB-A2BC-4F501C414ACE}"/>
              </a:ext>
            </a:extLst>
          </p:cNvPr>
          <p:cNvPicPr>
            <a:picLocks noChangeAspect="1"/>
          </p:cNvPicPr>
          <p:nvPr/>
        </p:nvPicPr>
        <p:blipFill>
          <a:blip r:embed="rId6"/>
          <a:stretch>
            <a:fillRect/>
          </a:stretch>
        </p:blipFill>
        <p:spPr>
          <a:xfrm>
            <a:off x="3654390" y="927961"/>
            <a:ext cx="2227122" cy="977039"/>
          </a:xfrm>
          <a:prstGeom prst="rect">
            <a:avLst/>
          </a:prstGeom>
        </p:spPr>
      </p:pic>
      <p:pic>
        <p:nvPicPr>
          <p:cNvPr id="21" name="Picture 20">
            <a:extLst>
              <a:ext uri="{FF2B5EF4-FFF2-40B4-BE49-F238E27FC236}">
                <a16:creationId xmlns:a16="http://schemas.microsoft.com/office/drawing/2014/main" id="{84358960-06AA-4239-9E74-87F5EEA12E89}"/>
              </a:ext>
            </a:extLst>
          </p:cNvPr>
          <p:cNvPicPr>
            <a:picLocks noChangeAspect="1"/>
          </p:cNvPicPr>
          <p:nvPr/>
        </p:nvPicPr>
        <p:blipFill>
          <a:blip r:embed="rId6"/>
          <a:stretch>
            <a:fillRect/>
          </a:stretch>
        </p:blipFill>
        <p:spPr>
          <a:xfrm>
            <a:off x="4475145" y="4073927"/>
            <a:ext cx="1263492" cy="430887"/>
          </a:xfrm>
          <a:prstGeom prst="rect">
            <a:avLst/>
          </a:prstGeom>
        </p:spPr>
      </p:pic>
    </p:spTree>
    <p:extLst>
      <p:ext uri="{BB962C8B-B14F-4D97-AF65-F5344CB8AC3E}">
        <p14:creationId xmlns:p14="http://schemas.microsoft.com/office/powerpoint/2010/main" val="31383466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5D6DEF-0C26-4B61-8051-1E04D21D6299}"/>
              </a:ext>
            </a:extLst>
          </p:cNvPr>
          <p:cNvSpPr txBox="1"/>
          <p:nvPr/>
        </p:nvSpPr>
        <p:spPr>
          <a:xfrm>
            <a:off x="0" y="0"/>
            <a:ext cx="6096000" cy="769441"/>
          </a:xfrm>
          <a:prstGeom prst="rect">
            <a:avLst/>
          </a:prstGeom>
          <a:noFill/>
        </p:spPr>
        <p:txBody>
          <a:bodyPr wrap="square">
            <a:spAutoFit/>
          </a:bodyPr>
          <a:lstStyle/>
          <a:p>
            <a:r>
              <a:rPr lang="en-US" sz="1100"/>
              <a:t>First, we shut down the thread executor using the shutdown() method. Next, we use the awaitTermination(long timeout, TimeUnit unit) method available for all thread executors. The method waits the specified time to complete all tasks, returning sooner if all tasks finish or an InterruptedException is detected. You can see an example of this in the following code snippet:</a:t>
            </a:r>
          </a:p>
        </p:txBody>
      </p:sp>
      <p:pic>
        <p:nvPicPr>
          <p:cNvPr id="7" name="Picture 6">
            <a:extLst>
              <a:ext uri="{FF2B5EF4-FFF2-40B4-BE49-F238E27FC236}">
                <a16:creationId xmlns:a16="http://schemas.microsoft.com/office/drawing/2014/main" id="{D1E5CC30-F49E-47B4-99D9-4246C5B40769}"/>
              </a:ext>
            </a:extLst>
          </p:cNvPr>
          <p:cNvPicPr>
            <a:picLocks noChangeAspect="1"/>
          </p:cNvPicPr>
          <p:nvPr/>
        </p:nvPicPr>
        <p:blipFill>
          <a:blip r:embed="rId2"/>
          <a:stretch>
            <a:fillRect/>
          </a:stretch>
        </p:blipFill>
        <p:spPr>
          <a:xfrm>
            <a:off x="152753" y="769441"/>
            <a:ext cx="4210050" cy="3019425"/>
          </a:xfrm>
          <a:prstGeom prst="rect">
            <a:avLst/>
          </a:prstGeom>
        </p:spPr>
      </p:pic>
      <p:sp>
        <p:nvSpPr>
          <p:cNvPr id="9" name="TextBox 8">
            <a:extLst>
              <a:ext uri="{FF2B5EF4-FFF2-40B4-BE49-F238E27FC236}">
                <a16:creationId xmlns:a16="http://schemas.microsoft.com/office/drawing/2014/main" id="{DF231299-858A-49A0-AC7A-22F1C12905E3}"/>
              </a:ext>
            </a:extLst>
          </p:cNvPr>
          <p:cNvSpPr txBox="1"/>
          <p:nvPr/>
        </p:nvSpPr>
        <p:spPr>
          <a:xfrm>
            <a:off x="2178" y="3788866"/>
            <a:ext cx="5901908" cy="600164"/>
          </a:xfrm>
          <a:prstGeom prst="rect">
            <a:avLst/>
          </a:prstGeom>
          <a:noFill/>
        </p:spPr>
        <p:txBody>
          <a:bodyPr wrap="square">
            <a:spAutoFit/>
          </a:bodyPr>
          <a:lstStyle/>
          <a:p>
            <a:r>
              <a:rPr lang="en-US" sz="1100"/>
              <a:t>In this example, we submit a number of tasks to the thread executor and then shut down the thread executor and wait up to one minute for the results. Notice that we can call isTerminated() after the awaitTermination() method finishes to confirm that all tasks are actually finished.</a:t>
            </a:r>
          </a:p>
        </p:txBody>
      </p:sp>
      <p:cxnSp>
        <p:nvCxnSpPr>
          <p:cNvPr id="6" name="Straight Connector 5">
            <a:extLst>
              <a:ext uri="{FF2B5EF4-FFF2-40B4-BE49-F238E27FC236}">
                <a16:creationId xmlns:a16="http://schemas.microsoft.com/office/drawing/2014/main" id="{D8B9616F-6EEF-4BD8-91D9-62ADCB63BA72}"/>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CB23D8-FB98-419A-8817-686776FDFF87}"/>
              </a:ext>
            </a:extLst>
          </p:cNvPr>
          <p:cNvSpPr txBox="1"/>
          <p:nvPr/>
        </p:nvSpPr>
        <p:spPr>
          <a:xfrm>
            <a:off x="-56444" y="4373641"/>
            <a:ext cx="2494914" cy="369332"/>
          </a:xfrm>
          <a:prstGeom prst="rect">
            <a:avLst/>
          </a:prstGeom>
          <a:noFill/>
        </p:spPr>
        <p:txBody>
          <a:bodyPr wrap="square">
            <a:spAutoFit/>
          </a:bodyPr>
          <a:lstStyle/>
          <a:p>
            <a:pPr marL="342900" indent="-342900">
              <a:buFont typeface="Wingdings" panose="05000000000000000000" pitchFamily="2" charset="2"/>
              <a:buChar char="Ø"/>
            </a:pPr>
            <a:r>
              <a:rPr lang="en-US"/>
              <a:t>Scheduling Tasks </a:t>
            </a:r>
          </a:p>
        </p:txBody>
      </p:sp>
      <p:sp>
        <p:nvSpPr>
          <p:cNvPr id="10" name="TextBox 9">
            <a:extLst>
              <a:ext uri="{FF2B5EF4-FFF2-40B4-BE49-F238E27FC236}">
                <a16:creationId xmlns:a16="http://schemas.microsoft.com/office/drawing/2014/main" id="{5541F3E8-787D-47D8-81BF-B45661196D24}"/>
              </a:ext>
            </a:extLst>
          </p:cNvPr>
          <p:cNvSpPr txBox="1"/>
          <p:nvPr/>
        </p:nvSpPr>
        <p:spPr>
          <a:xfrm>
            <a:off x="0" y="4742973"/>
            <a:ext cx="6141154" cy="1277273"/>
          </a:xfrm>
          <a:prstGeom prst="rect">
            <a:avLst/>
          </a:prstGeom>
          <a:noFill/>
        </p:spPr>
        <p:txBody>
          <a:bodyPr wrap="square">
            <a:spAutoFit/>
          </a:bodyPr>
          <a:lstStyle/>
          <a:p>
            <a:r>
              <a:rPr lang="en-US" sz="1100"/>
              <a:t>Oftentimes in Java, we need to schedule a task to happen at some future time. We might even need to schedule the task to happen repeatedly, at some set interval. For example, imagine that we want to check the supply of food for zoo animals once an hour and fill it as needed. The ScheduledExecutorService, which is a subinterface of ExecutorService, can be used for just such a task. </a:t>
            </a:r>
          </a:p>
          <a:p>
            <a:endParaRPr lang="en-US" sz="1100"/>
          </a:p>
          <a:p>
            <a:r>
              <a:rPr lang="en-US" sz="1100"/>
              <a:t>Like ExecutorService, we obtain an instance of ScheduledExecutorService using a factory method in the Executors class, as shown in the following snippet:</a:t>
            </a:r>
          </a:p>
        </p:txBody>
      </p:sp>
      <p:pic>
        <p:nvPicPr>
          <p:cNvPr id="4" name="Picture 3">
            <a:extLst>
              <a:ext uri="{FF2B5EF4-FFF2-40B4-BE49-F238E27FC236}">
                <a16:creationId xmlns:a16="http://schemas.microsoft.com/office/drawing/2014/main" id="{10045E6D-7073-445F-B65E-AC13F3889156}"/>
              </a:ext>
            </a:extLst>
          </p:cNvPr>
          <p:cNvPicPr>
            <a:picLocks noChangeAspect="1"/>
          </p:cNvPicPr>
          <p:nvPr/>
        </p:nvPicPr>
        <p:blipFill>
          <a:blip r:embed="rId3"/>
          <a:stretch>
            <a:fillRect/>
          </a:stretch>
        </p:blipFill>
        <p:spPr>
          <a:xfrm>
            <a:off x="152753" y="6130892"/>
            <a:ext cx="5334000" cy="209550"/>
          </a:xfrm>
          <a:prstGeom prst="rect">
            <a:avLst/>
          </a:prstGeom>
        </p:spPr>
      </p:pic>
      <p:sp>
        <p:nvSpPr>
          <p:cNvPr id="12" name="TextBox 11">
            <a:extLst>
              <a:ext uri="{FF2B5EF4-FFF2-40B4-BE49-F238E27FC236}">
                <a16:creationId xmlns:a16="http://schemas.microsoft.com/office/drawing/2014/main" id="{AD3C76DB-B6F2-4468-9D6E-C3DBC25DAEB9}"/>
              </a:ext>
            </a:extLst>
          </p:cNvPr>
          <p:cNvSpPr txBox="1"/>
          <p:nvPr/>
        </p:nvSpPr>
        <p:spPr>
          <a:xfrm>
            <a:off x="6050846" y="0"/>
            <a:ext cx="6141154" cy="769441"/>
          </a:xfrm>
          <a:prstGeom prst="rect">
            <a:avLst/>
          </a:prstGeom>
          <a:noFill/>
        </p:spPr>
        <p:txBody>
          <a:bodyPr wrap="square">
            <a:spAutoFit/>
          </a:bodyPr>
          <a:lstStyle/>
          <a:p>
            <a:r>
              <a:rPr lang="en-US" sz="1100"/>
              <a:t>Note that we could implicitly cast an instance of ScheduledExecutorService to ExecutorService, although doing so would remove access to the scheduled methods that we want to use. </a:t>
            </a:r>
          </a:p>
          <a:p>
            <a:endParaRPr lang="en-US" sz="1100"/>
          </a:p>
          <a:p>
            <a:r>
              <a:rPr lang="en-US" sz="1100"/>
              <a:t>Refer to Table 7.5 for our discussion of ScheduledExecutorService methods. </a:t>
            </a:r>
          </a:p>
        </p:txBody>
      </p:sp>
      <p:pic>
        <p:nvPicPr>
          <p:cNvPr id="16" name="Picture 15">
            <a:extLst>
              <a:ext uri="{FF2B5EF4-FFF2-40B4-BE49-F238E27FC236}">
                <a16:creationId xmlns:a16="http://schemas.microsoft.com/office/drawing/2014/main" id="{E2027298-6D64-471B-87B0-44E0E422EF07}"/>
              </a:ext>
            </a:extLst>
          </p:cNvPr>
          <p:cNvPicPr>
            <a:picLocks noChangeAspect="1"/>
          </p:cNvPicPr>
          <p:nvPr/>
        </p:nvPicPr>
        <p:blipFill>
          <a:blip r:embed="rId4"/>
          <a:stretch>
            <a:fillRect/>
          </a:stretch>
        </p:blipFill>
        <p:spPr>
          <a:xfrm>
            <a:off x="6141154" y="769441"/>
            <a:ext cx="5391150" cy="2905125"/>
          </a:xfrm>
          <a:prstGeom prst="rect">
            <a:avLst/>
          </a:prstGeom>
        </p:spPr>
      </p:pic>
      <p:sp>
        <p:nvSpPr>
          <p:cNvPr id="18" name="TextBox 17">
            <a:extLst>
              <a:ext uri="{FF2B5EF4-FFF2-40B4-BE49-F238E27FC236}">
                <a16:creationId xmlns:a16="http://schemas.microsoft.com/office/drawing/2014/main" id="{78DDDB31-4F75-406D-9798-1530702D2300}"/>
              </a:ext>
            </a:extLst>
          </p:cNvPr>
          <p:cNvSpPr txBox="1"/>
          <p:nvPr/>
        </p:nvSpPr>
        <p:spPr>
          <a:xfrm>
            <a:off x="6095999" y="3788866"/>
            <a:ext cx="6141154" cy="1446550"/>
          </a:xfrm>
          <a:prstGeom prst="rect">
            <a:avLst/>
          </a:prstGeom>
          <a:noFill/>
        </p:spPr>
        <p:txBody>
          <a:bodyPr wrap="square">
            <a:spAutoFit/>
          </a:bodyPr>
          <a:lstStyle/>
          <a:p>
            <a:r>
              <a:rPr lang="en-US" sz="1100"/>
              <a:t>In practice, these methods are among the most convenient in the Concurrency API, as they perform relatively complex tasks with a single line of code. The delay and period parameters rely on the TimeUnit argument to determine the format of the value, such as seconds or milliseconds. </a:t>
            </a:r>
          </a:p>
          <a:p>
            <a:endParaRPr lang="en-US" sz="1100"/>
          </a:p>
          <a:p>
            <a:r>
              <a:rPr lang="en-US" sz="1100"/>
              <a:t>The first two schedule() methods in Table 7.5 take a Callable or Runnable , respectively, perform the task after some delay, and return a ScheduledFuture instance. ScheduledFuture is identical to the Future class, except that it includes a getDelay() method that returns the delay set when the process was created. The following uses the schedule() method with Callable and Runnable tasks:</a:t>
            </a:r>
          </a:p>
        </p:txBody>
      </p:sp>
      <p:pic>
        <p:nvPicPr>
          <p:cNvPr id="20" name="Picture 19">
            <a:extLst>
              <a:ext uri="{FF2B5EF4-FFF2-40B4-BE49-F238E27FC236}">
                <a16:creationId xmlns:a16="http://schemas.microsoft.com/office/drawing/2014/main" id="{5FFA872E-B30F-47A0-9FE1-4B7B71A5C092}"/>
              </a:ext>
            </a:extLst>
          </p:cNvPr>
          <p:cNvPicPr>
            <a:picLocks noChangeAspect="1"/>
          </p:cNvPicPr>
          <p:nvPr/>
        </p:nvPicPr>
        <p:blipFill>
          <a:blip r:embed="rId5"/>
          <a:stretch>
            <a:fillRect/>
          </a:stretch>
        </p:blipFill>
        <p:spPr>
          <a:xfrm>
            <a:off x="6179254" y="5241323"/>
            <a:ext cx="5353050" cy="1123950"/>
          </a:xfrm>
          <a:prstGeom prst="rect">
            <a:avLst/>
          </a:prstGeom>
        </p:spPr>
      </p:pic>
      <p:sp>
        <p:nvSpPr>
          <p:cNvPr id="22" name="TextBox 21">
            <a:extLst>
              <a:ext uri="{FF2B5EF4-FFF2-40B4-BE49-F238E27FC236}">
                <a16:creationId xmlns:a16="http://schemas.microsoft.com/office/drawing/2014/main" id="{2DF691EB-A2ED-48FF-9041-3D26761BDA15}"/>
              </a:ext>
            </a:extLst>
          </p:cNvPr>
          <p:cNvSpPr txBox="1"/>
          <p:nvPr/>
        </p:nvSpPr>
        <p:spPr>
          <a:xfrm>
            <a:off x="6073421" y="6427113"/>
            <a:ext cx="6163732" cy="430887"/>
          </a:xfrm>
          <a:prstGeom prst="rect">
            <a:avLst/>
          </a:prstGeom>
          <a:noFill/>
        </p:spPr>
        <p:txBody>
          <a:bodyPr wrap="square">
            <a:spAutoFit/>
          </a:bodyPr>
          <a:lstStyle/>
          <a:p>
            <a:r>
              <a:rPr lang="en-US" sz="1100"/>
              <a:t>The first task is scheduled 10 seconds in the future, whereas the second task is scheduled 8 minutes in the future. </a:t>
            </a:r>
          </a:p>
        </p:txBody>
      </p:sp>
    </p:spTree>
    <p:extLst>
      <p:ext uri="{BB962C8B-B14F-4D97-AF65-F5344CB8AC3E}">
        <p14:creationId xmlns:p14="http://schemas.microsoft.com/office/powerpoint/2010/main" val="39685372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5AE6-1155-4648-9029-C959330CBB39}"/>
              </a:ext>
            </a:extLst>
          </p:cNvPr>
          <p:cNvPicPr>
            <a:picLocks noChangeAspect="1"/>
          </p:cNvPicPr>
          <p:nvPr/>
        </p:nvPicPr>
        <p:blipFill>
          <a:blip r:embed="rId2"/>
          <a:stretch>
            <a:fillRect/>
          </a:stretch>
        </p:blipFill>
        <p:spPr>
          <a:xfrm>
            <a:off x="0" y="0"/>
            <a:ext cx="5353050" cy="895350"/>
          </a:xfrm>
          <a:prstGeom prst="rect">
            <a:avLst/>
          </a:prstGeom>
        </p:spPr>
      </p:pic>
      <p:sp>
        <p:nvSpPr>
          <p:cNvPr id="7" name="TextBox 6">
            <a:extLst>
              <a:ext uri="{FF2B5EF4-FFF2-40B4-BE49-F238E27FC236}">
                <a16:creationId xmlns:a16="http://schemas.microsoft.com/office/drawing/2014/main" id="{1B870452-36F2-46DE-9C1C-70755A242E65}"/>
              </a:ext>
            </a:extLst>
          </p:cNvPr>
          <p:cNvSpPr txBox="1"/>
          <p:nvPr/>
        </p:nvSpPr>
        <p:spPr>
          <a:xfrm>
            <a:off x="0" y="895350"/>
            <a:ext cx="6096000" cy="1277273"/>
          </a:xfrm>
          <a:prstGeom prst="rect">
            <a:avLst/>
          </a:prstGeom>
          <a:noFill/>
        </p:spPr>
        <p:txBody>
          <a:bodyPr wrap="square">
            <a:spAutoFit/>
          </a:bodyPr>
          <a:lstStyle/>
          <a:p>
            <a:r>
              <a:rPr lang="en-US" sz="1100"/>
              <a:t>The last two methods in Table 7.5 might be a little confusing if you have not seen them before. Conceptually, they are very similar as they both perform the same task repeatedly, after completing some initial delay. The difference is related to the timing of the process and when the next task starts. </a:t>
            </a:r>
          </a:p>
          <a:p>
            <a:endParaRPr lang="en-US" sz="1100"/>
          </a:p>
          <a:p>
            <a:r>
              <a:rPr lang="en-US" sz="1100"/>
              <a:t>The scheduleAtFixedRate() method creates a new task and submits it to the executor every period, regardless of whether or not the previous task finished. The following example executes a Runnable task every minute, following an initial five-minute delay: </a:t>
            </a:r>
          </a:p>
        </p:txBody>
      </p:sp>
      <p:pic>
        <p:nvPicPr>
          <p:cNvPr id="9" name="Picture 8">
            <a:extLst>
              <a:ext uri="{FF2B5EF4-FFF2-40B4-BE49-F238E27FC236}">
                <a16:creationId xmlns:a16="http://schemas.microsoft.com/office/drawing/2014/main" id="{DA0F78AA-D391-4A9C-83B7-FE9B78129DDB}"/>
              </a:ext>
            </a:extLst>
          </p:cNvPr>
          <p:cNvPicPr>
            <a:picLocks noChangeAspect="1"/>
          </p:cNvPicPr>
          <p:nvPr/>
        </p:nvPicPr>
        <p:blipFill>
          <a:blip r:embed="rId3"/>
          <a:stretch>
            <a:fillRect/>
          </a:stretch>
        </p:blipFill>
        <p:spPr>
          <a:xfrm>
            <a:off x="80609" y="2172623"/>
            <a:ext cx="3857625" cy="209550"/>
          </a:xfrm>
          <a:prstGeom prst="rect">
            <a:avLst/>
          </a:prstGeom>
        </p:spPr>
      </p:pic>
      <p:sp>
        <p:nvSpPr>
          <p:cNvPr id="11" name="TextBox 10">
            <a:extLst>
              <a:ext uri="{FF2B5EF4-FFF2-40B4-BE49-F238E27FC236}">
                <a16:creationId xmlns:a16="http://schemas.microsoft.com/office/drawing/2014/main" id="{F09EBC92-D168-4024-A628-E3F96A258D2D}"/>
              </a:ext>
            </a:extLst>
          </p:cNvPr>
          <p:cNvSpPr txBox="1"/>
          <p:nvPr/>
        </p:nvSpPr>
        <p:spPr>
          <a:xfrm>
            <a:off x="0" y="2382173"/>
            <a:ext cx="6096000" cy="1785104"/>
          </a:xfrm>
          <a:prstGeom prst="rect">
            <a:avLst/>
          </a:prstGeom>
          <a:noFill/>
        </p:spPr>
        <p:txBody>
          <a:bodyPr wrap="square">
            <a:spAutoFit/>
          </a:bodyPr>
          <a:lstStyle/>
          <a:p>
            <a:r>
              <a:rPr lang="en-US" sz="1100"/>
              <a:t>One risk of using this method is the possibility a task could consistently take longer to run than the period between tasks. What would happen if the task consistently took five minutes to execute? Despite the fact that the task is still running, the ScheduledExecutorService would submit a new task to be started every minute. If a single-thread executor was used, over time this would result in endless set tasks being scheduled, which would run back to back assuming that no other tasks were submitted to the ScheduledExecutorService . </a:t>
            </a:r>
          </a:p>
          <a:p>
            <a:endParaRPr lang="en-US" sz="1100"/>
          </a:p>
          <a:p>
            <a:r>
              <a:rPr lang="en-US" sz="1100"/>
              <a:t>On the other hand, the scheduleAtFixedDelay() method creates a new task after the previous task has finished. For example, if the first task runs at 12:00 and takes five minutes to finish, with a period of 2 minutes, then the second task will start at 12:07. </a:t>
            </a:r>
          </a:p>
        </p:txBody>
      </p:sp>
      <p:pic>
        <p:nvPicPr>
          <p:cNvPr id="13" name="Picture 12">
            <a:extLst>
              <a:ext uri="{FF2B5EF4-FFF2-40B4-BE49-F238E27FC236}">
                <a16:creationId xmlns:a16="http://schemas.microsoft.com/office/drawing/2014/main" id="{9B6BF240-3F43-4B9E-8208-CAAC12A3EF50}"/>
              </a:ext>
            </a:extLst>
          </p:cNvPr>
          <p:cNvPicPr>
            <a:picLocks noChangeAspect="1"/>
          </p:cNvPicPr>
          <p:nvPr/>
        </p:nvPicPr>
        <p:blipFill>
          <a:blip r:embed="rId4"/>
          <a:stretch>
            <a:fillRect/>
          </a:stretch>
        </p:blipFill>
        <p:spPr>
          <a:xfrm>
            <a:off x="94015" y="4167277"/>
            <a:ext cx="3867150" cy="209550"/>
          </a:xfrm>
          <a:prstGeom prst="rect">
            <a:avLst/>
          </a:prstGeom>
        </p:spPr>
      </p:pic>
      <p:pic>
        <p:nvPicPr>
          <p:cNvPr id="15" name="Picture 14">
            <a:extLst>
              <a:ext uri="{FF2B5EF4-FFF2-40B4-BE49-F238E27FC236}">
                <a16:creationId xmlns:a16="http://schemas.microsoft.com/office/drawing/2014/main" id="{358420B1-F453-4CA7-8E8D-7268710E1FB5}"/>
              </a:ext>
            </a:extLst>
          </p:cNvPr>
          <p:cNvPicPr>
            <a:picLocks noChangeAspect="1"/>
          </p:cNvPicPr>
          <p:nvPr/>
        </p:nvPicPr>
        <p:blipFill>
          <a:blip r:embed="rId5"/>
          <a:stretch>
            <a:fillRect/>
          </a:stretch>
        </p:blipFill>
        <p:spPr>
          <a:xfrm>
            <a:off x="9525" y="4376827"/>
            <a:ext cx="5343525" cy="923925"/>
          </a:xfrm>
          <a:prstGeom prst="rect">
            <a:avLst/>
          </a:prstGeom>
        </p:spPr>
      </p:pic>
      <p:sp>
        <p:nvSpPr>
          <p:cNvPr id="17" name="TextBox 16">
            <a:extLst>
              <a:ext uri="{FF2B5EF4-FFF2-40B4-BE49-F238E27FC236}">
                <a16:creationId xmlns:a16="http://schemas.microsoft.com/office/drawing/2014/main" id="{78493862-7AFB-4EB3-BF3B-9218EBE9CAD3}"/>
              </a:ext>
            </a:extLst>
          </p:cNvPr>
          <p:cNvSpPr txBox="1"/>
          <p:nvPr/>
        </p:nvSpPr>
        <p:spPr>
          <a:xfrm>
            <a:off x="0" y="5300752"/>
            <a:ext cx="6096000" cy="1107996"/>
          </a:xfrm>
          <a:prstGeom prst="rect">
            <a:avLst/>
          </a:prstGeom>
          <a:noFill/>
        </p:spPr>
        <p:txBody>
          <a:bodyPr wrap="square">
            <a:spAutoFit/>
          </a:bodyPr>
          <a:lstStyle/>
          <a:p>
            <a:r>
              <a:rPr lang="en-US" sz="1100"/>
              <a:t>Each of the ScheduledExecutorService methods is important and has real-world applications. For example, you can use the schedule() command to check on the state of processing a task and send out notifications if it is not finished or even call schedule() again to delay processing. The scheduleAtFixedRate() is useful for tasks that need to be run at specific intervals, such as checking the health of the animals once a day. Even if it takes two hours to examine an animal on Monday, this doesn’t mean that Tuesday’s exam should start any later. </a:t>
            </a:r>
          </a:p>
        </p:txBody>
      </p:sp>
      <p:sp>
        <p:nvSpPr>
          <p:cNvPr id="19" name="TextBox 18">
            <a:extLst>
              <a:ext uri="{FF2B5EF4-FFF2-40B4-BE49-F238E27FC236}">
                <a16:creationId xmlns:a16="http://schemas.microsoft.com/office/drawing/2014/main" id="{23318569-6B75-46EA-9A79-31F0FFEDF286}"/>
              </a:ext>
            </a:extLst>
          </p:cNvPr>
          <p:cNvSpPr txBox="1"/>
          <p:nvPr/>
        </p:nvSpPr>
        <p:spPr>
          <a:xfrm>
            <a:off x="6096000" y="0"/>
            <a:ext cx="6096000" cy="1107996"/>
          </a:xfrm>
          <a:prstGeom prst="rect">
            <a:avLst/>
          </a:prstGeom>
          <a:noFill/>
          <a:ln>
            <a:solidFill>
              <a:srgbClr val="4472C4"/>
            </a:solidFill>
          </a:ln>
        </p:spPr>
        <p:txBody>
          <a:bodyPr wrap="square">
            <a:spAutoFit/>
          </a:bodyPr>
          <a:lstStyle/>
          <a:p>
            <a:r>
              <a:rPr lang="en-US" sz="1100"/>
              <a:t>Finally, scheduleAtFixedDelay() is useful for processes that you want to happen repeatedly but whose specific time is unimportant. For example, imagine that we have a zoo cafeteria worker who periodically restocks the salad bar throughout the day. The process can take 20 minutes or more, since it requires the worker to haul a large number of items from the back room. Once the worker has filled the salad bar with fresh food, he doesn’t need to check at some specific time, just after enough time has passed for it to become low on stock again.</a:t>
            </a:r>
          </a:p>
        </p:txBody>
      </p:sp>
      <p:cxnSp>
        <p:nvCxnSpPr>
          <p:cNvPr id="20" name="Straight Connector 19">
            <a:extLst>
              <a:ext uri="{FF2B5EF4-FFF2-40B4-BE49-F238E27FC236}">
                <a16:creationId xmlns:a16="http://schemas.microsoft.com/office/drawing/2014/main" id="{3684CBB2-DE12-42E5-9653-70289B330B74}"/>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FE3915A-A171-4547-929C-F31718AECDAA}"/>
              </a:ext>
            </a:extLst>
          </p:cNvPr>
          <p:cNvPicPr>
            <a:picLocks noChangeAspect="1"/>
          </p:cNvPicPr>
          <p:nvPr/>
        </p:nvPicPr>
        <p:blipFill>
          <a:blip r:embed="rId6"/>
          <a:stretch>
            <a:fillRect/>
          </a:stretch>
        </p:blipFill>
        <p:spPr>
          <a:xfrm>
            <a:off x="6185252" y="1107996"/>
            <a:ext cx="5353050" cy="581025"/>
          </a:xfrm>
          <a:prstGeom prst="rect">
            <a:avLst/>
          </a:prstGeom>
        </p:spPr>
      </p:pic>
      <p:sp>
        <p:nvSpPr>
          <p:cNvPr id="23" name="TextBox 22">
            <a:extLst>
              <a:ext uri="{FF2B5EF4-FFF2-40B4-BE49-F238E27FC236}">
                <a16:creationId xmlns:a16="http://schemas.microsoft.com/office/drawing/2014/main" id="{7BDF4B4E-5C28-4A79-8CF4-CDE91840FFA8}"/>
              </a:ext>
            </a:extLst>
          </p:cNvPr>
          <p:cNvSpPr txBox="1"/>
          <p:nvPr/>
        </p:nvSpPr>
        <p:spPr>
          <a:xfrm>
            <a:off x="6073422" y="1689021"/>
            <a:ext cx="3781778" cy="369332"/>
          </a:xfrm>
          <a:prstGeom prst="rect">
            <a:avLst/>
          </a:prstGeom>
          <a:noFill/>
        </p:spPr>
        <p:txBody>
          <a:bodyPr wrap="square">
            <a:spAutoFit/>
          </a:bodyPr>
          <a:lstStyle/>
          <a:p>
            <a:pPr marL="342900" indent="-342900">
              <a:buFont typeface="Wingdings" panose="05000000000000000000" pitchFamily="2" charset="2"/>
              <a:buChar char="Ø"/>
            </a:pPr>
            <a:r>
              <a:rPr lang="en-US"/>
              <a:t>Increasing Concurrency with Pools </a:t>
            </a:r>
          </a:p>
        </p:txBody>
      </p:sp>
      <p:sp>
        <p:nvSpPr>
          <p:cNvPr id="14" name="TextBox 13">
            <a:extLst>
              <a:ext uri="{FF2B5EF4-FFF2-40B4-BE49-F238E27FC236}">
                <a16:creationId xmlns:a16="http://schemas.microsoft.com/office/drawing/2014/main" id="{E9DCBE85-8243-4337-BDF6-05EE63D4DAB8}"/>
              </a:ext>
            </a:extLst>
          </p:cNvPr>
          <p:cNvSpPr txBox="1"/>
          <p:nvPr/>
        </p:nvSpPr>
        <p:spPr>
          <a:xfrm>
            <a:off x="6185252" y="2023805"/>
            <a:ext cx="6006747" cy="1446550"/>
          </a:xfrm>
          <a:prstGeom prst="rect">
            <a:avLst/>
          </a:prstGeom>
          <a:noFill/>
        </p:spPr>
        <p:txBody>
          <a:bodyPr wrap="square">
            <a:spAutoFit/>
          </a:bodyPr>
          <a:lstStyle/>
          <a:p>
            <a:r>
              <a:rPr lang="en-US" sz="1100"/>
              <a:t>All of our examples up until now have been with single-thread executors, which, while interesting, weren’t particularly useful. After all, the name of this chapter is “Concurrency,” and you can’t do a lot of that with a single-thread executor! </a:t>
            </a:r>
          </a:p>
          <a:p>
            <a:endParaRPr lang="en-US" sz="1100"/>
          </a:p>
          <a:p>
            <a:r>
              <a:rPr lang="en-US" sz="1100"/>
              <a:t>We now present three additional factory methods in the Executors class that act on a pool of threads, rather than on a single thread. A </a:t>
            </a:r>
            <a:r>
              <a:rPr lang="en-US" sz="1100" b="1" i="1"/>
              <a:t>thread pool </a:t>
            </a:r>
            <a:r>
              <a:rPr lang="en-US" sz="1100"/>
              <a:t>is a group of pre-instantiated reusable threads that are available to perform a set of arbitrary tasks. Table 7.6 includes our two previous single-thread executor methods, along with the new ones that you should know for the exam.</a:t>
            </a:r>
          </a:p>
        </p:txBody>
      </p:sp>
      <p:pic>
        <p:nvPicPr>
          <p:cNvPr id="8" name="Picture 7">
            <a:extLst>
              <a:ext uri="{FF2B5EF4-FFF2-40B4-BE49-F238E27FC236}">
                <a16:creationId xmlns:a16="http://schemas.microsoft.com/office/drawing/2014/main" id="{A897C1D8-9CED-47A3-A933-95E7A2E7065F}"/>
              </a:ext>
            </a:extLst>
          </p:cNvPr>
          <p:cNvPicPr>
            <a:picLocks noChangeAspect="1"/>
          </p:cNvPicPr>
          <p:nvPr/>
        </p:nvPicPr>
        <p:blipFill>
          <a:blip r:embed="rId7"/>
          <a:stretch>
            <a:fillRect/>
          </a:stretch>
        </p:blipFill>
        <p:spPr>
          <a:xfrm>
            <a:off x="6290381" y="3438525"/>
            <a:ext cx="5391150" cy="3419475"/>
          </a:xfrm>
          <a:prstGeom prst="rect">
            <a:avLst/>
          </a:prstGeom>
        </p:spPr>
      </p:pic>
    </p:spTree>
    <p:extLst>
      <p:ext uri="{BB962C8B-B14F-4D97-AF65-F5344CB8AC3E}">
        <p14:creationId xmlns:p14="http://schemas.microsoft.com/office/powerpoint/2010/main" val="2280714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AB89B-08D5-4956-A750-6FB3D21291EF}"/>
              </a:ext>
            </a:extLst>
          </p:cNvPr>
          <p:cNvSpPr txBox="1"/>
          <p:nvPr/>
        </p:nvSpPr>
        <p:spPr>
          <a:xfrm>
            <a:off x="0" y="0"/>
            <a:ext cx="6096000" cy="4832092"/>
          </a:xfrm>
          <a:prstGeom prst="rect">
            <a:avLst/>
          </a:prstGeom>
          <a:noFill/>
        </p:spPr>
        <p:txBody>
          <a:bodyPr wrap="square">
            <a:spAutoFit/>
          </a:bodyPr>
          <a:lstStyle/>
          <a:p>
            <a:r>
              <a:rPr lang="en-US" sz="1100"/>
              <a:t>As shown in Table 7.6, these methods return the exact same instance types, ExecutorService and ScheduledExecutorService, that we used earlier in this chapter. In other words, all of our previous examples are compatible with these new pooled-thread executors! There are also overloaded versions of each of the methods in Table 7.6 that create threads using a ThreadFactory input parameter. For the exam, you are only required to know the methods to create thread executors in Table 7.6. </a:t>
            </a:r>
          </a:p>
          <a:p>
            <a:endParaRPr lang="en-US" sz="1100"/>
          </a:p>
          <a:p>
            <a:r>
              <a:rPr lang="en-US" sz="1100"/>
              <a:t>The difference between a single-thread and a pooled-thread executor is what happens when a task is already running. While a single-thread executor will wait for an available thread to become available before running the next task, a pooled-thread executor can execute the next task concurrently. If the pool runs out of available threads, the task will be queued by the thread executor and wait to be completed. </a:t>
            </a:r>
          </a:p>
          <a:p>
            <a:endParaRPr lang="en-US" sz="1100"/>
          </a:p>
          <a:p>
            <a:r>
              <a:rPr lang="en-US" sz="1100"/>
              <a:t>The newCachedThreadPool() method will create a thread pool of unbounded size, allocating a new thread anytime one is required or all existing threads are busy. This is commonly used for pools that require executing many short-lived asynchronous tasks. For long-lived processes, usage of this executor is strongly discouraged, as it could grow to encompass a large number of threads over the application life cycle. </a:t>
            </a:r>
          </a:p>
          <a:p>
            <a:endParaRPr lang="en-US" sz="1100"/>
          </a:p>
          <a:p>
            <a:r>
              <a:rPr lang="en-US" sz="1100"/>
              <a:t>The newFixedThreadPool() takes a number of threads and allocates them all upon creation. As long as our number of tasks is less than our number of threads, all tasks will be executed concurrently. If at any point the number of tasks exceeds the number of threads in the pool, they will wait in similar manner as you saw with a single-thread executor. In fact, calling newFixedThreadPool() with a value of 1 is equivalent to calling newSingleThreadExecutor(). </a:t>
            </a:r>
          </a:p>
          <a:p>
            <a:endParaRPr lang="en-US" sz="1100"/>
          </a:p>
          <a:p>
            <a:r>
              <a:rPr lang="en-US" sz="1100"/>
              <a:t>The newScheduledThreadPool() is identical to the newFixedThreadPool() method, except that it returns an instance of ScheduledExecutorService and is therefore compatible with scheduling tasks. This executor has subtle differences in the way that the scheduleAtFixedRate() performs. For example, recall our previous example in which tasks took five minutes to complete:</a:t>
            </a:r>
          </a:p>
        </p:txBody>
      </p:sp>
      <p:pic>
        <p:nvPicPr>
          <p:cNvPr id="7" name="Picture 6">
            <a:extLst>
              <a:ext uri="{FF2B5EF4-FFF2-40B4-BE49-F238E27FC236}">
                <a16:creationId xmlns:a16="http://schemas.microsoft.com/office/drawing/2014/main" id="{8778202E-34AB-4762-8766-CB2DE02FBEF4}"/>
              </a:ext>
            </a:extLst>
          </p:cNvPr>
          <p:cNvPicPr>
            <a:picLocks noChangeAspect="1"/>
          </p:cNvPicPr>
          <p:nvPr/>
        </p:nvPicPr>
        <p:blipFill>
          <a:blip r:embed="rId2"/>
          <a:stretch>
            <a:fillRect/>
          </a:stretch>
        </p:blipFill>
        <p:spPr>
          <a:xfrm>
            <a:off x="104598" y="4832092"/>
            <a:ext cx="4848225" cy="400050"/>
          </a:xfrm>
          <a:prstGeom prst="rect">
            <a:avLst/>
          </a:prstGeom>
        </p:spPr>
      </p:pic>
      <p:sp>
        <p:nvSpPr>
          <p:cNvPr id="9" name="TextBox 8">
            <a:extLst>
              <a:ext uri="{FF2B5EF4-FFF2-40B4-BE49-F238E27FC236}">
                <a16:creationId xmlns:a16="http://schemas.microsoft.com/office/drawing/2014/main" id="{BF31BFAB-3218-4EC8-8024-770B6BF68533}"/>
              </a:ext>
            </a:extLst>
          </p:cNvPr>
          <p:cNvSpPr txBox="1"/>
          <p:nvPr/>
        </p:nvSpPr>
        <p:spPr>
          <a:xfrm>
            <a:off x="0" y="5232142"/>
            <a:ext cx="6096000" cy="769441"/>
          </a:xfrm>
          <a:prstGeom prst="rect">
            <a:avLst/>
          </a:prstGeom>
          <a:noFill/>
        </p:spPr>
        <p:txBody>
          <a:bodyPr wrap="square">
            <a:spAutoFit/>
          </a:bodyPr>
          <a:lstStyle/>
          <a:p>
            <a:r>
              <a:rPr lang="en-US" sz="1100"/>
              <a:t>Whereas with a single-thread executor and a five-minute task execution time, an endless set of tasks would be scheduled over time. With a pooled executor, this can be avoided. If the pool size is sufficiently large, 10 for example, then as each thread finishes, it is returned to the pool and results in new threads available for the next tasks as they come up.</a:t>
            </a:r>
          </a:p>
        </p:txBody>
      </p:sp>
      <p:pic>
        <p:nvPicPr>
          <p:cNvPr id="11" name="Picture 10">
            <a:extLst>
              <a:ext uri="{FF2B5EF4-FFF2-40B4-BE49-F238E27FC236}">
                <a16:creationId xmlns:a16="http://schemas.microsoft.com/office/drawing/2014/main" id="{E6C713E7-BE10-4C7B-BF85-E6A76A32718B}"/>
              </a:ext>
            </a:extLst>
          </p:cNvPr>
          <p:cNvPicPr>
            <a:picLocks noChangeAspect="1"/>
          </p:cNvPicPr>
          <p:nvPr/>
        </p:nvPicPr>
        <p:blipFill>
          <a:blip r:embed="rId3"/>
          <a:stretch>
            <a:fillRect/>
          </a:stretch>
        </p:blipFill>
        <p:spPr>
          <a:xfrm>
            <a:off x="6096000" y="0"/>
            <a:ext cx="5353050" cy="3990975"/>
          </a:xfrm>
          <a:prstGeom prst="rect">
            <a:avLst/>
          </a:prstGeom>
        </p:spPr>
      </p:pic>
      <p:cxnSp>
        <p:nvCxnSpPr>
          <p:cNvPr id="12" name="Straight Connector 11">
            <a:extLst>
              <a:ext uri="{FF2B5EF4-FFF2-40B4-BE49-F238E27FC236}">
                <a16:creationId xmlns:a16="http://schemas.microsoft.com/office/drawing/2014/main" id="{8B97277F-937F-4F9C-8142-8C67EA6C4816}"/>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D4AA52-368D-44F6-91F3-B96496F224E4}"/>
              </a:ext>
            </a:extLst>
          </p:cNvPr>
          <p:cNvSpPr txBox="1"/>
          <p:nvPr/>
        </p:nvSpPr>
        <p:spPr>
          <a:xfrm>
            <a:off x="6059135" y="3990975"/>
            <a:ext cx="3931532" cy="461665"/>
          </a:xfrm>
          <a:prstGeom prst="rect">
            <a:avLst/>
          </a:prstGeom>
          <a:noFill/>
        </p:spPr>
        <p:txBody>
          <a:bodyPr wrap="square" rtlCol="0">
            <a:spAutoFit/>
          </a:bodyPr>
          <a:lstStyle/>
          <a:p>
            <a:r>
              <a:rPr lang="ar-KW" sz="2400" b="1" u="sng"/>
              <a:t>3</a:t>
            </a:r>
            <a:r>
              <a:rPr lang="en-US" sz="2400" b="1" u="sng"/>
              <a:t>- Synchronizing Data Access </a:t>
            </a:r>
          </a:p>
        </p:txBody>
      </p:sp>
      <p:sp>
        <p:nvSpPr>
          <p:cNvPr id="10" name="TextBox 9">
            <a:extLst>
              <a:ext uri="{FF2B5EF4-FFF2-40B4-BE49-F238E27FC236}">
                <a16:creationId xmlns:a16="http://schemas.microsoft.com/office/drawing/2014/main" id="{1FBEAAD8-FD5E-4A0D-A0A4-609935442FFB}"/>
              </a:ext>
            </a:extLst>
          </p:cNvPr>
          <p:cNvSpPr txBox="1"/>
          <p:nvPr/>
        </p:nvSpPr>
        <p:spPr>
          <a:xfrm>
            <a:off x="6096000" y="4452640"/>
            <a:ext cx="6096000" cy="1785104"/>
          </a:xfrm>
          <a:prstGeom prst="rect">
            <a:avLst/>
          </a:prstGeom>
          <a:noFill/>
        </p:spPr>
        <p:txBody>
          <a:bodyPr wrap="square">
            <a:spAutoFit/>
          </a:bodyPr>
          <a:lstStyle/>
          <a:p>
            <a:r>
              <a:rPr lang="en-US" sz="1100"/>
              <a:t>Recall that thread safety is the property of an object that guarantees safe execution by multiple threads at the same time. Now that we have multiple threads capable of accessing the same objects in memory, we have to make sure to organize our access to this data such that we don’t end up with invalid or unexpected results. Since threads run in a shared environment and memory space, how do we prevent two threads from interfering with each other? </a:t>
            </a:r>
          </a:p>
          <a:p>
            <a:endParaRPr lang="en-US" sz="1100"/>
          </a:p>
          <a:p>
            <a:r>
              <a:rPr lang="en-US" sz="1100"/>
              <a:t>Imagine that our zoo has a program to count sheep, preferably one that won’t put the zoo workers to sleep! Each zoo worker runs out to a field, adds a new sheep to the flock, counts the total number of sheep, and runs back to us to report the results. We present the following code to represent this conceptually:</a:t>
            </a:r>
          </a:p>
        </p:txBody>
      </p:sp>
    </p:spTree>
    <p:extLst>
      <p:ext uri="{BB962C8B-B14F-4D97-AF65-F5344CB8AC3E}">
        <p14:creationId xmlns:p14="http://schemas.microsoft.com/office/powerpoint/2010/main" val="17133771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A47AC-5210-4274-8250-A18DEA50E291}"/>
              </a:ext>
            </a:extLst>
          </p:cNvPr>
          <p:cNvSpPr txBox="1"/>
          <p:nvPr/>
        </p:nvSpPr>
        <p:spPr>
          <a:xfrm>
            <a:off x="0" y="3297181"/>
            <a:ext cx="6096000" cy="600164"/>
          </a:xfrm>
          <a:prstGeom prst="rect">
            <a:avLst/>
          </a:prstGeom>
          <a:noFill/>
        </p:spPr>
        <p:txBody>
          <a:bodyPr wrap="square">
            <a:spAutoFit/>
          </a:bodyPr>
          <a:lstStyle/>
          <a:p>
            <a:r>
              <a:rPr lang="en-US" sz="1100"/>
              <a:t>Notice that we use the pre-increment ++ operator to update the sheepCount variable. Remember that the pre-increment operator is shorthand for the following expression in which the newly assigned value is returned:</a:t>
            </a:r>
          </a:p>
        </p:txBody>
      </p:sp>
      <p:pic>
        <p:nvPicPr>
          <p:cNvPr id="9" name="Picture 8">
            <a:extLst>
              <a:ext uri="{FF2B5EF4-FFF2-40B4-BE49-F238E27FC236}">
                <a16:creationId xmlns:a16="http://schemas.microsoft.com/office/drawing/2014/main" id="{91796A57-8FA9-455E-ABF1-BEBD3A148B6F}"/>
              </a:ext>
            </a:extLst>
          </p:cNvPr>
          <p:cNvPicPr>
            <a:picLocks noChangeAspect="1"/>
          </p:cNvPicPr>
          <p:nvPr/>
        </p:nvPicPr>
        <p:blipFill>
          <a:blip r:embed="rId2"/>
          <a:stretch>
            <a:fillRect/>
          </a:stretch>
        </p:blipFill>
        <p:spPr>
          <a:xfrm>
            <a:off x="105480" y="3857311"/>
            <a:ext cx="1952625" cy="219075"/>
          </a:xfrm>
          <a:prstGeom prst="rect">
            <a:avLst/>
          </a:prstGeom>
        </p:spPr>
      </p:pic>
      <p:sp>
        <p:nvSpPr>
          <p:cNvPr id="11" name="TextBox 10">
            <a:extLst>
              <a:ext uri="{FF2B5EF4-FFF2-40B4-BE49-F238E27FC236}">
                <a16:creationId xmlns:a16="http://schemas.microsoft.com/office/drawing/2014/main" id="{D7E36878-7342-4EAD-9019-CF76893A9AEB}"/>
              </a:ext>
            </a:extLst>
          </p:cNvPr>
          <p:cNvSpPr txBox="1"/>
          <p:nvPr/>
        </p:nvSpPr>
        <p:spPr>
          <a:xfrm>
            <a:off x="0" y="4015673"/>
            <a:ext cx="6197600" cy="769441"/>
          </a:xfrm>
          <a:prstGeom prst="rect">
            <a:avLst/>
          </a:prstGeom>
          <a:noFill/>
        </p:spPr>
        <p:txBody>
          <a:bodyPr wrap="square">
            <a:spAutoFit/>
          </a:bodyPr>
          <a:lstStyle/>
          <a:p>
            <a:r>
              <a:rPr lang="en-US" sz="1100"/>
              <a:t>A problem occurs when two threads both execute the right side of the expression, reading the “old” value before either thread writes the “new” value of the variable. The two assignments become redundant; they both assign the same new value, with one thread overwriting the results of the other. Figure 7.3 demonstrates this problem with two threads, assuming that sheepCount has a starting value of 1.</a:t>
            </a:r>
          </a:p>
        </p:txBody>
      </p:sp>
      <p:pic>
        <p:nvPicPr>
          <p:cNvPr id="17" name="Picture 16">
            <a:extLst>
              <a:ext uri="{FF2B5EF4-FFF2-40B4-BE49-F238E27FC236}">
                <a16:creationId xmlns:a16="http://schemas.microsoft.com/office/drawing/2014/main" id="{5CA7D24F-F269-403D-B1CF-313616A02255}"/>
              </a:ext>
            </a:extLst>
          </p:cNvPr>
          <p:cNvPicPr>
            <a:picLocks noChangeAspect="1"/>
          </p:cNvPicPr>
          <p:nvPr/>
        </p:nvPicPr>
        <p:blipFill>
          <a:blip r:embed="rId3"/>
          <a:stretch>
            <a:fillRect/>
          </a:stretch>
        </p:blipFill>
        <p:spPr>
          <a:xfrm>
            <a:off x="105480" y="4724400"/>
            <a:ext cx="3257550" cy="2124075"/>
          </a:xfrm>
          <a:prstGeom prst="rect">
            <a:avLst/>
          </a:prstGeom>
        </p:spPr>
      </p:pic>
      <p:pic>
        <p:nvPicPr>
          <p:cNvPr id="19" name="Picture 18">
            <a:extLst>
              <a:ext uri="{FF2B5EF4-FFF2-40B4-BE49-F238E27FC236}">
                <a16:creationId xmlns:a16="http://schemas.microsoft.com/office/drawing/2014/main" id="{92F8C748-0C00-4132-A2F6-2F5E468EAA70}"/>
              </a:ext>
            </a:extLst>
          </p:cNvPr>
          <p:cNvPicPr>
            <a:picLocks noChangeAspect="1"/>
          </p:cNvPicPr>
          <p:nvPr/>
        </p:nvPicPr>
        <p:blipFill>
          <a:blip r:embed="rId4"/>
          <a:stretch>
            <a:fillRect/>
          </a:stretch>
        </p:blipFill>
        <p:spPr>
          <a:xfrm>
            <a:off x="105480" y="-7780"/>
            <a:ext cx="4200525" cy="3324225"/>
          </a:xfrm>
          <a:prstGeom prst="rect">
            <a:avLst/>
          </a:prstGeom>
        </p:spPr>
      </p:pic>
      <p:cxnSp>
        <p:nvCxnSpPr>
          <p:cNvPr id="20" name="Straight Connector 19">
            <a:extLst>
              <a:ext uri="{FF2B5EF4-FFF2-40B4-BE49-F238E27FC236}">
                <a16:creationId xmlns:a16="http://schemas.microsoft.com/office/drawing/2014/main" id="{D717690B-063F-44F6-A872-873C0A9D7F95}"/>
              </a:ext>
            </a:extLst>
          </p:cNvPr>
          <p:cNvCxnSpPr>
            <a:cxnSpLocks/>
          </p:cNvCxnSpPr>
          <p:nvPr/>
        </p:nvCxnSpPr>
        <p:spPr>
          <a:xfrm>
            <a:off x="611857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0CA3CC-D94C-4EC2-B89C-4117C555A2FE}"/>
              </a:ext>
            </a:extLst>
          </p:cNvPr>
          <p:cNvSpPr txBox="1"/>
          <p:nvPr/>
        </p:nvSpPr>
        <p:spPr>
          <a:xfrm>
            <a:off x="6118578" y="0"/>
            <a:ext cx="6039548" cy="1785104"/>
          </a:xfrm>
          <a:prstGeom prst="rect">
            <a:avLst/>
          </a:prstGeom>
          <a:noFill/>
        </p:spPr>
        <p:txBody>
          <a:bodyPr wrap="square">
            <a:spAutoFit/>
          </a:bodyPr>
          <a:lstStyle/>
          <a:p>
            <a:r>
              <a:rPr lang="en-US" sz="1100"/>
              <a:t>You can see in Figure 7.3 that both threads read and write the same values, causing one of the two ++sheepCount operations to be lost. Therefore, the increment operator ++ is not thread-safe. As you will see later in this chapter, the unexpected result of two tasks executing at the same time is referred to as a </a:t>
            </a:r>
            <a:r>
              <a:rPr lang="en-US" sz="1100" b="1" i="1"/>
              <a:t>race condition</a:t>
            </a:r>
            <a:r>
              <a:rPr lang="en-US" sz="1100"/>
              <a:t>. </a:t>
            </a:r>
          </a:p>
          <a:p>
            <a:endParaRPr lang="en-US" sz="1100"/>
          </a:p>
          <a:p>
            <a:r>
              <a:rPr lang="en-US" sz="1100"/>
              <a:t>Returning to our SheepManager application, we choose a large thread size of 20 so that all tasks can be run concurrently. Let’s say that each lambda expression submitted to the thread executor corresponds to a zoo worker. Each time a zoo worker increments the sheep counter, they run back to report the results. What would you expect the output of this program to be? Although the output will vary, the following are some samples created by this program:</a:t>
            </a:r>
          </a:p>
        </p:txBody>
      </p:sp>
      <p:pic>
        <p:nvPicPr>
          <p:cNvPr id="24" name="Picture 23">
            <a:extLst>
              <a:ext uri="{FF2B5EF4-FFF2-40B4-BE49-F238E27FC236}">
                <a16:creationId xmlns:a16="http://schemas.microsoft.com/office/drawing/2014/main" id="{F7F59D03-F177-4C7F-97E3-A5E9071DD756}"/>
              </a:ext>
            </a:extLst>
          </p:cNvPr>
          <p:cNvPicPr>
            <a:picLocks noChangeAspect="1"/>
          </p:cNvPicPr>
          <p:nvPr/>
        </p:nvPicPr>
        <p:blipFill>
          <a:blip r:embed="rId5"/>
          <a:stretch>
            <a:fillRect/>
          </a:stretch>
        </p:blipFill>
        <p:spPr>
          <a:xfrm>
            <a:off x="10786533" y="1654332"/>
            <a:ext cx="1390650" cy="723900"/>
          </a:xfrm>
          <a:prstGeom prst="rect">
            <a:avLst/>
          </a:prstGeom>
        </p:spPr>
      </p:pic>
      <p:pic>
        <p:nvPicPr>
          <p:cNvPr id="25" name="Picture 24">
            <a:extLst>
              <a:ext uri="{FF2B5EF4-FFF2-40B4-BE49-F238E27FC236}">
                <a16:creationId xmlns:a16="http://schemas.microsoft.com/office/drawing/2014/main" id="{CF3BAF40-6217-45B5-A267-F55AB5E39B3E}"/>
              </a:ext>
            </a:extLst>
          </p:cNvPr>
          <p:cNvPicPr>
            <a:picLocks noChangeAspect="1"/>
          </p:cNvPicPr>
          <p:nvPr/>
        </p:nvPicPr>
        <p:blipFill>
          <a:blip r:embed="rId6"/>
          <a:stretch>
            <a:fillRect/>
          </a:stretch>
        </p:blipFill>
        <p:spPr>
          <a:xfrm>
            <a:off x="10796057" y="1678014"/>
            <a:ext cx="1373099" cy="681168"/>
          </a:xfrm>
          <a:prstGeom prst="rect">
            <a:avLst/>
          </a:prstGeom>
        </p:spPr>
      </p:pic>
      <p:sp>
        <p:nvSpPr>
          <p:cNvPr id="27" name="TextBox 26">
            <a:extLst>
              <a:ext uri="{FF2B5EF4-FFF2-40B4-BE49-F238E27FC236}">
                <a16:creationId xmlns:a16="http://schemas.microsoft.com/office/drawing/2014/main" id="{C661626A-F1EF-4557-ABF1-6C639DBAA75E}"/>
              </a:ext>
            </a:extLst>
          </p:cNvPr>
          <p:cNvSpPr txBox="1"/>
          <p:nvPr/>
        </p:nvSpPr>
        <p:spPr>
          <a:xfrm>
            <a:off x="6152446" y="2401306"/>
            <a:ext cx="6039554" cy="1615827"/>
          </a:xfrm>
          <a:prstGeom prst="rect">
            <a:avLst/>
          </a:prstGeom>
          <a:noFill/>
        </p:spPr>
        <p:txBody>
          <a:bodyPr wrap="square">
            <a:spAutoFit/>
          </a:bodyPr>
          <a:lstStyle/>
          <a:p>
            <a:r>
              <a:rPr lang="en-US" sz="1100"/>
              <a:t>In this example, multiple workers are sharing the sheepCount variable. In the first sample, two zoo workers both call ++sheepCount at the same time, resulting in one of the increment operations actually being lost, with the last total being 9 instead of 10 in the other examples, results from earlier threads are output before ones that started later, such as 3 being output after 4 in the second example. We know that we had 10 workers, but the results are incomplete and out of order. </a:t>
            </a:r>
          </a:p>
          <a:p>
            <a:endParaRPr lang="en-US" sz="1100"/>
          </a:p>
          <a:p>
            <a:r>
              <a:rPr lang="en-US" sz="1100"/>
              <a:t>The idea here is that some zoo workers may run faster on their way to the field but more slowly on their way back and report late. Others may get to the field last but somehow be the first ones back to report the results.</a:t>
            </a:r>
          </a:p>
        </p:txBody>
      </p:sp>
      <p:sp>
        <p:nvSpPr>
          <p:cNvPr id="28" name="TextBox 27">
            <a:extLst>
              <a:ext uri="{FF2B5EF4-FFF2-40B4-BE49-F238E27FC236}">
                <a16:creationId xmlns:a16="http://schemas.microsoft.com/office/drawing/2014/main" id="{933AC2C7-4E36-4FA1-99B3-05947015FE79}"/>
              </a:ext>
            </a:extLst>
          </p:cNvPr>
          <p:cNvSpPr txBox="1"/>
          <p:nvPr/>
        </p:nvSpPr>
        <p:spPr>
          <a:xfrm>
            <a:off x="6118578" y="4008940"/>
            <a:ext cx="4030129" cy="369332"/>
          </a:xfrm>
          <a:prstGeom prst="rect">
            <a:avLst/>
          </a:prstGeom>
          <a:noFill/>
        </p:spPr>
        <p:txBody>
          <a:bodyPr wrap="square">
            <a:spAutoFit/>
          </a:bodyPr>
          <a:lstStyle/>
          <a:p>
            <a:pPr marL="342900" indent="-342900">
              <a:buFont typeface="Wingdings" panose="05000000000000000000" pitchFamily="2" charset="2"/>
              <a:buChar char="Ø"/>
            </a:pPr>
            <a:r>
              <a:rPr lang="en-US"/>
              <a:t>Protecting Data with Atomic Classes </a:t>
            </a:r>
          </a:p>
        </p:txBody>
      </p:sp>
      <p:sp>
        <p:nvSpPr>
          <p:cNvPr id="30" name="TextBox 29">
            <a:extLst>
              <a:ext uri="{FF2B5EF4-FFF2-40B4-BE49-F238E27FC236}">
                <a16:creationId xmlns:a16="http://schemas.microsoft.com/office/drawing/2014/main" id="{BA1A90C9-FC80-4950-A8ED-306814C51629}"/>
              </a:ext>
            </a:extLst>
          </p:cNvPr>
          <p:cNvSpPr txBox="1"/>
          <p:nvPr/>
        </p:nvSpPr>
        <p:spPr>
          <a:xfrm>
            <a:off x="6141157" y="4395787"/>
            <a:ext cx="6073419" cy="2462213"/>
          </a:xfrm>
          <a:prstGeom prst="rect">
            <a:avLst/>
          </a:prstGeom>
          <a:noFill/>
        </p:spPr>
        <p:txBody>
          <a:bodyPr wrap="square">
            <a:spAutoFit/>
          </a:bodyPr>
          <a:lstStyle/>
          <a:p>
            <a:r>
              <a:rPr lang="en-US" sz="1100"/>
              <a:t>With the release of the Concurrency API, Java added a new java.util.concurrent.atomic package to help coordinate access to primitive values and object references. As with most classes in the Concurrency API, these classes are added solely for convenience. </a:t>
            </a:r>
          </a:p>
          <a:p>
            <a:endParaRPr lang="en-US" sz="1100"/>
          </a:p>
          <a:p>
            <a:r>
              <a:rPr lang="en-US" sz="1100"/>
              <a:t>In our first SheepManager sample output, the same value, 2, was printed twice, with the highest counter being 9 instead of 10. As we demonstrated in the previous section, the increment operator ++ is not thread-safe. Furthermore, the reason that it is not thread-safe is that the operation is not atomic, carrying out two tasks, read and write, that can be interrupted by other threads. </a:t>
            </a:r>
          </a:p>
          <a:p>
            <a:endParaRPr lang="en-US" sz="1100"/>
          </a:p>
          <a:p>
            <a:r>
              <a:rPr lang="en-US" sz="1100" b="1" i="1"/>
              <a:t>Atomic</a:t>
            </a:r>
            <a:r>
              <a:rPr lang="en-US" sz="1100"/>
              <a:t> is the property of an operation to be carried out as a single unit of execution without any interference by another thread. A thread-safe atomic version of the increment operator would be one that performed the read and write of the variable as a single operation, not allowing any other threads to access the variable during the operation. Figure 7.4 shows the result of making the sheepCount variable atomic.</a:t>
            </a:r>
          </a:p>
        </p:txBody>
      </p:sp>
    </p:spTree>
    <p:extLst>
      <p:ext uri="{BB962C8B-B14F-4D97-AF65-F5344CB8AC3E}">
        <p14:creationId xmlns:p14="http://schemas.microsoft.com/office/powerpoint/2010/main" val="178424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C63A6A-BB64-42B5-8C56-836B21CD2FF2}"/>
              </a:ext>
            </a:extLst>
          </p:cNvPr>
          <p:cNvSpPr txBox="1"/>
          <p:nvPr/>
        </p:nvSpPr>
        <p:spPr>
          <a:xfrm>
            <a:off x="0" y="0"/>
            <a:ext cx="6285631" cy="523220"/>
          </a:xfrm>
          <a:prstGeom prst="rect">
            <a:avLst/>
          </a:prstGeom>
          <a:noFill/>
        </p:spPr>
        <p:txBody>
          <a:bodyPr wrap="none" rtlCol="0">
            <a:spAutoFit/>
          </a:bodyPr>
          <a:lstStyle/>
          <a:p>
            <a:r>
              <a:rPr lang="en-US" sz="2800"/>
              <a:t>Chapter 2 : Design Patterns and Principles</a:t>
            </a:r>
          </a:p>
        </p:txBody>
      </p:sp>
      <p:sp>
        <p:nvSpPr>
          <p:cNvPr id="6" name="TextBox 5">
            <a:extLst>
              <a:ext uri="{FF2B5EF4-FFF2-40B4-BE49-F238E27FC236}">
                <a16:creationId xmlns:a16="http://schemas.microsoft.com/office/drawing/2014/main" id="{8C6757E2-5D92-4691-88F5-47F6CCDF355D}"/>
              </a:ext>
            </a:extLst>
          </p:cNvPr>
          <p:cNvSpPr txBox="1"/>
          <p:nvPr/>
        </p:nvSpPr>
        <p:spPr>
          <a:xfrm>
            <a:off x="143176" y="523220"/>
            <a:ext cx="4503420" cy="461665"/>
          </a:xfrm>
          <a:prstGeom prst="rect">
            <a:avLst/>
          </a:prstGeom>
          <a:noFill/>
        </p:spPr>
        <p:txBody>
          <a:bodyPr wrap="square" rtlCol="0">
            <a:spAutoFit/>
          </a:bodyPr>
          <a:lstStyle/>
          <a:p>
            <a:r>
              <a:rPr lang="en-US" sz="2400" b="1" u="sng"/>
              <a:t>1- Designing an Interface</a:t>
            </a:r>
          </a:p>
        </p:txBody>
      </p:sp>
      <p:pic>
        <p:nvPicPr>
          <p:cNvPr id="14" name="Picture 13">
            <a:extLst>
              <a:ext uri="{FF2B5EF4-FFF2-40B4-BE49-F238E27FC236}">
                <a16:creationId xmlns:a16="http://schemas.microsoft.com/office/drawing/2014/main" id="{3F6EF178-6E32-4BE2-B119-DEEC4F5F603C}"/>
              </a:ext>
            </a:extLst>
          </p:cNvPr>
          <p:cNvPicPr>
            <a:picLocks noChangeAspect="1"/>
          </p:cNvPicPr>
          <p:nvPr/>
        </p:nvPicPr>
        <p:blipFill>
          <a:blip r:embed="rId2"/>
          <a:stretch>
            <a:fillRect/>
          </a:stretch>
        </p:blipFill>
        <p:spPr>
          <a:xfrm>
            <a:off x="303931" y="1027235"/>
            <a:ext cx="5981700" cy="542925"/>
          </a:xfrm>
          <a:prstGeom prst="rect">
            <a:avLst/>
          </a:prstGeom>
        </p:spPr>
      </p:pic>
      <p:sp>
        <p:nvSpPr>
          <p:cNvPr id="15" name="TextBox 14">
            <a:extLst>
              <a:ext uri="{FF2B5EF4-FFF2-40B4-BE49-F238E27FC236}">
                <a16:creationId xmlns:a16="http://schemas.microsoft.com/office/drawing/2014/main" id="{9A98EE03-2E78-4E8D-954C-FFAE3DF86FA3}"/>
              </a:ext>
            </a:extLst>
          </p:cNvPr>
          <p:cNvSpPr txBox="1"/>
          <p:nvPr/>
        </p:nvSpPr>
        <p:spPr>
          <a:xfrm>
            <a:off x="207675" y="1704843"/>
            <a:ext cx="2774029" cy="369332"/>
          </a:xfrm>
          <a:prstGeom prst="rect">
            <a:avLst/>
          </a:prstGeom>
          <a:noFill/>
        </p:spPr>
        <p:txBody>
          <a:bodyPr wrap="none" rtlCol="0">
            <a:spAutoFit/>
          </a:bodyPr>
          <a:lstStyle/>
          <a:p>
            <a:pPr marL="342900" indent="-342900">
              <a:buFont typeface="Wingdings" panose="05000000000000000000" pitchFamily="2" charset="2"/>
              <a:buChar char="Ø"/>
            </a:pPr>
            <a:r>
              <a:rPr lang="en-US"/>
              <a:t>Purpose of an Interface </a:t>
            </a:r>
          </a:p>
        </p:txBody>
      </p:sp>
      <p:pic>
        <p:nvPicPr>
          <p:cNvPr id="17" name="Picture 16">
            <a:extLst>
              <a:ext uri="{FF2B5EF4-FFF2-40B4-BE49-F238E27FC236}">
                <a16:creationId xmlns:a16="http://schemas.microsoft.com/office/drawing/2014/main" id="{CDE8D568-EE2C-4A56-A356-D4F76D869506}"/>
              </a:ext>
            </a:extLst>
          </p:cNvPr>
          <p:cNvPicPr>
            <a:picLocks noChangeAspect="1"/>
          </p:cNvPicPr>
          <p:nvPr/>
        </p:nvPicPr>
        <p:blipFill>
          <a:blip r:embed="rId3"/>
          <a:stretch>
            <a:fillRect/>
          </a:stretch>
        </p:blipFill>
        <p:spPr>
          <a:xfrm>
            <a:off x="313890" y="2098238"/>
            <a:ext cx="5657850" cy="600075"/>
          </a:xfrm>
          <a:prstGeom prst="rect">
            <a:avLst/>
          </a:prstGeom>
        </p:spPr>
      </p:pic>
      <p:pic>
        <p:nvPicPr>
          <p:cNvPr id="19" name="Picture 18">
            <a:extLst>
              <a:ext uri="{FF2B5EF4-FFF2-40B4-BE49-F238E27FC236}">
                <a16:creationId xmlns:a16="http://schemas.microsoft.com/office/drawing/2014/main" id="{AD66A360-824A-4DE6-B20C-E2803B4467EB}"/>
              </a:ext>
            </a:extLst>
          </p:cNvPr>
          <p:cNvPicPr>
            <a:picLocks noChangeAspect="1"/>
          </p:cNvPicPr>
          <p:nvPr/>
        </p:nvPicPr>
        <p:blipFill>
          <a:blip r:embed="rId4"/>
          <a:stretch>
            <a:fillRect/>
          </a:stretch>
        </p:blipFill>
        <p:spPr>
          <a:xfrm>
            <a:off x="303931" y="2698313"/>
            <a:ext cx="6067425" cy="600075"/>
          </a:xfrm>
          <a:prstGeom prst="rect">
            <a:avLst/>
          </a:prstGeom>
        </p:spPr>
      </p:pic>
      <p:pic>
        <p:nvPicPr>
          <p:cNvPr id="21" name="Picture 20">
            <a:extLst>
              <a:ext uri="{FF2B5EF4-FFF2-40B4-BE49-F238E27FC236}">
                <a16:creationId xmlns:a16="http://schemas.microsoft.com/office/drawing/2014/main" id="{BC1E9FCB-2F78-4C71-B333-3BDBCD8D88AB}"/>
              </a:ext>
            </a:extLst>
          </p:cNvPr>
          <p:cNvPicPr>
            <a:picLocks noChangeAspect="1"/>
          </p:cNvPicPr>
          <p:nvPr/>
        </p:nvPicPr>
        <p:blipFill>
          <a:blip r:embed="rId5"/>
          <a:stretch>
            <a:fillRect/>
          </a:stretch>
        </p:blipFill>
        <p:spPr>
          <a:xfrm>
            <a:off x="241698" y="3358176"/>
            <a:ext cx="6181725" cy="1762125"/>
          </a:xfrm>
          <a:prstGeom prst="rect">
            <a:avLst/>
          </a:prstGeom>
        </p:spPr>
      </p:pic>
      <p:pic>
        <p:nvPicPr>
          <p:cNvPr id="25" name="Picture 24">
            <a:extLst>
              <a:ext uri="{FF2B5EF4-FFF2-40B4-BE49-F238E27FC236}">
                <a16:creationId xmlns:a16="http://schemas.microsoft.com/office/drawing/2014/main" id="{2F028CE8-83A6-471C-BC23-215919C17503}"/>
              </a:ext>
            </a:extLst>
          </p:cNvPr>
          <p:cNvPicPr>
            <a:picLocks noChangeAspect="1"/>
          </p:cNvPicPr>
          <p:nvPr/>
        </p:nvPicPr>
        <p:blipFill>
          <a:blip r:embed="rId6"/>
          <a:stretch>
            <a:fillRect/>
          </a:stretch>
        </p:blipFill>
        <p:spPr>
          <a:xfrm>
            <a:off x="6381315" y="754052"/>
            <a:ext cx="5743575" cy="4076700"/>
          </a:xfrm>
          <a:prstGeom prst="rect">
            <a:avLst/>
          </a:prstGeom>
        </p:spPr>
      </p:pic>
      <p:cxnSp>
        <p:nvCxnSpPr>
          <p:cNvPr id="26" name="Straight Connector 25">
            <a:extLst>
              <a:ext uri="{FF2B5EF4-FFF2-40B4-BE49-F238E27FC236}">
                <a16:creationId xmlns:a16="http://schemas.microsoft.com/office/drawing/2014/main" id="{F8665221-3FB1-4692-9BF1-AF2AF7FE5109}"/>
              </a:ext>
            </a:extLst>
          </p:cNvPr>
          <p:cNvCxnSpPr/>
          <p:nvPr/>
        </p:nvCxnSpPr>
        <p:spPr>
          <a:xfrm>
            <a:off x="6371356"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58798FE-81BF-4E52-AA78-265CF3BA28C7}"/>
              </a:ext>
            </a:extLst>
          </p:cNvPr>
          <p:cNvPicPr>
            <a:picLocks noChangeAspect="1"/>
          </p:cNvPicPr>
          <p:nvPr/>
        </p:nvPicPr>
        <p:blipFill>
          <a:blip r:embed="rId7"/>
          <a:stretch>
            <a:fillRect/>
          </a:stretch>
        </p:blipFill>
        <p:spPr>
          <a:xfrm>
            <a:off x="6435455" y="344477"/>
            <a:ext cx="5743575" cy="409575"/>
          </a:xfrm>
          <a:prstGeom prst="rect">
            <a:avLst/>
          </a:prstGeom>
        </p:spPr>
      </p:pic>
    </p:spTree>
    <p:extLst>
      <p:ext uri="{BB962C8B-B14F-4D97-AF65-F5344CB8AC3E}">
        <p14:creationId xmlns:p14="http://schemas.microsoft.com/office/powerpoint/2010/main" val="387271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2DAFB2-C01D-4086-8D0C-ADDB46D62A71}"/>
              </a:ext>
            </a:extLst>
          </p:cNvPr>
          <p:cNvPicPr>
            <a:picLocks noChangeAspect="1"/>
          </p:cNvPicPr>
          <p:nvPr/>
        </p:nvPicPr>
        <p:blipFill>
          <a:blip r:embed="rId2"/>
          <a:stretch>
            <a:fillRect/>
          </a:stretch>
        </p:blipFill>
        <p:spPr>
          <a:xfrm>
            <a:off x="104503" y="0"/>
            <a:ext cx="3914775" cy="2619375"/>
          </a:xfrm>
          <a:prstGeom prst="rect">
            <a:avLst/>
          </a:prstGeom>
        </p:spPr>
      </p:pic>
      <p:sp>
        <p:nvSpPr>
          <p:cNvPr id="7" name="TextBox 6">
            <a:extLst>
              <a:ext uri="{FF2B5EF4-FFF2-40B4-BE49-F238E27FC236}">
                <a16:creationId xmlns:a16="http://schemas.microsoft.com/office/drawing/2014/main" id="{CE442479-03B9-4135-B318-32390E92DB30}"/>
              </a:ext>
            </a:extLst>
          </p:cNvPr>
          <p:cNvSpPr txBox="1"/>
          <p:nvPr/>
        </p:nvSpPr>
        <p:spPr>
          <a:xfrm>
            <a:off x="0" y="2619375"/>
            <a:ext cx="5802488" cy="1785104"/>
          </a:xfrm>
          <a:prstGeom prst="rect">
            <a:avLst/>
          </a:prstGeom>
          <a:noFill/>
        </p:spPr>
        <p:txBody>
          <a:bodyPr wrap="square">
            <a:spAutoFit/>
          </a:bodyPr>
          <a:lstStyle/>
          <a:p>
            <a:r>
              <a:rPr lang="en-US" sz="1100"/>
              <a:t>Figure 7.4 resembles our earlier Figure 7.3, except that reading and writing the data is atomic with regard to the sheepCount variable. Any thread trying to access the sheepCount variable while an atomic operation is in process will have to wait until the atomic operation on the variable is complete. Of course, this exclusivity applies only to the threads trying to access the sheepCount variable, with the rest of the memory space not affected by this operation. </a:t>
            </a:r>
          </a:p>
          <a:p>
            <a:endParaRPr lang="en-US" sz="1100"/>
          </a:p>
          <a:p>
            <a:r>
              <a:rPr lang="en-US" sz="1100"/>
              <a:t>Since accessing primitives and references in Java is common in shared environments, the Concurrency API includes numerous useful classes that are conceptually the same as our primitive classes but that support atomic operations. Table 7.7 lists the atomic classes with which you should be familiar for the exam.</a:t>
            </a:r>
          </a:p>
        </p:txBody>
      </p:sp>
      <p:cxnSp>
        <p:nvCxnSpPr>
          <p:cNvPr id="8" name="Straight Connector 7">
            <a:extLst>
              <a:ext uri="{FF2B5EF4-FFF2-40B4-BE49-F238E27FC236}">
                <a16:creationId xmlns:a16="http://schemas.microsoft.com/office/drawing/2014/main" id="{FE76D302-AFA9-4087-8AA6-FA1DE05E8FEC}"/>
              </a:ext>
            </a:extLst>
          </p:cNvPr>
          <p:cNvCxnSpPr>
            <a:cxnSpLocks/>
          </p:cNvCxnSpPr>
          <p:nvPr/>
        </p:nvCxnSpPr>
        <p:spPr>
          <a:xfrm>
            <a:off x="5802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8733937-6A9D-4CF6-AEA8-80A69A895249}"/>
              </a:ext>
            </a:extLst>
          </p:cNvPr>
          <p:cNvPicPr>
            <a:picLocks noChangeAspect="1"/>
          </p:cNvPicPr>
          <p:nvPr/>
        </p:nvPicPr>
        <p:blipFill>
          <a:blip r:embed="rId3"/>
          <a:stretch>
            <a:fillRect/>
          </a:stretch>
        </p:blipFill>
        <p:spPr>
          <a:xfrm>
            <a:off x="79021" y="4476750"/>
            <a:ext cx="5410200" cy="2381250"/>
          </a:xfrm>
          <a:prstGeom prst="rect">
            <a:avLst/>
          </a:prstGeom>
        </p:spPr>
      </p:pic>
      <p:sp>
        <p:nvSpPr>
          <p:cNvPr id="12" name="TextBox 11">
            <a:extLst>
              <a:ext uri="{FF2B5EF4-FFF2-40B4-BE49-F238E27FC236}">
                <a16:creationId xmlns:a16="http://schemas.microsoft.com/office/drawing/2014/main" id="{854D35FA-8125-4EA4-82ED-F4409A61FE10}"/>
              </a:ext>
            </a:extLst>
          </p:cNvPr>
          <p:cNvSpPr txBox="1"/>
          <p:nvPr/>
        </p:nvSpPr>
        <p:spPr>
          <a:xfrm>
            <a:off x="5802488" y="0"/>
            <a:ext cx="6096000" cy="769441"/>
          </a:xfrm>
          <a:prstGeom prst="rect">
            <a:avLst/>
          </a:prstGeom>
          <a:noFill/>
        </p:spPr>
        <p:txBody>
          <a:bodyPr wrap="square">
            <a:spAutoFit/>
          </a:bodyPr>
          <a:lstStyle/>
          <a:p>
            <a:r>
              <a:rPr lang="en-US" sz="1100"/>
              <a:t>How do we use an atomic class? Each class includes numerous methods that are equivalent to many of the primitive built-in operators that we use on primitives, such as the assignment operator = and the increment operators ++. We describe the common atomic methods that you should know for the exam in Table 7.8.</a:t>
            </a:r>
          </a:p>
        </p:txBody>
      </p:sp>
      <p:pic>
        <p:nvPicPr>
          <p:cNvPr id="14" name="Picture 13">
            <a:extLst>
              <a:ext uri="{FF2B5EF4-FFF2-40B4-BE49-F238E27FC236}">
                <a16:creationId xmlns:a16="http://schemas.microsoft.com/office/drawing/2014/main" id="{FD53C006-3274-4303-808B-90EC8DB4CE8B}"/>
              </a:ext>
            </a:extLst>
          </p:cNvPr>
          <p:cNvPicPr>
            <a:picLocks noChangeAspect="1"/>
          </p:cNvPicPr>
          <p:nvPr/>
        </p:nvPicPr>
        <p:blipFill>
          <a:blip r:embed="rId4"/>
          <a:stretch>
            <a:fillRect/>
          </a:stretch>
        </p:blipFill>
        <p:spPr>
          <a:xfrm>
            <a:off x="5906991" y="769441"/>
            <a:ext cx="5429250" cy="2724150"/>
          </a:xfrm>
          <a:prstGeom prst="rect">
            <a:avLst/>
          </a:prstGeom>
        </p:spPr>
      </p:pic>
      <p:sp>
        <p:nvSpPr>
          <p:cNvPr id="16" name="TextBox 15">
            <a:extLst>
              <a:ext uri="{FF2B5EF4-FFF2-40B4-BE49-F238E27FC236}">
                <a16:creationId xmlns:a16="http://schemas.microsoft.com/office/drawing/2014/main" id="{860FAA8E-71FB-43FA-8311-ADF2E057806E}"/>
              </a:ext>
            </a:extLst>
          </p:cNvPr>
          <p:cNvSpPr txBox="1"/>
          <p:nvPr/>
        </p:nvSpPr>
        <p:spPr>
          <a:xfrm>
            <a:off x="5802488" y="3511927"/>
            <a:ext cx="6096000" cy="261610"/>
          </a:xfrm>
          <a:prstGeom prst="rect">
            <a:avLst/>
          </a:prstGeom>
          <a:noFill/>
        </p:spPr>
        <p:txBody>
          <a:bodyPr wrap="square">
            <a:spAutoFit/>
          </a:bodyPr>
          <a:lstStyle/>
          <a:p>
            <a:r>
              <a:rPr lang="en-US" sz="1100"/>
              <a:t>In the following example, we update our SheepManager class with an AtomicInteger :</a:t>
            </a:r>
          </a:p>
        </p:txBody>
      </p:sp>
      <p:pic>
        <p:nvPicPr>
          <p:cNvPr id="18" name="Picture 17">
            <a:extLst>
              <a:ext uri="{FF2B5EF4-FFF2-40B4-BE49-F238E27FC236}">
                <a16:creationId xmlns:a16="http://schemas.microsoft.com/office/drawing/2014/main" id="{29C5B703-BC36-4352-AF1F-AD9D7C4E6581}"/>
              </a:ext>
            </a:extLst>
          </p:cNvPr>
          <p:cNvPicPr>
            <a:picLocks noChangeAspect="1"/>
          </p:cNvPicPr>
          <p:nvPr/>
        </p:nvPicPr>
        <p:blipFill>
          <a:blip r:embed="rId5"/>
          <a:stretch>
            <a:fillRect/>
          </a:stretch>
        </p:blipFill>
        <p:spPr>
          <a:xfrm>
            <a:off x="5906991" y="3791873"/>
            <a:ext cx="3838575" cy="714375"/>
          </a:xfrm>
          <a:prstGeom prst="rect">
            <a:avLst/>
          </a:prstGeom>
        </p:spPr>
      </p:pic>
      <p:sp>
        <p:nvSpPr>
          <p:cNvPr id="20" name="TextBox 19">
            <a:extLst>
              <a:ext uri="{FF2B5EF4-FFF2-40B4-BE49-F238E27FC236}">
                <a16:creationId xmlns:a16="http://schemas.microsoft.com/office/drawing/2014/main" id="{A859C962-BAAA-45BC-BCCE-B7662DEE5F33}"/>
              </a:ext>
            </a:extLst>
          </p:cNvPr>
          <p:cNvSpPr txBox="1"/>
          <p:nvPr/>
        </p:nvSpPr>
        <p:spPr>
          <a:xfrm>
            <a:off x="5802488" y="4504506"/>
            <a:ext cx="6096000" cy="430887"/>
          </a:xfrm>
          <a:prstGeom prst="rect">
            <a:avLst/>
          </a:prstGeom>
          <a:noFill/>
        </p:spPr>
        <p:txBody>
          <a:bodyPr wrap="square">
            <a:spAutoFit/>
          </a:bodyPr>
          <a:lstStyle/>
          <a:p>
            <a:r>
              <a:rPr lang="en-US" sz="1100"/>
              <a:t>How does this implementation differ from our previous examples? When we run this modification, we get varying output, such as the following:</a:t>
            </a:r>
          </a:p>
        </p:txBody>
      </p:sp>
      <p:sp>
        <p:nvSpPr>
          <p:cNvPr id="24" name="TextBox 23">
            <a:extLst>
              <a:ext uri="{FF2B5EF4-FFF2-40B4-BE49-F238E27FC236}">
                <a16:creationId xmlns:a16="http://schemas.microsoft.com/office/drawing/2014/main" id="{15CE35E2-DC68-490E-96C8-A07520379F2B}"/>
              </a:ext>
            </a:extLst>
          </p:cNvPr>
          <p:cNvSpPr txBox="1"/>
          <p:nvPr/>
        </p:nvSpPr>
        <p:spPr>
          <a:xfrm>
            <a:off x="5802488" y="5746158"/>
            <a:ext cx="6096000" cy="769441"/>
          </a:xfrm>
          <a:prstGeom prst="rect">
            <a:avLst/>
          </a:prstGeom>
          <a:noFill/>
        </p:spPr>
        <p:txBody>
          <a:bodyPr wrap="square">
            <a:spAutoFit/>
          </a:bodyPr>
          <a:lstStyle/>
          <a:p>
            <a:r>
              <a:rPr lang="en-US" sz="1100"/>
              <a:t>Unlike our previous sample output, the numbers 1 through 10 will always be output. As you might notice, the results are still not ordered, although we’ll get to that soon enough. The key here is that using the atomic classes ensures that the data is consistent between workers and that no values are lost due to concurrent modifications. </a:t>
            </a:r>
          </a:p>
        </p:txBody>
      </p:sp>
      <p:pic>
        <p:nvPicPr>
          <p:cNvPr id="15" name="Picture 14">
            <a:extLst>
              <a:ext uri="{FF2B5EF4-FFF2-40B4-BE49-F238E27FC236}">
                <a16:creationId xmlns:a16="http://schemas.microsoft.com/office/drawing/2014/main" id="{2F745E52-5384-48AE-853B-57C6E322C4FD}"/>
              </a:ext>
            </a:extLst>
          </p:cNvPr>
          <p:cNvPicPr>
            <a:picLocks noChangeAspect="1"/>
          </p:cNvPicPr>
          <p:nvPr/>
        </p:nvPicPr>
        <p:blipFill>
          <a:blip r:embed="rId6"/>
          <a:stretch>
            <a:fillRect/>
          </a:stretch>
        </p:blipFill>
        <p:spPr>
          <a:xfrm>
            <a:off x="10409699" y="4904362"/>
            <a:ext cx="1419225" cy="762000"/>
          </a:xfrm>
          <a:prstGeom prst="rect">
            <a:avLst/>
          </a:prstGeom>
        </p:spPr>
      </p:pic>
      <p:pic>
        <p:nvPicPr>
          <p:cNvPr id="23" name="Picture 22">
            <a:extLst>
              <a:ext uri="{FF2B5EF4-FFF2-40B4-BE49-F238E27FC236}">
                <a16:creationId xmlns:a16="http://schemas.microsoft.com/office/drawing/2014/main" id="{F349C2AA-CC04-4044-8A7F-B0B8E2BF976D}"/>
              </a:ext>
            </a:extLst>
          </p:cNvPr>
          <p:cNvPicPr>
            <a:picLocks noChangeAspect="1"/>
          </p:cNvPicPr>
          <p:nvPr/>
        </p:nvPicPr>
        <p:blipFill>
          <a:blip r:embed="rId7"/>
          <a:stretch>
            <a:fillRect/>
          </a:stretch>
        </p:blipFill>
        <p:spPr>
          <a:xfrm>
            <a:off x="10447798" y="4894837"/>
            <a:ext cx="1445367" cy="769441"/>
          </a:xfrm>
          <a:prstGeom prst="rect">
            <a:avLst/>
          </a:prstGeom>
        </p:spPr>
      </p:pic>
    </p:spTree>
    <p:extLst>
      <p:ext uri="{BB962C8B-B14F-4D97-AF65-F5344CB8AC3E}">
        <p14:creationId xmlns:p14="http://schemas.microsoft.com/office/powerpoint/2010/main" val="40125315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6CC9D-5A8C-46A6-9273-58C997546C44}"/>
              </a:ext>
            </a:extLst>
          </p:cNvPr>
          <p:cNvSpPr txBox="1"/>
          <p:nvPr/>
        </p:nvSpPr>
        <p:spPr>
          <a:xfrm>
            <a:off x="0" y="0"/>
            <a:ext cx="4651022" cy="369332"/>
          </a:xfrm>
          <a:prstGeom prst="rect">
            <a:avLst/>
          </a:prstGeom>
          <a:noFill/>
        </p:spPr>
        <p:txBody>
          <a:bodyPr wrap="square">
            <a:spAutoFit/>
          </a:bodyPr>
          <a:lstStyle/>
          <a:p>
            <a:pPr marL="342900" indent="-342900">
              <a:buFont typeface="Wingdings" panose="05000000000000000000" pitchFamily="2" charset="2"/>
              <a:buChar char="Ø"/>
            </a:pPr>
            <a:r>
              <a:rPr lang="en-US"/>
              <a:t>Improving Access with Synchronized Blocks </a:t>
            </a:r>
          </a:p>
        </p:txBody>
      </p:sp>
      <p:sp>
        <p:nvSpPr>
          <p:cNvPr id="6" name="TextBox 5">
            <a:extLst>
              <a:ext uri="{FF2B5EF4-FFF2-40B4-BE49-F238E27FC236}">
                <a16:creationId xmlns:a16="http://schemas.microsoft.com/office/drawing/2014/main" id="{ADDDC929-E6A7-415A-91D0-791C216769A2}"/>
              </a:ext>
            </a:extLst>
          </p:cNvPr>
          <p:cNvSpPr txBox="1"/>
          <p:nvPr/>
        </p:nvSpPr>
        <p:spPr>
          <a:xfrm>
            <a:off x="87489" y="369332"/>
            <a:ext cx="5714997" cy="1277273"/>
          </a:xfrm>
          <a:prstGeom prst="rect">
            <a:avLst/>
          </a:prstGeom>
          <a:noFill/>
        </p:spPr>
        <p:txBody>
          <a:bodyPr wrap="square">
            <a:spAutoFit/>
          </a:bodyPr>
          <a:lstStyle/>
          <a:p>
            <a:r>
              <a:rPr lang="en-US" sz="1100"/>
              <a:t>How do we improve the results so that each worker is able to increment and report the results in order? The most common technique is to use a monitor, also called a </a:t>
            </a:r>
            <a:r>
              <a:rPr lang="en-US" sz="1100" b="1" i="1"/>
              <a:t>lock</a:t>
            </a:r>
            <a:r>
              <a:rPr lang="en-US" sz="1100"/>
              <a:t> , to synchronize access. A </a:t>
            </a:r>
            <a:r>
              <a:rPr lang="en-US" sz="1100" b="1" i="1"/>
              <a:t>monitor</a:t>
            </a:r>
            <a:r>
              <a:rPr lang="en-US" sz="1100"/>
              <a:t> is a structure that supports mutual exclusion or the property that at most one thread is executing a particular segment of code at a given time. </a:t>
            </a:r>
          </a:p>
          <a:p>
            <a:endParaRPr lang="en-US" sz="1100"/>
          </a:p>
          <a:p>
            <a:r>
              <a:rPr lang="en-US" sz="1100"/>
              <a:t>In Java, any Object can be used as a monitor, along with the synchronized keyword, as shown in the following example: </a:t>
            </a:r>
          </a:p>
        </p:txBody>
      </p:sp>
      <p:cxnSp>
        <p:nvCxnSpPr>
          <p:cNvPr id="7" name="Straight Connector 6">
            <a:extLst>
              <a:ext uri="{FF2B5EF4-FFF2-40B4-BE49-F238E27FC236}">
                <a16:creationId xmlns:a16="http://schemas.microsoft.com/office/drawing/2014/main" id="{AC25D650-A8E7-4235-9EAC-0441AD194D0F}"/>
              </a:ext>
            </a:extLst>
          </p:cNvPr>
          <p:cNvCxnSpPr>
            <a:cxnSpLocks/>
          </p:cNvCxnSpPr>
          <p:nvPr/>
        </p:nvCxnSpPr>
        <p:spPr>
          <a:xfrm>
            <a:off x="5802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590E09-83C4-41EE-8C9F-F7E4AE535DD9}"/>
              </a:ext>
            </a:extLst>
          </p:cNvPr>
          <p:cNvPicPr>
            <a:picLocks noChangeAspect="1"/>
          </p:cNvPicPr>
          <p:nvPr/>
        </p:nvPicPr>
        <p:blipFill>
          <a:blip r:embed="rId2"/>
          <a:stretch>
            <a:fillRect/>
          </a:stretch>
        </p:blipFill>
        <p:spPr>
          <a:xfrm>
            <a:off x="168980" y="1646605"/>
            <a:ext cx="3371850" cy="752475"/>
          </a:xfrm>
          <a:prstGeom prst="rect">
            <a:avLst/>
          </a:prstGeom>
        </p:spPr>
      </p:pic>
      <p:sp>
        <p:nvSpPr>
          <p:cNvPr id="11" name="TextBox 10">
            <a:extLst>
              <a:ext uri="{FF2B5EF4-FFF2-40B4-BE49-F238E27FC236}">
                <a16:creationId xmlns:a16="http://schemas.microsoft.com/office/drawing/2014/main" id="{B33983A5-D6F1-4847-B2E1-6E2FEC8454B8}"/>
              </a:ext>
            </a:extLst>
          </p:cNvPr>
          <p:cNvSpPr txBox="1"/>
          <p:nvPr/>
        </p:nvSpPr>
        <p:spPr>
          <a:xfrm>
            <a:off x="87489" y="2399080"/>
            <a:ext cx="5714996" cy="1107996"/>
          </a:xfrm>
          <a:prstGeom prst="rect">
            <a:avLst/>
          </a:prstGeom>
          <a:noFill/>
        </p:spPr>
        <p:txBody>
          <a:bodyPr wrap="square">
            <a:spAutoFit/>
          </a:bodyPr>
          <a:lstStyle/>
          <a:p>
            <a:r>
              <a:rPr lang="en-US" sz="1100"/>
              <a:t>This example is referred to as a synchronized block . Each thread that arrives will first check if any threads are in the block. In this manner, a thread “acquires the lock” for the monitor. If the lock is available, a single thread will enter the block, acquiring the lock and preventing all other threads from entering. While the first thread is executing the block, all threads that arrive will attempt to acquire the same lock and wait for first thread to finish. Once a thread finishes executing the block, it will release the lock, allowing one of the waiting threads to proceed. </a:t>
            </a:r>
          </a:p>
        </p:txBody>
      </p:sp>
      <p:pic>
        <p:nvPicPr>
          <p:cNvPr id="13" name="Picture 12">
            <a:extLst>
              <a:ext uri="{FF2B5EF4-FFF2-40B4-BE49-F238E27FC236}">
                <a16:creationId xmlns:a16="http://schemas.microsoft.com/office/drawing/2014/main" id="{8C24DBBB-CA60-4696-8898-901FCAEBE667}"/>
              </a:ext>
            </a:extLst>
          </p:cNvPr>
          <p:cNvPicPr>
            <a:picLocks noChangeAspect="1"/>
          </p:cNvPicPr>
          <p:nvPr/>
        </p:nvPicPr>
        <p:blipFill>
          <a:blip r:embed="rId3"/>
          <a:stretch>
            <a:fillRect/>
          </a:stretch>
        </p:blipFill>
        <p:spPr>
          <a:xfrm>
            <a:off x="168980" y="3507076"/>
            <a:ext cx="5381625" cy="609600"/>
          </a:xfrm>
          <a:prstGeom prst="rect">
            <a:avLst/>
          </a:prstGeom>
        </p:spPr>
      </p:pic>
      <p:sp>
        <p:nvSpPr>
          <p:cNvPr id="15" name="TextBox 14">
            <a:extLst>
              <a:ext uri="{FF2B5EF4-FFF2-40B4-BE49-F238E27FC236}">
                <a16:creationId xmlns:a16="http://schemas.microsoft.com/office/drawing/2014/main" id="{39E9A765-C26D-42DD-8F7B-C1C775C17B9F}"/>
              </a:ext>
            </a:extLst>
          </p:cNvPr>
          <p:cNvSpPr txBox="1"/>
          <p:nvPr/>
        </p:nvSpPr>
        <p:spPr>
          <a:xfrm>
            <a:off x="87489" y="4116676"/>
            <a:ext cx="5714994" cy="600164"/>
          </a:xfrm>
          <a:prstGeom prst="rect">
            <a:avLst/>
          </a:prstGeom>
          <a:noFill/>
        </p:spPr>
        <p:txBody>
          <a:bodyPr wrap="square">
            <a:spAutoFit/>
          </a:bodyPr>
          <a:lstStyle/>
          <a:p>
            <a:r>
              <a:rPr lang="en-US" sz="1100"/>
              <a:t>Let’s revisit our SheepManager example and see if we can improve the results so that each worker increments and outputs the counter in order. Let’s say that we replaced our for() loop with the following implementation:</a:t>
            </a:r>
          </a:p>
        </p:txBody>
      </p:sp>
      <p:pic>
        <p:nvPicPr>
          <p:cNvPr id="17" name="Picture 16">
            <a:extLst>
              <a:ext uri="{FF2B5EF4-FFF2-40B4-BE49-F238E27FC236}">
                <a16:creationId xmlns:a16="http://schemas.microsoft.com/office/drawing/2014/main" id="{8F20865F-0039-45A0-BC43-C8ABE8218D79}"/>
              </a:ext>
            </a:extLst>
          </p:cNvPr>
          <p:cNvPicPr>
            <a:picLocks noChangeAspect="1"/>
          </p:cNvPicPr>
          <p:nvPr/>
        </p:nvPicPr>
        <p:blipFill>
          <a:blip r:embed="rId4"/>
          <a:stretch>
            <a:fillRect/>
          </a:stretch>
        </p:blipFill>
        <p:spPr>
          <a:xfrm>
            <a:off x="168980" y="4716840"/>
            <a:ext cx="3886200" cy="952500"/>
          </a:xfrm>
          <a:prstGeom prst="rect">
            <a:avLst/>
          </a:prstGeom>
        </p:spPr>
      </p:pic>
      <p:sp>
        <p:nvSpPr>
          <p:cNvPr id="19" name="TextBox 18">
            <a:extLst>
              <a:ext uri="{FF2B5EF4-FFF2-40B4-BE49-F238E27FC236}">
                <a16:creationId xmlns:a16="http://schemas.microsoft.com/office/drawing/2014/main" id="{71EC3A39-E703-4D2D-8C0B-F9D6E5A3A111}"/>
              </a:ext>
            </a:extLst>
          </p:cNvPr>
          <p:cNvSpPr txBox="1"/>
          <p:nvPr/>
        </p:nvSpPr>
        <p:spPr>
          <a:xfrm>
            <a:off x="87489" y="5669340"/>
            <a:ext cx="5714991" cy="1107996"/>
          </a:xfrm>
          <a:prstGeom prst="rect">
            <a:avLst/>
          </a:prstGeom>
          <a:noFill/>
        </p:spPr>
        <p:txBody>
          <a:bodyPr wrap="square">
            <a:spAutoFit/>
          </a:bodyPr>
          <a:lstStyle/>
          <a:p>
            <a:r>
              <a:rPr lang="en-US" sz="1100"/>
              <a:t>Does this solution fix the problem? No, it does not! Can you spot the problem? We’ve synchronized the </a:t>
            </a:r>
            <a:r>
              <a:rPr lang="en-US" sz="1100" b="1" i="1"/>
              <a:t>creation</a:t>
            </a:r>
            <a:r>
              <a:rPr lang="en-US" sz="1100"/>
              <a:t> of the threads but not the </a:t>
            </a:r>
            <a:r>
              <a:rPr lang="en-US" sz="1100" b="1" i="1"/>
              <a:t>execution</a:t>
            </a:r>
            <a:r>
              <a:rPr lang="en-US" sz="1100"/>
              <a:t> of the threads. In this example, each thread would be created one at a time, but they may all still execute and perform their work at the same time, resulting in the same type of output that you saw earlier. Diagnosing and resolving threading problems is often one of the most difficult tasks in any programming language.</a:t>
            </a:r>
          </a:p>
        </p:txBody>
      </p:sp>
      <p:sp>
        <p:nvSpPr>
          <p:cNvPr id="21" name="TextBox 20">
            <a:extLst>
              <a:ext uri="{FF2B5EF4-FFF2-40B4-BE49-F238E27FC236}">
                <a16:creationId xmlns:a16="http://schemas.microsoft.com/office/drawing/2014/main" id="{8D44C9DC-11F5-40A3-8DD1-DF589C464171}"/>
              </a:ext>
            </a:extLst>
          </p:cNvPr>
          <p:cNvSpPr txBox="1"/>
          <p:nvPr/>
        </p:nvSpPr>
        <p:spPr>
          <a:xfrm>
            <a:off x="5802480" y="-9874"/>
            <a:ext cx="6112932" cy="261610"/>
          </a:xfrm>
          <a:prstGeom prst="rect">
            <a:avLst/>
          </a:prstGeom>
          <a:noFill/>
        </p:spPr>
        <p:txBody>
          <a:bodyPr wrap="square">
            <a:spAutoFit/>
          </a:bodyPr>
          <a:lstStyle/>
          <a:p>
            <a:r>
              <a:rPr lang="en-US" sz="1100"/>
              <a:t>We now present a corrected version of the SheepManager class, which does order the workers:</a:t>
            </a:r>
          </a:p>
        </p:txBody>
      </p:sp>
      <p:pic>
        <p:nvPicPr>
          <p:cNvPr id="23" name="Picture 22">
            <a:extLst>
              <a:ext uri="{FF2B5EF4-FFF2-40B4-BE49-F238E27FC236}">
                <a16:creationId xmlns:a16="http://schemas.microsoft.com/office/drawing/2014/main" id="{BA0E6A42-2780-4AA3-8983-71D396AAACAF}"/>
              </a:ext>
            </a:extLst>
          </p:cNvPr>
          <p:cNvPicPr>
            <a:picLocks noChangeAspect="1"/>
          </p:cNvPicPr>
          <p:nvPr/>
        </p:nvPicPr>
        <p:blipFill>
          <a:blip r:embed="rId5"/>
          <a:stretch>
            <a:fillRect/>
          </a:stretch>
        </p:blipFill>
        <p:spPr>
          <a:xfrm>
            <a:off x="5940066" y="251736"/>
            <a:ext cx="4248150" cy="4067175"/>
          </a:xfrm>
          <a:prstGeom prst="rect">
            <a:avLst/>
          </a:prstGeom>
        </p:spPr>
      </p:pic>
      <p:sp>
        <p:nvSpPr>
          <p:cNvPr id="25" name="TextBox 24">
            <a:extLst>
              <a:ext uri="{FF2B5EF4-FFF2-40B4-BE49-F238E27FC236}">
                <a16:creationId xmlns:a16="http://schemas.microsoft.com/office/drawing/2014/main" id="{D655F313-D770-44B2-BABD-69AACFC5DE20}"/>
              </a:ext>
            </a:extLst>
          </p:cNvPr>
          <p:cNvSpPr txBox="1"/>
          <p:nvPr/>
        </p:nvSpPr>
        <p:spPr>
          <a:xfrm>
            <a:off x="5802480" y="4277837"/>
            <a:ext cx="6112932" cy="261610"/>
          </a:xfrm>
          <a:prstGeom prst="rect">
            <a:avLst/>
          </a:prstGeom>
          <a:noFill/>
        </p:spPr>
        <p:txBody>
          <a:bodyPr wrap="square">
            <a:spAutoFit/>
          </a:bodyPr>
          <a:lstStyle/>
          <a:p>
            <a:r>
              <a:rPr lang="en-US" sz="1100"/>
              <a:t>When this code executes, it will consistently output the following: </a:t>
            </a:r>
          </a:p>
        </p:txBody>
      </p:sp>
      <p:pic>
        <p:nvPicPr>
          <p:cNvPr id="27" name="Picture 26">
            <a:extLst>
              <a:ext uri="{FF2B5EF4-FFF2-40B4-BE49-F238E27FC236}">
                <a16:creationId xmlns:a16="http://schemas.microsoft.com/office/drawing/2014/main" id="{E608B9F2-3924-4F0A-8540-2C4D7EE9C656}"/>
              </a:ext>
            </a:extLst>
          </p:cNvPr>
          <p:cNvPicPr>
            <a:picLocks noChangeAspect="1"/>
          </p:cNvPicPr>
          <p:nvPr/>
        </p:nvPicPr>
        <p:blipFill>
          <a:blip r:embed="rId6"/>
          <a:stretch>
            <a:fillRect/>
          </a:stretch>
        </p:blipFill>
        <p:spPr>
          <a:xfrm>
            <a:off x="10675761" y="4297537"/>
            <a:ext cx="1428750" cy="209550"/>
          </a:xfrm>
          <a:prstGeom prst="rect">
            <a:avLst/>
          </a:prstGeom>
        </p:spPr>
      </p:pic>
      <p:pic>
        <p:nvPicPr>
          <p:cNvPr id="28" name="Picture 27">
            <a:extLst>
              <a:ext uri="{FF2B5EF4-FFF2-40B4-BE49-F238E27FC236}">
                <a16:creationId xmlns:a16="http://schemas.microsoft.com/office/drawing/2014/main" id="{BAC4B34F-1DF3-4C56-8CBC-B4EDDD2EDD2A}"/>
              </a:ext>
            </a:extLst>
          </p:cNvPr>
          <p:cNvPicPr>
            <a:picLocks noChangeAspect="1"/>
          </p:cNvPicPr>
          <p:nvPr/>
        </p:nvPicPr>
        <p:blipFill>
          <a:blip r:embed="rId7"/>
          <a:stretch>
            <a:fillRect/>
          </a:stretch>
        </p:blipFill>
        <p:spPr>
          <a:xfrm>
            <a:off x="9787469" y="3843960"/>
            <a:ext cx="2317042" cy="723900"/>
          </a:xfrm>
          <a:prstGeom prst="rect">
            <a:avLst/>
          </a:prstGeom>
        </p:spPr>
      </p:pic>
      <p:sp>
        <p:nvSpPr>
          <p:cNvPr id="30" name="TextBox 29">
            <a:extLst>
              <a:ext uri="{FF2B5EF4-FFF2-40B4-BE49-F238E27FC236}">
                <a16:creationId xmlns:a16="http://schemas.microsoft.com/office/drawing/2014/main" id="{60F2F651-CEE3-4E04-B1A3-0F3FE67605E7}"/>
              </a:ext>
            </a:extLst>
          </p:cNvPr>
          <p:cNvSpPr txBox="1"/>
          <p:nvPr/>
        </p:nvSpPr>
        <p:spPr>
          <a:xfrm>
            <a:off x="5802480" y="4526786"/>
            <a:ext cx="6112932" cy="1277273"/>
          </a:xfrm>
          <a:prstGeom prst="rect">
            <a:avLst/>
          </a:prstGeom>
          <a:noFill/>
        </p:spPr>
        <p:txBody>
          <a:bodyPr wrap="square">
            <a:spAutoFit/>
          </a:bodyPr>
          <a:lstStyle/>
          <a:p>
            <a:r>
              <a:rPr lang="en-US" sz="1100"/>
              <a:t>Although all threads are still created and executed at the same time, they each wait at the synchronized block for the worker to increment and report the result before entering. In this manner, each zoo worker waits for the previous zoo worker to come back before running out on the field. While it’s random which zoo worker will run out next, it is guaranteed that there will be at most one on the field. </a:t>
            </a:r>
          </a:p>
          <a:p>
            <a:endParaRPr lang="en-US" sz="1100"/>
          </a:p>
          <a:p>
            <a:r>
              <a:rPr lang="en-US" sz="1100"/>
              <a:t>We could have synchronized on any object, so long as it was the same object. For example, the following code snippet would have also worked: </a:t>
            </a:r>
          </a:p>
        </p:txBody>
      </p:sp>
      <p:pic>
        <p:nvPicPr>
          <p:cNvPr id="32" name="Picture 31">
            <a:extLst>
              <a:ext uri="{FF2B5EF4-FFF2-40B4-BE49-F238E27FC236}">
                <a16:creationId xmlns:a16="http://schemas.microsoft.com/office/drawing/2014/main" id="{EA135758-98F7-47F3-BCE4-1917964863E1}"/>
              </a:ext>
            </a:extLst>
          </p:cNvPr>
          <p:cNvPicPr>
            <a:picLocks noChangeAspect="1"/>
          </p:cNvPicPr>
          <p:nvPr/>
        </p:nvPicPr>
        <p:blipFill>
          <a:blip r:embed="rId8"/>
          <a:stretch>
            <a:fillRect/>
          </a:stretch>
        </p:blipFill>
        <p:spPr>
          <a:xfrm>
            <a:off x="5849041" y="5749684"/>
            <a:ext cx="3009900" cy="1104900"/>
          </a:xfrm>
          <a:prstGeom prst="rect">
            <a:avLst/>
          </a:prstGeom>
        </p:spPr>
      </p:pic>
      <p:sp>
        <p:nvSpPr>
          <p:cNvPr id="34" name="TextBox 33">
            <a:extLst>
              <a:ext uri="{FF2B5EF4-FFF2-40B4-BE49-F238E27FC236}">
                <a16:creationId xmlns:a16="http://schemas.microsoft.com/office/drawing/2014/main" id="{00ADBB6E-42CE-475F-8911-40B155424A03}"/>
              </a:ext>
            </a:extLst>
          </p:cNvPr>
          <p:cNvSpPr txBox="1"/>
          <p:nvPr/>
        </p:nvSpPr>
        <p:spPr>
          <a:xfrm>
            <a:off x="9059341" y="6204400"/>
            <a:ext cx="3045170" cy="600164"/>
          </a:xfrm>
          <a:prstGeom prst="rect">
            <a:avLst/>
          </a:prstGeom>
          <a:noFill/>
        </p:spPr>
        <p:txBody>
          <a:bodyPr wrap="square">
            <a:spAutoFit/>
          </a:bodyPr>
          <a:lstStyle/>
          <a:p>
            <a:r>
              <a:rPr lang="en-US" sz="1100"/>
              <a:t>Although we didn’t need to make the lock variable final , doing so ensures that it is not reassigned after threads start using it.</a:t>
            </a:r>
          </a:p>
        </p:txBody>
      </p:sp>
    </p:spTree>
    <p:extLst>
      <p:ext uri="{BB962C8B-B14F-4D97-AF65-F5344CB8AC3E}">
        <p14:creationId xmlns:p14="http://schemas.microsoft.com/office/powerpoint/2010/main" val="32031040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288F0-D731-41F5-89F8-BC7030927938}"/>
              </a:ext>
            </a:extLst>
          </p:cNvPr>
          <p:cNvPicPr>
            <a:picLocks noChangeAspect="1"/>
          </p:cNvPicPr>
          <p:nvPr/>
        </p:nvPicPr>
        <p:blipFill>
          <a:blip r:embed="rId2"/>
          <a:stretch>
            <a:fillRect/>
          </a:stretch>
        </p:blipFill>
        <p:spPr>
          <a:xfrm>
            <a:off x="0" y="0"/>
            <a:ext cx="5457825" cy="885825"/>
          </a:xfrm>
          <a:prstGeom prst="rect">
            <a:avLst/>
          </a:prstGeom>
        </p:spPr>
      </p:pic>
      <p:sp>
        <p:nvSpPr>
          <p:cNvPr id="8" name="TextBox 7">
            <a:extLst>
              <a:ext uri="{FF2B5EF4-FFF2-40B4-BE49-F238E27FC236}">
                <a16:creationId xmlns:a16="http://schemas.microsoft.com/office/drawing/2014/main" id="{8840EEF9-F8FC-4570-BC8C-ACB3D3D13637}"/>
              </a:ext>
            </a:extLst>
          </p:cNvPr>
          <p:cNvSpPr txBox="1"/>
          <p:nvPr/>
        </p:nvSpPr>
        <p:spPr>
          <a:xfrm>
            <a:off x="0" y="885825"/>
            <a:ext cx="2777067" cy="369332"/>
          </a:xfrm>
          <a:prstGeom prst="rect">
            <a:avLst/>
          </a:prstGeom>
          <a:noFill/>
        </p:spPr>
        <p:txBody>
          <a:bodyPr wrap="square">
            <a:spAutoFit/>
          </a:bodyPr>
          <a:lstStyle/>
          <a:p>
            <a:pPr marL="342900" indent="-342900">
              <a:buFont typeface="Wingdings" panose="05000000000000000000" pitchFamily="2" charset="2"/>
              <a:buChar char="Ø"/>
            </a:pPr>
            <a:r>
              <a:rPr lang="en-US"/>
              <a:t>Synchronizing Methods </a:t>
            </a:r>
          </a:p>
        </p:txBody>
      </p:sp>
      <p:sp>
        <p:nvSpPr>
          <p:cNvPr id="10" name="TextBox 9">
            <a:extLst>
              <a:ext uri="{FF2B5EF4-FFF2-40B4-BE49-F238E27FC236}">
                <a16:creationId xmlns:a16="http://schemas.microsoft.com/office/drawing/2014/main" id="{E4034D07-C4AE-4B60-AFCA-5AB7D708E6A1}"/>
              </a:ext>
            </a:extLst>
          </p:cNvPr>
          <p:cNvSpPr txBox="1"/>
          <p:nvPr/>
        </p:nvSpPr>
        <p:spPr>
          <a:xfrm>
            <a:off x="121355" y="1255157"/>
            <a:ext cx="6112932" cy="769441"/>
          </a:xfrm>
          <a:prstGeom prst="rect">
            <a:avLst/>
          </a:prstGeom>
          <a:noFill/>
        </p:spPr>
        <p:txBody>
          <a:bodyPr wrap="square">
            <a:spAutoFit/>
          </a:bodyPr>
          <a:lstStyle/>
          <a:p>
            <a:r>
              <a:rPr lang="en-US" sz="1100"/>
              <a:t>In the previous example, we established our monitor using synchronized(this) around the body of the method. Java actually provides a more convenient compiler enhancement for doing so. We can add the synchronized modifier to any instance method to synchronize automatically on the object itself. For example, the following two method definitions are equivalent: </a:t>
            </a:r>
          </a:p>
        </p:txBody>
      </p:sp>
      <p:pic>
        <p:nvPicPr>
          <p:cNvPr id="12" name="Picture 11">
            <a:extLst>
              <a:ext uri="{FF2B5EF4-FFF2-40B4-BE49-F238E27FC236}">
                <a16:creationId xmlns:a16="http://schemas.microsoft.com/office/drawing/2014/main" id="{05D396D8-61CE-49A2-8CA0-3EE1A710BBEF}"/>
              </a:ext>
            </a:extLst>
          </p:cNvPr>
          <p:cNvPicPr>
            <a:picLocks noChangeAspect="1"/>
          </p:cNvPicPr>
          <p:nvPr/>
        </p:nvPicPr>
        <p:blipFill>
          <a:blip r:embed="rId3"/>
          <a:stretch>
            <a:fillRect/>
          </a:stretch>
        </p:blipFill>
        <p:spPr>
          <a:xfrm>
            <a:off x="177800" y="2024598"/>
            <a:ext cx="3362325" cy="1581150"/>
          </a:xfrm>
          <a:prstGeom prst="rect">
            <a:avLst/>
          </a:prstGeom>
        </p:spPr>
      </p:pic>
      <p:sp>
        <p:nvSpPr>
          <p:cNvPr id="14" name="TextBox 13">
            <a:extLst>
              <a:ext uri="{FF2B5EF4-FFF2-40B4-BE49-F238E27FC236}">
                <a16:creationId xmlns:a16="http://schemas.microsoft.com/office/drawing/2014/main" id="{B4505ED7-29E2-4B10-96A0-8E02BDC4FC1B}"/>
              </a:ext>
            </a:extLst>
          </p:cNvPr>
          <p:cNvSpPr txBox="1"/>
          <p:nvPr/>
        </p:nvSpPr>
        <p:spPr>
          <a:xfrm>
            <a:off x="121355" y="3605748"/>
            <a:ext cx="6112932" cy="1107996"/>
          </a:xfrm>
          <a:prstGeom prst="rect">
            <a:avLst/>
          </a:prstGeom>
          <a:noFill/>
        </p:spPr>
        <p:txBody>
          <a:bodyPr wrap="square">
            <a:spAutoFit/>
          </a:bodyPr>
          <a:lstStyle/>
          <a:p>
            <a:r>
              <a:rPr lang="en-US" sz="1100"/>
              <a:t>The first uses a synchronized block, whereas the second uses the synchronized method modifier. Which you use is completely up to you. </a:t>
            </a:r>
          </a:p>
          <a:p>
            <a:endParaRPr lang="en-US" sz="1100"/>
          </a:p>
          <a:p>
            <a:r>
              <a:rPr lang="en-US" sz="1100"/>
              <a:t>We can also add the synchronized modifier to static methods. What object is used as the monitor when we synchronize on a static method? The class object, of course! For example, the following two methods are equivalent for static synchronization inside our SheepManager class:</a:t>
            </a:r>
          </a:p>
        </p:txBody>
      </p:sp>
      <p:pic>
        <p:nvPicPr>
          <p:cNvPr id="16" name="Picture 15">
            <a:extLst>
              <a:ext uri="{FF2B5EF4-FFF2-40B4-BE49-F238E27FC236}">
                <a16:creationId xmlns:a16="http://schemas.microsoft.com/office/drawing/2014/main" id="{E5E78249-3053-4190-9DD3-9258989C31BB}"/>
              </a:ext>
            </a:extLst>
          </p:cNvPr>
          <p:cNvPicPr>
            <a:picLocks noChangeAspect="1"/>
          </p:cNvPicPr>
          <p:nvPr/>
        </p:nvPicPr>
        <p:blipFill>
          <a:blip r:embed="rId4"/>
          <a:stretch>
            <a:fillRect/>
          </a:stretch>
        </p:blipFill>
        <p:spPr>
          <a:xfrm>
            <a:off x="203199" y="4713744"/>
            <a:ext cx="3371850" cy="1619250"/>
          </a:xfrm>
          <a:prstGeom prst="rect">
            <a:avLst/>
          </a:prstGeom>
        </p:spPr>
      </p:pic>
      <p:sp>
        <p:nvSpPr>
          <p:cNvPr id="18" name="TextBox 17">
            <a:extLst>
              <a:ext uri="{FF2B5EF4-FFF2-40B4-BE49-F238E27FC236}">
                <a16:creationId xmlns:a16="http://schemas.microsoft.com/office/drawing/2014/main" id="{0096652A-E0E7-4D07-AA89-5C2F9DE958E6}"/>
              </a:ext>
            </a:extLst>
          </p:cNvPr>
          <p:cNvSpPr txBox="1"/>
          <p:nvPr/>
        </p:nvSpPr>
        <p:spPr>
          <a:xfrm>
            <a:off x="121355" y="6257836"/>
            <a:ext cx="6112932" cy="600164"/>
          </a:xfrm>
          <a:prstGeom prst="rect">
            <a:avLst/>
          </a:prstGeom>
          <a:noFill/>
        </p:spPr>
        <p:txBody>
          <a:bodyPr wrap="square">
            <a:spAutoFit/>
          </a:bodyPr>
          <a:lstStyle/>
          <a:p>
            <a:r>
              <a:rPr lang="en-US" sz="1100"/>
              <a:t>As before, the first uses a synchronized block, with the second example using the synchronized modifier. You can use static synchronization if you need to order thread access across all instances, rather than a single instance.</a:t>
            </a:r>
          </a:p>
        </p:txBody>
      </p:sp>
      <p:cxnSp>
        <p:nvCxnSpPr>
          <p:cNvPr id="19" name="Straight Connector 18">
            <a:extLst>
              <a:ext uri="{FF2B5EF4-FFF2-40B4-BE49-F238E27FC236}">
                <a16:creationId xmlns:a16="http://schemas.microsoft.com/office/drawing/2014/main" id="{B13D2107-AEA2-4746-B61F-9D56E2F6DF5B}"/>
              </a:ext>
            </a:extLst>
          </p:cNvPr>
          <p:cNvCxnSpPr>
            <a:cxnSpLocks/>
          </p:cNvCxnSpPr>
          <p:nvPr/>
        </p:nvCxnSpPr>
        <p:spPr>
          <a:xfrm>
            <a:off x="624557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9CB14B-664B-4F62-9D57-7BB77D38CF41}"/>
              </a:ext>
            </a:extLst>
          </p:cNvPr>
          <p:cNvSpPr txBox="1"/>
          <p:nvPr/>
        </p:nvSpPr>
        <p:spPr>
          <a:xfrm>
            <a:off x="6256864" y="-11289"/>
            <a:ext cx="4659491" cy="369332"/>
          </a:xfrm>
          <a:prstGeom prst="rect">
            <a:avLst/>
          </a:prstGeom>
          <a:noFill/>
        </p:spPr>
        <p:txBody>
          <a:bodyPr wrap="square">
            <a:spAutoFit/>
          </a:bodyPr>
          <a:lstStyle/>
          <a:p>
            <a:pPr marL="342900" indent="-342900">
              <a:buFont typeface="Wingdings" panose="05000000000000000000" pitchFamily="2" charset="2"/>
              <a:buChar char="Ø"/>
            </a:pPr>
            <a:r>
              <a:rPr lang="en-US"/>
              <a:t>Understanding the Cost of Synchronization </a:t>
            </a:r>
          </a:p>
        </p:txBody>
      </p:sp>
      <p:sp>
        <p:nvSpPr>
          <p:cNvPr id="22" name="TextBox 21">
            <a:extLst>
              <a:ext uri="{FF2B5EF4-FFF2-40B4-BE49-F238E27FC236}">
                <a16:creationId xmlns:a16="http://schemas.microsoft.com/office/drawing/2014/main" id="{0DA2B1D8-7538-4B46-AA7A-B67F0F1665D9}"/>
              </a:ext>
            </a:extLst>
          </p:cNvPr>
          <p:cNvSpPr txBox="1"/>
          <p:nvPr/>
        </p:nvSpPr>
        <p:spPr>
          <a:xfrm>
            <a:off x="6355642" y="302060"/>
            <a:ext cx="5915377" cy="1785104"/>
          </a:xfrm>
          <a:prstGeom prst="rect">
            <a:avLst/>
          </a:prstGeom>
          <a:noFill/>
        </p:spPr>
        <p:txBody>
          <a:bodyPr wrap="square">
            <a:spAutoFit/>
          </a:bodyPr>
          <a:lstStyle/>
          <a:p>
            <a:r>
              <a:rPr lang="en-US" sz="1100"/>
              <a:t>We complete this section by noting that synchronization, while useful, may be costly in practice. While multi-threaded programming is about doing multiple things at the same time, synchronization is about taking multiple threads and making them perform in a more single-threaded manner. </a:t>
            </a:r>
          </a:p>
          <a:p>
            <a:endParaRPr lang="en-US" sz="1100"/>
          </a:p>
          <a:p>
            <a:r>
              <a:rPr lang="en-US" sz="1100"/>
              <a:t>For example, let’s say that we have a highly concurrent class with numerous methods that synchronize on the same object. Let’s say that 50 concurrent threads access it. Let’s also say that, on average, each thread takes a modest 100 milliseconds to execute. </a:t>
            </a:r>
          </a:p>
          <a:p>
            <a:endParaRPr lang="en-US" sz="1100"/>
          </a:p>
          <a:p>
            <a:r>
              <a:rPr lang="en-US" sz="1100"/>
              <a:t>In this example, if all of the threads try to access the monitor at the same time, how long will it take for them to complete their work, assuming that 50 threads are available in the thread pool?</a:t>
            </a:r>
          </a:p>
        </p:txBody>
      </p:sp>
      <p:pic>
        <p:nvPicPr>
          <p:cNvPr id="24" name="Picture 23">
            <a:extLst>
              <a:ext uri="{FF2B5EF4-FFF2-40B4-BE49-F238E27FC236}">
                <a16:creationId xmlns:a16="http://schemas.microsoft.com/office/drawing/2014/main" id="{E6EA01CB-521F-4845-8F54-D86F70CEA7CE}"/>
              </a:ext>
            </a:extLst>
          </p:cNvPr>
          <p:cNvPicPr>
            <a:picLocks noChangeAspect="1"/>
          </p:cNvPicPr>
          <p:nvPr/>
        </p:nvPicPr>
        <p:blipFill>
          <a:blip r:embed="rId5"/>
          <a:stretch>
            <a:fillRect/>
          </a:stretch>
        </p:blipFill>
        <p:spPr>
          <a:xfrm>
            <a:off x="6479646" y="2087164"/>
            <a:ext cx="2009775" cy="600075"/>
          </a:xfrm>
          <a:prstGeom prst="rect">
            <a:avLst/>
          </a:prstGeom>
        </p:spPr>
      </p:pic>
      <p:sp>
        <p:nvSpPr>
          <p:cNvPr id="26" name="TextBox 25">
            <a:extLst>
              <a:ext uri="{FF2B5EF4-FFF2-40B4-BE49-F238E27FC236}">
                <a16:creationId xmlns:a16="http://schemas.microsoft.com/office/drawing/2014/main" id="{86E273D7-D6D4-4E7D-9F8F-0EAF2375FD48}"/>
              </a:ext>
            </a:extLst>
          </p:cNvPr>
          <p:cNvSpPr txBox="1"/>
          <p:nvPr/>
        </p:nvSpPr>
        <p:spPr>
          <a:xfrm>
            <a:off x="6355642" y="2687239"/>
            <a:ext cx="5836358" cy="2123658"/>
          </a:xfrm>
          <a:prstGeom prst="rect">
            <a:avLst/>
          </a:prstGeom>
          <a:noFill/>
        </p:spPr>
        <p:txBody>
          <a:bodyPr wrap="square" lIns="91440" tIns="45720" rIns="91440" bIns="45720" anchor="t">
            <a:spAutoFit/>
          </a:bodyPr>
          <a:lstStyle/>
          <a:p>
            <a:r>
              <a:rPr lang="en-US" sz="1100"/>
              <a:t>Even though five seconds may not seem like a lot, it’s actually pretty long in computer time. What if 50 new tasks are created before the five seconds are up? This will pile onto the workload, resulting in most threads constantly entering a waiting or “stuck” state. In the application, this may cause tasks that would normally be quick to finish in a non-synchronized environment to take a significantly long amount of time to complete. </a:t>
            </a:r>
          </a:p>
          <a:p>
            <a:endParaRPr lang="en-US" sz="1100">
              <a:ea typeface="Calibri"/>
              <a:cs typeface="Calibri"/>
            </a:endParaRPr>
          </a:p>
          <a:p>
            <a:endParaRPr lang="en-US" sz="1100"/>
          </a:p>
          <a:p>
            <a:r>
              <a:rPr lang="en-US" sz="1100"/>
              <a:t>Synchronization is about protecting data integrity at the cost of performance. In many cases, performance costs are minimal, but in extreme scenarios the application could slow down significantly due to the inclusion of synchronization. Being able to identify synchronization problems, including finding ways to improve performance in synchronized multi-threaded environments, is a valuable skill in practice.</a:t>
            </a:r>
            <a:endParaRPr lang="en-US" sz="1100">
              <a:ea typeface="Calibri"/>
              <a:cs typeface="Calibri"/>
            </a:endParaRPr>
          </a:p>
        </p:txBody>
      </p:sp>
      <p:sp>
        <p:nvSpPr>
          <p:cNvPr id="27" name="TextBox 26">
            <a:extLst>
              <a:ext uri="{FF2B5EF4-FFF2-40B4-BE49-F238E27FC236}">
                <a16:creationId xmlns:a16="http://schemas.microsoft.com/office/drawing/2014/main" id="{0E16F3DE-8B37-46BF-A460-2E6E2A516EA8}"/>
              </a:ext>
            </a:extLst>
          </p:cNvPr>
          <p:cNvSpPr txBox="1"/>
          <p:nvPr/>
        </p:nvSpPr>
        <p:spPr>
          <a:xfrm>
            <a:off x="6192489" y="4641620"/>
            <a:ext cx="5915026" cy="461665"/>
          </a:xfrm>
          <a:prstGeom prst="rect">
            <a:avLst/>
          </a:prstGeom>
          <a:noFill/>
        </p:spPr>
        <p:txBody>
          <a:bodyPr wrap="square" rtlCol="0">
            <a:spAutoFit/>
          </a:bodyPr>
          <a:lstStyle/>
          <a:p>
            <a:r>
              <a:rPr lang="en-US" sz="2400" b="1" u="sng"/>
              <a:t>4- Using Concurrent Collections </a:t>
            </a:r>
          </a:p>
        </p:txBody>
      </p:sp>
      <p:sp>
        <p:nvSpPr>
          <p:cNvPr id="2" name="Rectangle 1">
            <a:extLst>
              <a:ext uri="{FF2B5EF4-FFF2-40B4-BE49-F238E27FC236}">
                <a16:creationId xmlns:a16="http://schemas.microsoft.com/office/drawing/2014/main" id="{8C1A1CDB-86F4-4D8F-BFC1-DEB4D3960616}"/>
              </a:ext>
            </a:extLst>
          </p:cNvPr>
          <p:cNvSpPr/>
          <p:nvPr/>
        </p:nvSpPr>
        <p:spPr>
          <a:xfrm>
            <a:off x="6225821" y="5101069"/>
            <a:ext cx="6096000" cy="769441"/>
          </a:xfrm>
          <a:prstGeom prst="rect">
            <a:avLst/>
          </a:prstGeom>
        </p:spPr>
        <p:txBody>
          <a:bodyPr>
            <a:spAutoFit/>
          </a:bodyPr>
          <a:lstStyle/>
          <a:p>
            <a:r>
              <a:rPr lang="en-US" sz="1100"/>
              <a:t>Besides managing threads, the Concurrency API includes interfaces and classes that help you coordinate access to collections across multiple tasks. By collections, we are of course referring to the Java Collections Framework that we introduced in Chapter 3, “Generics and Collections.” In this section, we will demonstrate many of the new concurrent classes available to you when using the Concurrency API.</a:t>
            </a:r>
          </a:p>
        </p:txBody>
      </p:sp>
    </p:spTree>
    <p:extLst>
      <p:ext uri="{BB962C8B-B14F-4D97-AF65-F5344CB8AC3E}">
        <p14:creationId xmlns:p14="http://schemas.microsoft.com/office/powerpoint/2010/main" val="9744716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9F8708-7315-4C1C-B018-20A475D7390C}"/>
              </a:ext>
            </a:extLst>
          </p:cNvPr>
          <p:cNvSpPr txBox="1"/>
          <p:nvPr/>
        </p:nvSpPr>
        <p:spPr>
          <a:xfrm>
            <a:off x="0" y="-85949"/>
            <a:ext cx="3812458" cy="369332"/>
          </a:xfrm>
          <a:prstGeom prst="rect">
            <a:avLst/>
          </a:prstGeom>
          <a:noFill/>
        </p:spPr>
        <p:txBody>
          <a:bodyPr wrap="square">
            <a:spAutoFit/>
          </a:bodyPr>
          <a:lstStyle/>
          <a:p>
            <a:pPr marL="342900" indent="-342900">
              <a:buFont typeface="Wingdings" panose="05000000000000000000" pitchFamily="2" charset="2"/>
              <a:buChar char="Ø"/>
            </a:pPr>
            <a:r>
              <a:rPr lang="en-US"/>
              <a:t>Introducing Concurrent Collections </a:t>
            </a:r>
          </a:p>
        </p:txBody>
      </p:sp>
      <p:sp>
        <p:nvSpPr>
          <p:cNvPr id="5" name="Rectangle 4">
            <a:extLst>
              <a:ext uri="{FF2B5EF4-FFF2-40B4-BE49-F238E27FC236}">
                <a16:creationId xmlns:a16="http://schemas.microsoft.com/office/drawing/2014/main" id="{3976322D-EDDD-4EEF-BA7C-E06B2C493AC4}"/>
              </a:ext>
            </a:extLst>
          </p:cNvPr>
          <p:cNvSpPr/>
          <p:nvPr/>
        </p:nvSpPr>
        <p:spPr>
          <a:xfrm>
            <a:off x="86400" y="202268"/>
            <a:ext cx="6096000" cy="769441"/>
          </a:xfrm>
          <a:prstGeom prst="rect">
            <a:avLst/>
          </a:prstGeom>
        </p:spPr>
        <p:txBody>
          <a:bodyPr>
            <a:spAutoFit/>
          </a:bodyPr>
          <a:lstStyle/>
          <a:p>
            <a:r>
              <a:rPr lang="en-US" sz="1100"/>
              <a:t>The first question you might be asking is “Do we really need new concurrent collection classes?” After all, in the previous section you saw that we can use the synchronized keyword on any method or block, so couldn’t we do the same for our existing collection classes? The short answer is “We could.” For example, take a look at the following code that accesses a Map using the synchronized keyword:</a:t>
            </a:r>
          </a:p>
        </p:txBody>
      </p:sp>
      <p:cxnSp>
        <p:nvCxnSpPr>
          <p:cNvPr id="6" name="Straight Connector 5">
            <a:extLst>
              <a:ext uri="{FF2B5EF4-FFF2-40B4-BE49-F238E27FC236}">
                <a16:creationId xmlns:a16="http://schemas.microsoft.com/office/drawing/2014/main" id="{A980EFFC-92EA-465C-9A37-AF4BEF2D51DA}"/>
              </a:ext>
            </a:extLst>
          </p:cNvPr>
          <p:cNvCxnSpPr>
            <a:cxnSpLocks/>
          </p:cNvCxnSpPr>
          <p:nvPr/>
        </p:nvCxnSpPr>
        <p:spPr>
          <a:xfrm>
            <a:off x="600960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8D867F-10D9-4CF0-9647-2AEDEBDC3CEB}"/>
              </a:ext>
            </a:extLst>
          </p:cNvPr>
          <p:cNvPicPr>
            <a:picLocks noChangeAspect="1"/>
          </p:cNvPicPr>
          <p:nvPr/>
        </p:nvPicPr>
        <p:blipFill>
          <a:blip r:embed="rId2"/>
          <a:stretch>
            <a:fillRect/>
          </a:stretch>
        </p:blipFill>
        <p:spPr>
          <a:xfrm>
            <a:off x="113070" y="928565"/>
            <a:ext cx="4695825" cy="1647825"/>
          </a:xfrm>
          <a:prstGeom prst="rect">
            <a:avLst/>
          </a:prstGeom>
        </p:spPr>
      </p:pic>
      <p:sp>
        <p:nvSpPr>
          <p:cNvPr id="8" name="Rectangle 7">
            <a:extLst>
              <a:ext uri="{FF2B5EF4-FFF2-40B4-BE49-F238E27FC236}">
                <a16:creationId xmlns:a16="http://schemas.microsoft.com/office/drawing/2014/main" id="{B76A7D37-8712-49B2-B2EF-67C4CE4F5F3D}"/>
              </a:ext>
            </a:extLst>
          </p:cNvPr>
          <p:cNvSpPr/>
          <p:nvPr/>
        </p:nvSpPr>
        <p:spPr>
          <a:xfrm>
            <a:off x="0" y="2531602"/>
            <a:ext cx="6096000" cy="1785104"/>
          </a:xfrm>
          <a:prstGeom prst="rect">
            <a:avLst/>
          </a:prstGeom>
        </p:spPr>
        <p:txBody>
          <a:bodyPr>
            <a:spAutoFit/>
          </a:bodyPr>
          <a:lstStyle/>
          <a:p>
            <a:r>
              <a:rPr lang="en-US" sz="1100"/>
              <a:t>So then, why use a concurrent collection class? Like using ExecutorService to manage threads for us, using the concurrent collections is extremely convenient in practice. It also prevents us from introducing mistakes in own custom implementation, such as if we forgot to synchronize one of the accessor methods. In fact, the concurrent collections often include performance enhancements that avoid unnecessary synchronization. Accessing collections from across multiple threads is so common that the writers of Java thought it would be a good idea to have alternate versions of many of the regular collections classes just for multi-threaded access. </a:t>
            </a:r>
          </a:p>
          <a:p>
            <a:endParaRPr lang="en-US" sz="1100"/>
          </a:p>
          <a:p>
            <a:r>
              <a:rPr lang="en-US" sz="1100"/>
              <a:t>The following is an alternate version of our implementation that does not use the synchronized keyword but instead uses a concurrent collection class:</a:t>
            </a:r>
          </a:p>
        </p:txBody>
      </p:sp>
      <p:pic>
        <p:nvPicPr>
          <p:cNvPr id="9" name="Picture 8">
            <a:extLst>
              <a:ext uri="{FF2B5EF4-FFF2-40B4-BE49-F238E27FC236}">
                <a16:creationId xmlns:a16="http://schemas.microsoft.com/office/drawing/2014/main" id="{4A21EA2A-6EB7-413A-AED7-80459A7A408F}"/>
              </a:ext>
            </a:extLst>
          </p:cNvPr>
          <p:cNvPicPr>
            <a:picLocks noChangeAspect="1"/>
          </p:cNvPicPr>
          <p:nvPr/>
        </p:nvPicPr>
        <p:blipFill>
          <a:blip r:embed="rId3"/>
          <a:stretch>
            <a:fillRect/>
          </a:stretch>
        </p:blipFill>
        <p:spPr>
          <a:xfrm>
            <a:off x="113070" y="4281611"/>
            <a:ext cx="5362575" cy="1724025"/>
          </a:xfrm>
          <a:prstGeom prst="rect">
            <a:avLst/>
          </a:prstGeom>
        </p:spPr>
      </p:pic>
      <p:sp>
        <p:nvSpPr>
          <p:cNvPr id="10" name="Rectangle 9">
            <a:extLst>
              <a:ext uri="{FF2B5EF4-FFF2-40B4-BE49-F238E27FC236}">
                <a16:creationId xmlns:a16="http://schemas.microsoft.com/office/drawing/2014/main" id="{B48C958E-A86F-4C00-82F4-067FBD9A60FF}"/>
              </a:ext>
            </a:extLst>
          </p:cNvPr>
          <p:cNvSpPr/>
          <p:nvPr/>
        </p:nvSpPr>
        <p:spPr>
          <a:xfrm>
            <a:off x="3688" y="5847686"/>
            <a:ext cx="6005913" cy="1107996"/>
          </a:xfrm>
          <a:prstGeom prst="rect">
            <a:avLst/>
          </a:prstGeom>
        </p:spPr>
        <p:txBody>
          <a:bodyPr wrap="square">
            <a:spAutoFit/>
          </a:bodyPr>
          <a:lstStyle/>
          <a:p>
            <a:r>
              <a:rPr lang="en-US" sz="1100"/>
              <a:t>You might notice that this code is nearly identical to our previous implementation. In fact, even our reference type for the object, Map, remained unchanged. As you may remember from our discussion of polymorphism in Chapter 2, even though the reference type changes, the underlying object is still a ConcurrentHashMap. Also, notice that since ConcurrentHashMap implements Map, it uses the same get()/put() methods. Therefore, there is no need to use the ConcurrentHashMap reference type in this example.</a:t>
            </a:r>
          </a:p>
        </p:txBody>
      </p:sp>
      <p:sp>
        <p:nvSpPr>
          <p:cNvPr id="11" name="TextBox 10">
            <a:extLst>
              <a:ext uri="{FF2B5EF4-FFF2-40B4-BE49-F238E27FC236}">
                <a16:creationId xmlns:a16="http://schemas.microsoft.com/office/drawing/2014/main" id="{55E19B6B-2043-4FB0-9FD5-DB4A11A69917}"/>
              </a:ext>
            </a:extLst>
          </p:cNvPr>
          <p:cNvSpPr txBox="1"/>
          <p:nvPr/>
        </p:nvSpPr>
        <p:spPr>
          <a:xfrm>
            <a:off x="6005912" y="-83421"/>
            <a:ext cx="6071787" cy="369332"/>
          </a:xfrm>
          <a:prstGeom prst="rect">
            <a:avLst/>
          </a:prstGeom>
          <a:noFill/>
        </p:spPr>
        <p:txBody>
          <a:bodyPr wrap="square">
            <a:spAutoFit/>
          </a:bodyPr>
          <a:lstStyle/>
          <a:p>
            <a:pPr marL="342900" indent="-342900">
              <a:buFont typeface="Wingdings" panose="05000000000000000000" pitchFamily="2" charset="2"/>
              <a:buChar char="Ø"/>
            </a:pPr>
            <a:r>
              <a:rPr lang="en-US"/>
              <a:t>Understanding Memory Consistency Errors </a:t>
            </a:r>
          </a:p>
        </p:txBody>
      </p:sp>
      <p:sp>
        <p:nvSpPr>
          <p:cNvPr id="12" name="Rectangle 11">
            <a:extLst>
              <a:ext uri="{FF2B5EF4-FFF2-40B4-BE49-F238E27FC236}">
                <a16:creationId xmlns:a16="http://schemas.microsoft.com/office/drawing/2014/main" id="{5BD81483-F9B7-4D61-B291-D6BC80590F08}"/>
              </a:ext>
            </a:extLst>
          </p:cNvPr>
          <p:cNvSpPr/>
          <p:nvPr/>
        </p:nvSpPr>
        <p:spPr>
          <a:xfrm>
            <a:off x="6092313" y="299497"/>
            <a:ext cx="6096000" cy="1446550"/>
          </a:xfrm>
          <a:prstGeom prst="rect">
            <a:avLst/>
          </a:prstGeom>
        </p:spPr>
        <p:txBody>
          <a:bodyPr>
            <a:spAutoFit/>
          </a:bodyPr>
          <a:lstStyle/>
          <a:p>
            <a:r>
              <a:rPr lang="en-US" sz="1100"/>
              <a:t>The purpose of the concurrent collection classes is to solve common memory consistency errors. A </a:t>
            </a:r>
            <a:r>
              <a:rPr lang="en-US" sz="1100" b="1"/>
              <a:t>memory consistency error </a:t>
            </a:r>
            <a:r>
              <a:rPr lang="en-US" sz="1100"/>
              <a:t>occurs when two threads have inconsistent views of what should be the same data. Conceptually, we want writes on one thread to be available to another thread if it accesses the concurrent collection after the write has occurred. </a:t>
            </a:r>
          </a:p>
          <a:p>
            <a:endParaRPr lang="en-US" sz="1100"/>
          </a:p>
          <a:p>
            <a:r>
              <a:rPr lang="en-US" sz="1100"/>
              <a:t>When two threads try to modify the same non-concurrent collection, the JVM may throw a ConcurrentModificationException at runtime. In fact, it can happen with a single thread. Take a look at the following code snippet:</a:t>
            </a:r>
          </a:p>
        </p:txBody>
      </p:sp>
      <p:pic>
        <p:nvPicPr>
          <p:cNvPr id="13" name="Picture 12">
            <a:extLst>
              <a:ext uri="{FF2B5EF4-FFF2-40B4-BE49-F238E27FC236}">
                <a16:creationId xmlns:a16="http://schemas.microsoft.com/office/drawing/2014/main" id="{2E038EA0-0425-4F29-8C16-ADCA9B1B101C}"/>
              </a:ext>
            </a:extLst>
          </p:cNvPr>
          <p:cNvPicPr>
            <a:picLocks noChangeAspect="1"/>
          </p:cNvPicPr>
          <p:nvPr/>
        </p:nvPicPr>
        <p:blipFill>
          <a:blip r:embed="rId4"/>
          <a:stretch>
            <a:fillRect/>
          </a:stretch>
        </p:blipFill>
        <p:spPr>
          <a:xfrm>
            <a:off x="6209070" y="1752477"/>
            <a:ext cx="4095750" cy="952500"/>
          </a:xfrm>
          <a:prstGeom prst="rect">
            <a:avLst/>
          </a:prstGeom>
        </p:spPr>
      </p:pic>
      <p:sp>
        <p:nvSpPr>
          <p:cNvPr id="14" name="Rectangle 13">
            <a:extLst>
              <a:ext uri="{FF2B5EF4-FFF2-40B4-BE49-F238E27FC236}">
                <a16:creationId xmlns:a16="http://schemas.microsoft.com/office/drawing/2014/main" id="{2450BF5D-90BC-40E5-927D-0A6CFE903FFD}"/>
              </a:ext>
            </a:extLst>
          </p:cNvPr>
          <p:cNvSpPr/>
          <p:nvPr/>
        </p:nvSpPr>
        <p:spPr>
          <a:xfrm>
            <a:off x="6107062" y="2704977"/>
            <a:ext cx="6096000" cy="600164"/>
          </a:xfrm>
          <a:prstGeom prst="rect">
            <a:avLst/>
          </a:prstGeom>
        </p:spPr>
        <p:txBody>
          <a:bodyPr>
            <a:spAutoFit/>
          </a:bodyPr>
          <a:lstStyle/>
          <a:p>
            <a:r>
              <a:rPr lang="en-US" sz="1100"/>
              <a:t>This snippet will throw a ConcurrentModificationException at runtime, since the iterator keyset() is not properly updated after the first element is removed. Changing the first line to use a ConcurrentHashMap will prevent the code from throwing an exception at runtime:</a:t>
            </a:r>
          </a:p>
        </p:txBody>
      </p:sp>
      <p:pic>
        <p:nvPicPr>
          <p:cNvPr id="15" name="Picture 14">
            <a:extLst>
              <a:ext uri="{FF2B5EF4-FFF2-40B4-BE49-F238E27FC236}">
                <a16:creationId xmlns:a16="http://schemas.microsoft.com/office/drawing/2014/main" id="{3677FFC4-23EA-4EB6-8694-D8ABBB75E83A}"/>
              </a:ext>
            </a:extLst>
          </p:cNvPr>
          <p:cNvPicPr>
            <a:picLocks noChangeAspect="1"/>
          </p:cNvPicPr>
          <p:nvPr/>
        </p:nvPicPr>
        <p:blipFill>
          <a:blip r:embed="rId5"/>
          <a:stretch>
            <a:fillRect/>
          </a:stretch>
        </p:blipFill>
        <p:spPr>
          <a:xfrm>
            <a:off x="6209070" y="3305141"/>
            <a:ext cx="4743450" cy="876300"/>
          </a:xfrm>
          <a:prstGeom prst="rect">
            <a:avLst/>
          </a:prstGeom>
        </p:spPr>
      </p:pic>
      <p:sp>
        <p:nvSpPr>
          <p:cNvPr id="16" name="Rectangle 15">
            <a:extLst>
              <a:ext uri="{FF2B5EF4-FFF2-40B4-BE49-F238E27FC236}">
                <a16:creationId xmlns:a16="http://schemas.microsoft.com/office/drawing/2014/main" id="{E73093AD-E56E-4869-B556-8554B9DE925D}"/>
              </a:ext>
            </a:extLst>
          </p:cNvPr>
          <p:cNvSpPr/>
          <p:nvPr/>
        </p:nvSpPr>
        <p:spPr>
          <a:xfrm>
            <a:off x="6182400" y="4281611"/>
            <a:ext cx="6096000" cy="1277273"/>
          </a:xfrm>
          <a:prstGeom prst="rect">
            <a:avLst/>
          </a:prstGeom>
        </p:spPr>
        <p:txBody>
          <a:bodyPr>
            <a:spAutoFit/>
          </a:bodyPr>
          <a:lstStyle/>
          <a:p>
            <a:r>
              <a:rPr lang="en-US" sz="1100"/>
              <a:t>Although we don’t usually modify a loop variable, this example highlights the fact that the ConcurrentHashMap is ordering read/write access such that all access to the class is consistent. In this code snippet, the iterator created by keySet() is updated as soon as an object is removed from the Map. </a:t>
            </a:r>
          </a:p>
          <a:p>
            <a:endParaRPr lang="en-US" sz="1100"/>
          </a:p>
          <a:p>
            <a:r>
              <a:rPr lang="en-US" sz="1100"/>
              <a:t>The concurrent classes were created to help avoid common issues in which multiple threads are adding and removing objects from the same collections. At any given instance, all threads should have the same consistent view of the structure of the collection.</a:t>
            </a:r>
          </a:p>
        </p:txBody>
      </p:sp>
    </p:spTree>
    <p:extLst>
      <p:ext uri="{BB962C8B-B14F-4D97-AF65-F5344CB8AC3E}">
        <p14:creationId xmlns:p14="http://schemas.microsoft.com/office/powerpoint/2010/main" val="544669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AFA3D-0E2E-4889-A1A3-184052E6A49A}"/>
              </a:ext>
            </a:extLst>
          </p:cNvPr>
          <p:cNvSpPr txBox="1"/>
          <p:nvPr/>
        </p:nvSpPr>
        <p:spPr>
          <a:xfrm>
            <a:off x="0" y="-85949"/>
            <a:ext cx="3642852" cy="369332"/>
          </a:xfrm>
          <a:prstGeom prst="rect">
            <a:avLst/>
          </a:prstGeom>
          <a:noFill/>
        </p:spPr>
        <p:txBody>
          <a:bodyPr wrap="square">
            <a:spAutoFit/>
          </a:bodyPr>
          <a:lstStyle/>
          <a:p>
            <a:pPr marL="342900" indent="-342900">
              <a:buFont typeface="Wingdings" panose="05000000000000000000" pitchFamily="2" charset="2"/>
              <a:buChar char="Ø"/>
            </a:pPr>
            <a:r>
              <a:rPr lang="en-US"/>
              <a:t>Working with Concurrent Classes </a:t>
            </a:r>
          </a:p>
        </p:txBody>
      </p:sp>
      <p:sp>
        <p:nvSpPr>
          <p:cNvPr id="5" name="Rectangle 4">
            <a:extLst>
              <a:ext uri="{FF2B5EF4-FFF2-40B4-BE49-F238E27FC236}">
                <a16:creationId xmlns:a16="http://schemas.microsoft.com/office/drawing/2014/main" id="{958D012B-116E-49AA-8D7A-86C54128AB73}"/>
              </a:ext>
            </a:extLst>
          </p:cNvPr>
          <p:cNvSpPr/>
          <p:nvPr/>
        </p:nvSpPr>
        <p:spPr>
          <a:xfrm>
            <a:off x="76200" y="283383"/>
            <a:ext cx="6096000" cy="2970044"/>
          </a:xfrm>
          <a:prstGeom prst="rect">
            <a:avLst/>
          </a:prstGeom>
        </p:spPr>
        <p:txBody>
          <a:bodyPr>
            <a:spAutoFit/>
          </a:bodyPr>
          <a:lstStyle/>
          <a:p>
            <a:r>
              <a:rPr lang="en-US" sz="1100"/>
              <a:t>There are numerous collection classes with which you should be familiar for the exam. Luckily, you already know how to use most of them, as the methods available are a superset to the non-concurrent collection classes that you learned about in Chapter 3. </a:t>
            </a:r>
          </a:p>
          <a:p>
            <a:endParaRPr lang="en-US" sz="1100"/>
          </a:p>
          <a:p>
            <a:r>
              <a:rPr lang="en-US" sz="1100"/>
              <a:t>You should use a concurrent collection class anytime that you are going to have multiple threads modify a collections object outside a synchronized block or method, even if you don’t expect a concurrency problem. On the other hand, if all of the threads are accessing an established immutable or read-only collection, a concurrent collection class is not required. </a:t>
            </a:r>
          </a:p>
          <a:p>
            <a:endParaRPr lang="en-US" sz="1100"/>
          </a:p>
          <a:p>
            <a:r>
              <a:rPr lang="en-US" sz="1100"/>
              <a:t>In the same way that we instantiate an ArrayList object but pass around a List reference, it is considered a good practice to instantiate a concurrent collection but pass it around using a non-concurrent interface whenever possible. This has some similarities with the factory pattern that you learned about in Chapter 2, as the users of these objects may not be aware of the underlying implementation. In some cases, the callers may need to know that it is a concurrent collection so that a concurrent interface or class is appropriate, but for the majority of circumstances, that distinction is not necessary. </a:t>
            </a:r>
          </a:p>
          <a:p>
            <a:endParaRPr lang="en-US" sz="1100"/>
          </a:p>
          <a:p>
            <a:r>
              <a:rPr lang="en-US" sz="1100"/>
              <a:t>Table 7.9 lists the common concurrent classes with which you should be familiar for the exam.</a:t>
            </a:r>
          </a:p>
        </p:txBody>
      </p:sp>
      <p:cxnSp>
        <p:nvCxnSpPr>
          <p:cNvPr id="6" name="Straight Connector 5">
            <a:extLst>
              <a:ext uri="{FF2B5EF4-FFF2-40B4-BE49-F238E27FC236}">
                <a16:creationId xmlns:a16="http://schemas.microsoft.com/office/drawing/2014/main" id="{42CDC396-E1F8-4D50-821F-EDDD44E8C45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A0CBF2B-3799-453A-9C55-91084520F597}"/>
              </a:ext>
            </a:extLst>
          </p:cNvPr>
          <p:cNvPicPr>
            <a:picLocks noChangeAspect="1"/>
          </p:cNvPicPr>
          <p:nvPr/>
        </p:nvPicPr>
        <p:blipFill>
          <a:blip r:embed="rId2"/>
          <a:stretch>
            <a:fillRect/>
          </a:stretch>
        </p:blipFill>
        <p:spPr>
          <a:xfrm>
            <a:off x="148866" y="3253427"/>
            <a:ext cx="5419725" cy="3543300"/>
          </a:xfrm>
          <a:prstGeom prst="rect">
            <a:avLst/>
          </a:prstGeom>
        </p:spPr>
      </p:pic>
      <p:sp>
        <p:nvSpPr>
          <p:cNvPr id="9" name="Rectangle 8">
            <a:extLst>
              <a:ext uri="{FF2B5EF4-FFF2-40B4-BE49-F238E27FC236}">
                <a16:creationId xmlns:a16="http://schemas.microsoft.com/office/drawing/2014/main" id="{8E221713-B4DF-4349-9C5D-0494302D2C3F}"/>
              </a:ext>
            </a:extLst>
          </p:cNvPr>
          <p:cNvSpPr/>
          <p:nvPr/>
        </p:nvSpPr>
        <p:spPr>
          <a:xfrm>
            <a:off x="6096000" y="-16699"/>
            <a:ext cx="6096000" cy="600164"/>
          </a:xfrm>
          <a:prstGeom prst="rect">
            <a:avLst/>
          </a:prstGeom>
        </p:spPr>
        <p:txBody>
          <a:bodyPr>
            <a:spAutoFit/>
          </a:bodyPr>
          <a:lstStyle/>
          <a:p>
            <a:r>
              <a:rPr lang="en-US" sz="1100"/>
              <a:t>Based on your knowledge of collections from Chapter 3, classes like ConcurrentHashMap, ConcurrentLinkedQueue, and ConcurrentLinkedDeque should be quite easy for you to learn. Take a look at the following code samples:</a:t>
            </a:r>
          </a:p>
        </p:txBody>
      </p:sp>
      <p:pic>
        <p:nvPicPr>
          <p:cNvPr id="10" name="Picture 9">
            <a:extLst>
              <a:ext uri="{FF2B5EF4-FFF2-40B4-BE49-F238E27FC236}">
                <a16:creationId xmlns:a16="http://schemas.microsoft.com/office/drawing/2014/main" id="{839B57F3-268E-4DB3-944C-16336BFB49CA}"/>
              </a:ext>
            </a:extLst>
          </p:cNvPr>
          <p:cNvPicPr>
            <a:picLocks noChangeAspect="1"/>
          </p:cNvPicPr>
          <p:nvPr/>
        </p:nvPicPr>
        <p:blipFill>
          <a:blip r:embed="rId3"/>
          <a:stretch>
            <a:fillRect/>
          </a:stretch>
        </p:blipFill>
        <p:spPr>
          <a:xfrm>
            <a:off x="6248400" y="583465"/>
            <a:ext cx="3562350" cy="2552700"/>
          </a:xfrm>
          <a:prstGeom prst="rect">
            <a:avLst/>
          </a:prstGeom>
        </p:spPr>
      </p:pic>
      <p:pic>
        <p:nvPicPr>
          <p:cNvPr id="11" name="Picture 10">
            <a:extLst>
              <a:ext uri="{FF2B5EF4-FFF2-40B4-BE49-F238E27FC236}">
                <a16:creationId xmlns:a16="http://schemas.microsoft.com/office/drawing/2014/main" id="{B7479DA1-6452-472A-96E4-D2652B090F70}"/>
              </a:ext>
            </a:extLst>
          </p:cNvPr>
          <p:cNvPicPr>
            <a:picLocks noChangeAspect="1"/>
          </p:cNvPicPr>
          <p:nvPr/>
        </p:nvPicPr>
        <p:blipFill>
          <a:blip r:embed="rId4"/>
          <a:stretch>
            <a:fillRect/>
          </a:stretch>
        </p:blipFill>
        <p:spPr>
          <a:xfrm>
            <a:off x="11546131" y="2099068"/>
            <a:ext cx="180975" cy="781050"/>
          </a:xfrm>
          <a:prstGeom prst="rect">
            <a:avLst/>
          </a:prstGeom>
        </p:spPr>
      </p:pic>
      <p:sp>
        <p:nvSpPr>
          <p:cNvPr id="12" name="Rectangle 11">
            <a:extLst>
              <a:ext uri="{FF2B5EF4-FFF2-40B4-BE49-F238E27FC236}">
                <a16:creationId xmlns:a16="http://schemas.microsoft.com/office/drawing/2014/main" id="{8FAE7A70-6D45-4407-B8AB-AF1C47D4F68E}"/>
              </a:ext>
            </a:extLst>
          </p:cNvPr>
          <p:cNvSpPr/>
          <p:nvPr/>
        </p:nvSpPr>
        <p:spPr>
          <a:xfrm>
            <a:off x="10879392" y="2094913"/>
            <a:ext cx="666739" cy="261610"/>
          </a:xfrm>
          <a:prstGeom prst="rect">
            <a:avLst/>
          </a:prstGeom>
        </p:spPr>
        <p:txBody>
          <a:bodyPr wrap="square">
            <a:spAutoFit/>
          </a:bodyPr>
          <a:lstStyle/>
          <a:p>
            <a:r>
              <a:rPr lang="en-US" sz="1100"/>
              <a:t>Output :</a:t>
            </a:r>
          </a:p>
        </p:txBody>
      </p:sp>
      <p:pic>
        <p:nvPicPr>
          <p:cNvPr id="13" name="Picture 12">
            <a:extLst>
              <a:ext uri="{FF2B5EF4-FFF2-40B4-BE49-F238E27FC236}">
                <a16:creationId xmlns:a16="http://schemas.microsoft.com/office/drawing/2014/main" id="{A02E35A0-FD04-4F5C-8EA7-4DD7F2540535}"/>
              </a:ext>
            </a:extLst>
          </p:cNvPr>
          <p:cNvPicPr>
            <a:picLocks noChangeAspect="1"/>
          </p:cNvPicPr>
          <p:nvPr/>
        </p:nvPicPr>
        <p:blipFill>
          <a:blip r:embed="rId5"/>
          <a:stretch>
            <a:fillRect/>
          </a:stretch>
        </p:blipFill>
        <p:spPr>
          <a:xfrm>
            <a:off x="9886950" y="494071"/>
            <a:ext cx="2300131" cy="2396613"/>
          </a:xfrm>
          <a:prstGeom prst="rect">
            <a:avLst/>
          </a:prstGeom>
        </p:spPr>
      </p:pic>
      <p:pic>
        <p:nvPicPr>
          <p:cNvPr id="14" name="Picture 13">
            <a:extLst>
              <a:ext uri="{FF2B5EF4-FFF2-40B4-BE49-F238E27FC236}">
                <a16:creationId xmlns:a16="http://schemas.microsoft.com/office/drawing/2014/main" id="{948D2F48-43F9-47D2-9480-B9E243F06569}"/>
              </a:ext>
            </a:extLst>
          </p:cNvPr>
          <p:cNvPicPr>
            <a:picLocks noChangeAspect="1"/>
          </p:cNvPicPr>
          <p:nvPr/>
        </p:nvPicPr>
        <p:blipFill>
          <a:blip r:embed="rId5"/>
          <a:stretch>
            <a:fillRect/>
          </a:stretch>
        </p:blipFill>
        <p:spPr>
          <a:xfrm>
            <a:off x="1704085" y="3941618"/>
            <a:ext cx="3912547" cy="2790672"/>
          </a:xfrm>
          <a:prstGeom prst="rect">
            <a:avLst/>
          </a:prstGeom>
        </p:spPr>
      </p:pic>
      <p:sp>
        <p:nvSpPr>
          <p:cNvPr id="15" name="Rectangle 14">
            <a:extLst>
              <a:ext uri="{FF2B5EF4-FFF2-40B4-BE49-F238E27FC236}">
                <a16:creationId xmlns:a16="http://schemas.microsoft.com/office/drawing/2014/main" id="{548C28B9-65E1-4AA3-A73F-2F67D11575FA}"/>
              </a:ext>
            </a:extLst>
          </p:cNvPr>
          <p:cNvSpPr/>
          <p:nvPr/>
        </p:nvSpPr>
        <p:spPr>
          <a:xfrm>
            <a:off x="6096000" y="3136165"/>
            <a:ext cx="6096000" cy="1785104"/>
          </a:xfrm>
          <a:prstGeom prst="rect">
            <a:avLst/>
          </a:prstGeom>
        </p:spPr>
        <p:txBody>
          <a:bodyPr>
            <a:spAutoFit/>
          </a:bodyPr>
          <a:lstStyle/>
          <a:p>
            <a:r>
              <a:rPr lang="en-US" sz="1100"/>
              <a:t>As you may have noticed, these samples strongly resemble the collections snippets that you saw earlier in this book, with the only difference being the object creation call. In each of the samples, we assign an interface reference to the newly created object and use it the same way as we would a non-concurrent object. </a:t>
            </a:r>
          </a:p>
          <a:p>
            <a:endParaRPr lang="en-US" sz="1100"/>
          </a:p>
          <a:p>
            <a:r>
              <a:rPr lang="en-US" sz="1100"/>
              <a:t>The ConcurrentHashMap implements the ConcurrentMap interface, also found in the Concurrency API. You can use either reference type, Map or ConcurrentMap, to access a ConcurrentHashMap object, depending on whether or not you want the caller to know anything about the underlying implementation. For example, a method signature may require a ConcurrentMap reference to ensure that object passed to it is properly supported in a multi-threaded environment.</a:t>
            </a:r>
          </a:p>
        </p:txBody>
      </p:sp>
      <p:sp>
        <p:nvSpPr>
          <p:cNvPr id="16" name="TextBox 15">
            <a:extLst>
              <a:ext uri="{FF2B5EF4-FFF2-40B4-BE49-F238E27FC236}">
                <a16:creationId xmlns:a16="http://schemas.microsoft.com/office/drawing/2014/main" id="{CBB7DFBA-B0B6-4282-AE57-EEF169B71772}"/>
              </a:ext>
            </a:extLst>
          </p:cNvPr>
          <p:cNvSpPr txBox="1"/>
          <p:nvPr/>
        </p:nvSpPr>
        <p:spPr>
          <a:xfrm>
            <a:off x="6095999" y="4921269"/>
            <a:ext cx="2883803" cy="338554"/>
          </a:xfrm>
          <a:prstGeom prst="rect">
            <a:avLst/>
          </a:prstGeom>
          <a:noFill/>
        </p:spPr>
        <p:txBody>
          <a:bodyPr wrap="none" rtlCol="0">
            <a:spAutoFit/>
          </a:bodyPr>
          <a:lstStyle/>
          <a:p>
            <a:r>
              <a:rPr lang="en-US" sz="1600" u="sng"/>
              <a:t>Understanding Blocking Queues </a:t>
            </a:r>
          </a:p>
        </p:txBody>
      </p:sp>
      <p:sp>
        <p:nvSpPr>
          <p:cNvPr id="17" name="Rectangle 16">
            <a:extLst>
              <a:ext uri="{FF2B5EF4-FFF2-40B4-BE49-F238E27FC236}">
                <a16:creationId xmlns:a16="http://schemas.microsoft.com/office/drawing/2014/main" id="{5CD009EF-B304-4357-A7DD-8397BB693731}"/>
              </a:ext>
            </a:extLst>
          </p:cNvPr>
          <p:cNvSpPr/>
          <p:nvPr/>
        </p:nvSpPr>
        <p:spPr>
          <a:xfrm>
            <a:off x="6124647" y="5254090"/>
            <a:ext cx="6096000" cy="1107996"/>
          </a:xfrm>
          <a:prstGeom prst="rect">
            <a:avLst/>
          </a:prstGeom>
        </p:spPr>
        <p:txBody>
          <a:bodyPr>
            <a:spAutoFit/>
          </a:bodyPr>
          <a:lstStyle/>
          <a:p>
            <a:r>
              <a:rPr lang="en-US" sz="1100"/>
              <a:t>As you may have noticed, Table 7.9 included two queue classes that implement blocking interfaces: LinkedBlockingQueue and LinkedBlockingDeque. The BlockingQueue is just like a regular Queue, except that it includes methods that will wait a specific amount of time to complete an operation. </a:t>
            </a:r>
          </a:p>
          <a:p>
            <a:endParaRPr lang="en-US" sz="1100"/>
          </a:p>
          <a:p>
            <a:r>
              <a:rPr lang="en-US" sz="1100"/>
              <a:t>Since BlockingQueue inherits all of the methods from Queue, we skip the inherited methods and present the new waiting methods in Table 7.10.</a:t>
            </a:r>
          </a:p>
        </p:txBody>
      </p:sp>
    </p:spTree>
    <p:extLst>
      <p:ext uri="{BB962C8B-B14F-4D97-AF65-F5344CB8AC3E}">
        <p14:creationId xmlns:p14="http://schemas.microsoft.com/office/powerpoint/2010/main" val="3945636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130EBE-7019-4732-A09A-1D6E8BE32BCD}"/>
              </a:ext>
            </a:extLst>
          </p:cNvPr>
          <p:cNvPicPr>
            <a:picLocks noChangeAspect="1"/>
          </p:cNvPicPr>
          <p:nvPr/>
        </p:nvPicPr>
        <p:blipFill>
          <a:blip r:embed="rId2"/>
          <a:stretch>
            <a:fillRect/>
          </a:stretch>
        </p:blipFill>
        <p:spPr>
          <a:xfrm>
            <a:off x="95865" y="0"/>
            <a:ext cx="5391150" cy="1552575"/>
          </a:xfrm>
          <a:prstGeom prst="rect">
            <a:avLst/>
          </a:prstGeom>
        </p:spPr>
      </p:pic>
      <p:sp>
        <p:nvSpPr>
          <p:cNvPr id="5" name="Rectangle 4">
            <a:extLst>
              <a:ext uri="{FF2B5EF4-FFF2-40B4-BE49-F238E27FC236}">
                <a16:creationId xmlns:a16="http://schemas.microsoft.com/office/drawing/2014/main" id="{91D2B874-6BD1-4186-A238-339B74CA946D}"/>
              </a:ext>
            </a:extLst>
          </p:cNvPr>
          <p:cNvSpPr/>
          <p:nvPr/>
        </p:nvSpPr>
        <p:spPr>
          <a:xfrm>
            <a:off x="0" y="1488612"/>
            <a:ext cx="5973095" cy="769441"/>
          </a:xfrm>
          <a:prstGeom prst="rect">
            <a:avLst/>
          </a:prstGeom>
        </p:spPr>
        <p:txBody>
          <a:bodyPr wrap="square">
            <a:spAutoFit/>
          </a:bodyPr>
          <a:lstStyle/>
          <a:p>
            <a:r>
              <a:rPr lang="en-US" sz="1100"/>
              <a:t>A LinkedBlockingQueue, as the name implies, maintains a linked list between elements. The following sample is using a LinkedBlockingQueue to wait for the results of some of the operations. The methods</a:t>
            </a:r>
          </a:p>
          <a:p>
            <a:r>
              <a:rPr lang="en-US" sz="1100"/>
              <a:t> in Table 7.10 can each throw a checked InterruptedException, as they can be interrupted before they finish waiting for a result; therefore, they must be properly caught.</a:t>
            </a:r>
          </a:p>
        </p:txBody>
      </p:sp>
      <p:cxnSp>
        <p:nvCxnSpPr>
          <p:cNvPr id="6" name="Straight Connector 5">
            <a:extLst>
              <a:ext uri="{FF2B5EF4-FFF2-40B4-BE49-F238E27FC236}">
                <a16:creationId xmlns:a16="http://schemas.microsoft.com/office/drawing/2014/main" id="{0A86EBCF-1DF4-4C6F-9333-729EBEA7DD26}"/>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5FD5A2-AEEF-4D24-93E9-021CAA0A3052}"/>
              </a:ext>
            </a:extLst>
          </p:cNvPr>
          <p:cNvPicPr>
            <a:picLocks noChangeAspect="1"/>
          </p:cNvPicPr>
          <p:nvPr/>
        </p:nvPicPr>
        <p:blipFill>
          <a:blip r:embed="rId3"/>
          <a:stretch>
            <a:fillRect/>
          </a:stretch>
        </p:blipFill>
        <p:spPr>
          <a:xfrm>
            <a:off x="95865" y="2258053"/>
            <a:ext cx="4695825" cy="1828800"/>
          </a:xfrm>
          <a:prstGeom prst="rect">
            <a:avLst/>
          </a:prstGeom>
        </p:spPr>
      </p:pic>
      <p:pic>
        <p:nvPicPr>
          <p:cNvPr id="8" name="Picture 7">
            <a:extLst>
              <a:ext uri="{FF2B5EF4-FFF2-40B4-BE49-F238E27FC236}">
                <a16:creationId xmlns:a16="http://schemas.microsoft.com/office/drawing/2014/main" id="{7CA4556D-37D0-4030-A9A6-2E358AAB00BB}"/>
              </a:ext>
            </a:extLst>
          </p:cNvPr>
          <p:cNvPicPr>
            <a:picLocks noChangeAspect="1"/>
          </p:cNvPicPr>
          <p:nvPr/>
        </p:nvPicPr>
        <p:blipFill>
          <a:blip r:embed="rId4"/>
          <a:stretch>
            <a:fillRect/>
          </a:stretch>
        </p:blipFill>
        <p:spPr>
          <a:xfrm>
            <a:off x="5574275" y="3218576"/>
            <a:ext cx="247650" cy="361950"/>
          </a:xfrm>
          <a:prstGeom prst="rect">
            <a:avLst/>
          </a:prstGeom>
        </p:spPr>
      </p:pic>
      <p:sp>
        <p:nvSpPr>
          <p:cNvPr id="9" name="Rectangle 8">
            <a:extLst>
              <a:ext uri="{FF2B5EF4-FFF2-40B4-BE49-F238E27FC236}">
                <a16:creationId xmlns:a16="http://schemas.microsoft.com/office/drawing/2014/main" id="{19B8DF19-AC09-42D4-8271-8EEDFEBE74F5}"/>
              </a:ext>
            </a:extLst>
          </p:cNvPr>
          <p:cNvSpPr/>
          <p:nvPr/>
        </p:nvSpPr>
        <p:spPr>
          <a:xfrm>
            <a:off x="4944400" y="3164298"/>
            <a:ext cx="666739" cy="261610"/>
          </a:xfrm>
          <a:prstGeom prst="rect">
            <a:avLst/>
          </a:prstGeom>
        </p:spPr>
        <p:txBody>
          <a:bodyPr wrap="square">
            <a:spAutoFit/>
          </a:bodyPr>
          <a:lstStyle/>
          <a:p>
            <a:r>
              <a:rPr lang="en-US" sz="1100"/>
              <a:t>Output :</a:t>
            </a:r>
          </a:p>
        </p:txBody>
      </p:sp>
      <p:pic>
        <p:nvPicPr>
          <p:cNvPr id="10" name="Picture 9">
            <a:extLst>
              <a:ext uri="{FF2B5EF4-FFF2-40B4-BE49-F238E27FC236}">
                <a16:creationId xmlns:a16="http://schemas.microsoft.com/office/drawing/2014/main" id="{52D3F929-FCA0-4F9D-BB39-B1D9C3D32AF2}"/>
              </a:ext>
            </a:extLst>
          </p:cNvPr>
          <p:cNvPicPr>
            <a:picLocks noChangeAspect="1"/>
          </p:cNvPicPr>
          <p:nvPr/>
        </p:nvPicPr>
        <p:blipFill>
          <a:blip r:embed="rId5"/>
          <a:stretch>
            <a:fillRect/>
          </a:stretch>
        </p:blipFill>
        <p:spPr>
          <a:xfrm>
            <a:off x="4725015" y="2647335"/>
            <a:ext cx="1152218" cy="1227256"/>
          </a:xfrm>
          <a:prstGeom prst="rect">
            <a:avLst/>
          </a:prstGeom>
        </p:spPr>
      </p:pic>
      <p:sp>
        <p:nvSpPr>
          <p:cNvPr id="11" name="Rectangle 10">
            <a:extLst>
              <a:ext uri="{FF2B5EF4-FFF2-40B4-BE49-F238E27FC236}">
                <a16:creationId xmlns:a16="http://schemas.microsoft.com/office/drawing/2014/main" id="{09BA6620-B441-4E50-9D11-92ACD4449757}"/>
              </a:ext>
            </a:extLst>
          </p:cNvPr>
          <p:cNvSpPr/>
          <p:nvPr/>
        </p:nvSpPr>
        <p:spPr>
          <a:xfrm>
            <a:off x="0" y="4038453"/>
            <a:ext cx="6096000" cy="1277273"/>
          </a:xfrm>
          <a:prstGeom prst="rect">
            <a:avLst/>
          </a:prstGeom>
        </p:spPr>
        <p:txBody>
          <a:bodyPr>
            <a:spAutoFit/>
          </a:bodyPr>
          <a:lstStyle/>
          <a:p>
            <a:r>
              <a:rPr lang="en-US" sz="1100"/>
              <a:t>As shown in this example, since LinkedBlockingQueue implements both Queue and BlockingQueue, we can use methods available to both, such as those that don’t take any wait arguments. </a:t>
            </a:r>
          </a:p>
          <a:p>
            <a:endParaRPr lang="en-US" sz="1100"/>
          </a:p>
          <a:p>
            <a:r>
              <a:rPr lang="en-US" sz="1100"/>
              <a:t>Table 7.9 also includes the LinkedBlockingDeque class that maintains a doubly linked list between elements and implements a BlockingDeque interface. The BlockingDeque interface extends Deque much in the same way that BlockingQueue extends Queue, providing numerous waiting methods. Refer to Table 7.11 for the waiting methods defined in BlockingDeque.</a:t>
            </a:r>
          </a:p>
        </p:txBody>
      </p:sp>
      <p:pic>
        <p:nvPicPr>
          <p:cNvPr id="12" name="Picture 11">
            <a:extLst>
              <a:ext uri="{FF2B5EF4-FFF2-40B4-BE49-F238E27FC236}">
                <a16:creationId xmlns:a16="http://schemas.microsoft.com/office/drawing/2014/main" id="{1C8DA885-4A30-4DAA-86CA-8AA93389827E}"/>
              </a:ext>
            </a:extLst>
          </p:cNvPr>
          <p:cNvPicPr>
            <a:picLocks noChangeAspect="1"/>
          </p:cNvPicPr>
          <p:nvPr/>
        </p:nvPicPr>
        <p:blipFill>
          <a:blip r:embed="rId6"/>
          <a:stretch>
            <a:fillRect/>
          </a:stretch>
        </p:blipFill>
        <p:spPr>
          <a:xfrm>
            <a:off x="76815" y="5267325"/>
            <a:ext cx="5429250" cy="1590675"/>
          </a:xfrm>
          <a:prstGeom prst="rect">
            <a:avLst/>
          </a:prstGeom>
        </p:spPr>
      </p:pic>
      <p:pic>
        <p:nvPicPr>
          <p:cNvPr id="13" name="Picture 12">
            <a:extLst>
              <a:ext uri="{FF2B5EF4-FFF2-40B4-BE49-F238E27FC236}">
                <a16:creationId xmlns:a16="http://schemas.microsoft.com/office/drawing/2014/main" id="{F2A836D2-DEF7-47A1-8418-D8B4C4C6AD8A}"/>
              </a:ext>
            </a:extLst>
          </p:cNvPr>
          <p:cNvPicPr>
            <a:picLocks noChangeAspect="1"/>
          </p:cNvPicPr>
          <p:nvPr/>
        </p:nvPicPr>
        <p:blipFill>
          <a:blip r:embed="rId7"/>
          <a:stretch>
            <a:fillRect/>
          </a:stretch>
        </p:blipFill>
        <p:spPr>
          <a:xfrm>
            <a:off x="6156528" y="0"/>
            <a:ext cx="5362575" cy="1219200"/>
          </a:xfrm>
          <a:prstGeom prst="rect">
            <a:avLst/>
          </a:prstGeom>
        </p:spPr>
      </p:pic>
      <p:sp>
        <p:nvSpPr>
          <p:cNvPr id="14" name="Rectangle 13">
            <a:extLst>
              <a:ext uri="{FF2B5EF4-FFF2-40B4-BE49-F238E27FC236}">
                <a16:creationId xmlns:a16="http://schemas.microsoft.com/office/drawing/2014/main" id="{0A7B2F97-2B7B-4E2E-B96C-9FFC721BEFFC}"/>
              </a:ext>
            </a:extLst>
          </p:cNvPr>
          <p:cNvSpPr/>
          <p:nvPr/>
        </p:nvSpPr>
        <p:spPr>
          <a:xfrm>
            <a:off x="6033620" y="1219200"/>
            <a:ext cx="6096000" cy="430887"/>
          </a:xfrm>
          <a:prstGeom prst="rect">
            <a:avLst/>
          </a:prstGeom>
        </p:spPr>
        <p:txBody>
          <a:bodyPr>
            <a:spAutoFit/>
          </a:bodyPr>
          <a:lstStyle/>
          <a:p>
            <a:r>
              <a:rPr lang="en-US" sz="1100"/>
              <a:t>The following is a sample of using a LinkedBlockingDeque. As before, since the methods in Table 7.11 each throw a checked InterruptedException, they must be properly caught in the code that uses them.</a:t>
            </a:r>
          </a:p>
        </p:txBody>
      </p:sp>
      <p:pic>
        <p:nvPicPr>
          <p:cNvPr id="15" name="Picture 14">
            <a:extLst>
              <a:ext uri="{FF2B5EF4-FFF2-40B4-BE49-F238E27FC236}">
                <a16:creationId xmlns:a16="http://schemas.microsoft.com/office/drawing/2014/main" id="{4936B166-9647-4F9B-A7D2-8F84564806BF}"/>
              </a:ext>
            </a:extLst>
          </p:cNvPr>
          <p:cNvPicPr>
            <a:picLocks noChangeAspect="1"/>
          </p:cNvPicPr>
          <p:nvPr/>
        </p:nvPicPr>
        <p:blipFill>
          <a:blip r:embed="rId8"/>
          <a:stretch>
            <a:fillRect/>
          </a:stretch>
        </p:blipFill>
        <p:spPr>
          <a:xfrm>
            <a:off x="6139931" y="1650087"/>
            <a:ext cx="4953000" cy="2533650"/>
          </a:xfrm>
          <a:prstGeom prst="rect">
            <a:avLst/>
          </a:prstGeom>
        </p:spPr>
      </p:pic>
      <p:pic>
        <p:nvPicPr>
          <p:cNvPr id="16" name="Picture 15">
            <a:extLst>
              <a:ext uri="{FF2B5EF4-FFF2-40B4-BE49-F238E27FC236}">
                <a16:creationId xmlns:a16="http://schemas.microsoft.com/office/drawing/2014/main" id="{4E09D5CC-82CE-48EB-9F77-36798B379D9C}"/>
              </a:ext>
            </a:extLst>
          </p:cNvPr>
          <p:cNvPicPr>
            <a:picLocks noChangeAspect="1"/>
          </p:cNvPicPr>
          <p:nvPr/>
        </p:nvPicPr>
        <p:blipFill>
          <a:blip r:embed="rId9"/>
          <a:stretch>
            <a:fillRect/>
          </a:stretch>
        </p:blipFill>
        <p:spPr>
          <a:xfrm>
            <a:off x="11959402" y="2740243"/>
            <a:ext cx="209550" cy="628650"/>
          </a:xfrm>
          <a:prstGeom prst="rect">
            <a:avLst/>
          </a:prstGeom>
        </p:spPr>
      </p:pic>
      <p:sp>
        <p:nvSpPr>
          <p:cNvPr id="18" name="Rectangle 17">
            <a:extLst>
              <a:ext uri="{FF2B5EF4-FFF2-40B4-BE49-F238E27FC236}">
                <a16:creationId xmlns:a16="http://schemas.microsoft.com/office/drawing/2014/main" id="{3DA32223-7C21-4F6C-A3EB-0E53631A8BD2}"/>
              </a:ext>
            </a:extLst>
          </p:cNvPr>
          <p:cNvSpPr/>
          <p:nvPr/>
        </p:nvSpPr>
        <p:spPr>
          <a:xfrm>
            <a:off x="11277906" y="2682268"/>
            <a:ext cx="666739" cy="261610"/>
          </a:xfrm>
          <a:prstGeom prst="rect">
            <a:avLst/>
          </a:prstGeom>
        </p:spPr>
        <p:txBody>
          <a:bodyPr wrap="square">
            <a:spAutoFit/>
          </a:bodyPr>
          <a:lstStyle/>
          <a:p>
            <a:r>
              <a:rPr lang="en-US" sz="1100"/>
              <a:t>Output :</a:t>
            </a:r>
          </a:p>
        </p:txBody>
      </p:sp>
      <p:pic>
        <p:nvPicPr>
          <p:cNvPr id="19" name="Picture 18">
            <a:extLst>
              <a:ext uri="{FF2B5EF4-FFF2-40B4-BE49-F238E27FC236}">
                <a16:creationId xmlns:a16="http://schemas.microsoft.com/office/drawing/2014/main" id="{2E1DC6B5-C375-4C79-8A9C-D9681B450D90}"/>
              </a:ext>
            </a:extLst>
          </p:cNvPr>
          <p:cNvPicPr>
            <a:picLocks noChangeAspect="1"/>
          </p:cNvPicPr>
          <p:nvPr/>
        </p:nvPicPr>
        <p:blipFill>
          <a:blip r:embed="rId5"/>
          <a:stretch>
            <a:fillRect/>
          </a:stretch>
        </p:blipFill>
        <p:spPr>
          <a:xfrm>
            <a:off x="11092930" y="1732935"/>
            <a:ext cx="1094453" cy="2141656"/>
          </a:xfrm>
          <a:prstGeom prst="rect">
            <a:avLst/>
          </a:prstGeom>
        </p:spPr>
      </p:pic>
      <p:sp>
        <p:nvSpPr>
          <p:cNvPr id="20" name="Rectangle 19">
            <a:extLst>
              <a:ext uri="{FF2B5EF4-FFF2-40B4-BE49-F238E27FC236}">
                <a16:creationId xmlns:a16="http://schemas.microsoft.com/office/drawing/2014/main" id="{351FD324-D355-4147-AA83-7E0C01E1631F}"/>
              </a:ext>
            </a:extLst>
          </p:cNvPr>
          <p:cNvSpPr/>
          <p:nvPr/>
        </p:nvSpPr>
        <p:spPr>
          <a:xfrm>
            <a:off x="6064020" y="4185133"/>
            <a:ext cx="6096000" cy="600164"/>
          </a:xfrm>
          <a:prstGeom prst="rect">
            <a:avLst/>
          </a:prstGeom>
        </p:spPr>
        <p:txBody>
          <a:bodyPr>
            <a:spAutoFit/>
          </a:bodyPr>
          <a:lstStyle/>
          <a:p>
            <a:r>
              <a:rPr lang="en-US" sz="1100"/>
              <a:t>This example creates a LinkedBlockingDeque and assigns it to a BlockingDeque reference. Since BlockingDeque extends Queue, Deque, and BlockingQueue, all of the previously defined queue methods are available for use.</a:t>
            </a:r>
          </a:p>
        </p:txBody>
      </p:sp>
      <p:sp>
        <p:nvSpPr>
          <p:cNvPr id="21" name="TextBox 20">
            <a:extLst>
              <a:ext uri="{FF2B5EF4-FFF2-40B4-BE49-F238E27FC236}">
                <a16:creationId xmlns:a16="http://schemas.microsoft.com/office/drawing/2014/main" id="{25842F24-F69E-46B0-BED0-1BEF64FFFFE6}"/>
              </a:ext>
            </a:extLst>
          </p:cNvPr>
          <p:cNvSpPr txBox="1"/>
          <p:nvPr/>
        </p:nvSpPr>
        <p:spPr>
          <a:xfrm>
            <a:off x="6064020" y="4785297"/>
            <a:ext cx="3081869" cy="338554"/>
          </a:xfrm>
          <a:prstGeom prst="rect">
            <a:avLst/>
          </a:prstGeom>
          <a:noFill/>
        </p:spPr>
        <p:txBody>
          <a:bodyPr wrap="none" rtlCol="0">
            <a:spAutoFit/>
          </a:bodyPr>
          <a:lstStyle/>
          <a:p>
            <a:r>
              <a:rPr lang="en-US" sz="1600" u="sng"/>
              <a:t>Understanding SkipList Collections </a:t>
            </a:r>
          </a:p>
        </p:txBody>
      </p:sp>
      <p:sp>
        <p:nvSpPr>
          <p:cNvPr id="22" name="Rectangle 21">
            <a:extLst>
              <a:ext uri="{FF2B5EF4-FFF2-40B4-BE49-F238E27FC236}">
                <a16:creationId xmlns:a16="http://schemas.microsoft.com/office/drawing/2014/main" id="{4CB6A75C-9EE6-4EF1-87A1-19CDD94E3030}"/>
              </a:ext>
            </a:extLst>
          </p:cNvPr>
          <p:cNvSpPr/>
          <p:nvPr/>
        </p:nvSpPr>
        <p:spPr>
          <a:xfrm>
            <a:off x="6015661" y="5123851"/>
            <a:ext cx="6096000" cy="1107996"/>
          </a:xfrm>
          <a:prstGeom prst="rect">
            <a:avLst/>
          </a:prstGeom>
        </p:spPr>
        <p:txBody>
          <a:bodyPr>
            <a:spAutoFit/>
          </a:bodyPr>
          <a:lstStyle/>
          <a:p>
            <a:r>
              <a:rPr lang="en-US" sz="1100"/>
              <a:t>The SkipList classes, ConcurrentSkipListSet and ConcurrentSkipListMap, are concurrent versions of their sorted counterparts, TreeSet and TreeMap, respectively. They maintain their elements or keys in the natural ordering of their elements. When you see SkipList or SkipSet on the exam, just think “sorted” concurrent collections and the rest should follow naturally. Like other queue examples, it is recommended that you assign these objects to interface references, such as SortedMap or NavigableSet. In this manner, using them is the same as the code that you worked with in Chapter 3.</a:t>
            </a:r>
          </a:p>
        </p:txBody>
      </p:sp>
    </p:spTree>
    <p:extLst>
      <p:ext uri="{BB962C8B-B14F-4D97-AF65-F5344CB8AC3E}">
        <p14:creationId xmlns:p14="http://schemas.microsoft.com/office/powerpoint/2010/main" val="1961597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FCD6A-6E79-45BC-B792-3D4A870DDF05}"/>
              </a:ext>
            </a:extLst>
          </p:cNvPr>
          <p:cNvSpPr txBox="1"/>
          <p:nvPr/>
        </p:nvSpPr>
        <p:spPr>
          <a:xfrm>
            <a:off x="0" y="-66367"/>
            <a:ext cx="3586303" cy="338554"/>
          </a:xfrm>
          <a:prstGeom prst="rect">
            <a:avLst/>
          </a:prstGeom>
          <a:noFill/>
        </p:spPr>
        <p:txBody>
          <a:bodyPr wrap="none" rtlCol="0">
            <a:spAutoFit/>
          </a:bodyPr>
          <a:lstStyle/>
          <a:p>
            <a:r>
              <a:rPr lang="en-US" sz="1600" u="sng"/>
              <a:t>Understanding CopyOnWrite Collections </a:t>
            </a:r>
          </a:p>
        </p:txBody>
      </p:sp>
      <p:sp>
        <p:nvSpPr>
          <p:cNvPr id="5" name="Rectangle 4">
            <a:extLst>
              <a:ext uri="{FF2B5EF4-FFF2-40B4-BE49-F238E27FC236}">
                <a16:creationId xmlns:a16="http://schemas.microsoft.com/office/drawing/2014/main" id="{061CF403-F32D-4D29-B808-23B1113221A9}"/>
              </a:ext>
            </a:extLst>
          </p:cNvPr>
          <p:cNvSpPr/>
          <p:nvPr/>
        </p:nvSpPr>
        <p:spPr>
          <a:xfrm>
            <a:off x="51618" y="272187"/>
            <a:ext cx="6096000" cy="2123658"/>
          </a:xfrm>
          <a:prstGeom prst="rect">
            <a:avLst/>
          </a:prstGeom>
        </p:spPr>
        <p:txBody>
          <a:bodyPr>
            <a:spAutoFit/>
          </a:bodyPr>
          <a:lstStyle/>
          <a:p>
            <a:r>
              <a:rPr lang="en-US" sz="1100"/>
              <a:t>Table 7.9 included two classes, CopyOnWriteArrayList and CopyOnWriteArraySet , that behave a little differently than the other concurrent examples that you have seen. These classes copy all of their elements to a new underlying structure anytime an element is added, modified, or removed from the collection. By a modified element, we mean that the reference in the collection is changed. Modifying the actual contents of the collection will not cause a new structure to be allocated. </a:t>
            </a:r>
          </a:p>
          <a:p>
            <a:endParaRPr lang="en-US" sz="1100"/>
          </a:p>
          <a:p>
            <a:r>
              <a:rPr lang="en-US" sz="1100"/>
              <a:t>Although the data is copied to a new underlying structure, our reference to the object does not change. This is particularly useful in multi-threaded environments that need to iterate the collection. Any iterator established prior to a modification will not see the changes, but instead it will iterate over the original elements prior to the modification. </a:t>
            </a:r>
          </a:p>
          <a:p>
            <a:endParaRPr lang="en-US" sz="1100"/>
          </a:p>
          <a:p>
            <a:r>
              <a:rPr lang="en-US" sz="1100"/>
              <a:t>Let’s take a look at how this works with an example:</a:t>
            </a:r>
          </a:p>
        </p:txBody>
      </p:sp>
      <p:pic>
        <p:nvPicPr>
          <p:cNvPr id="6" name="Picture 5">
            <a:extLst>
              <a:ext uri="{FF2B5EF4-FFF2-40B4-BE49-F238E27FC236}">
                <a16:creationId xmlns:a16="http://schemas.microsoft.com/office/drawing/2014/main" id="{9F67A446-7BF8-4264-967C-16EEB14F213B}"/>
              </a:ext>
            </a:extLst>
          </p:cNvPr>
          <p:cNvPicPr>
            <a:picLocks noChangeAspect="1"/>
          </p:cNvPicPr>
          <p:nvPr/>
        </p:nvPicPr>
        <p:blipFill>
          <a:blip r:embed="rId2"/>
          <a:stretch>
            <a:fillRect/>
          </a:stretch>
        </p:blipFill>
        <p:spPr>
          <a:xfrm>
            <a:off x="168899" y="2395845"/>
            <a:ext cx="4743450" cy="1285875"/>
          </a:xfrm>
          <a:prstGeom prst="rect">
            <a:avLst/>
          </a:prstGeom>
        </p:spPr>
      </p:pic>
      <p:pic>
        <p:nvPicPr>
          <p:cNvPr id="8" name="Picture 7">
            <a:extLst>
              <a:ext uri="{FF2B5EF4-FFF2-40B4-BE49-F238E27FC236}">
                <a16:creationId xmlns:a16="http://schemas.microsoft.com/office/drawing/2014/main" id="{1907C4D0-FEF5-4846-858E-D50E3AEB5E47}"/>
              </a:ext>
            </a:extLst>
          </p:cNvPr>
          <p:cNvPicPr>
            <a:picLocks noChangeAspect="1"/>
          </p:cNvPicPr>
          <p:nvPr/>
        </p:nvPicPr>
        <p:blipFill>
          <a:blip r:embed="rId3"/>
          <a:stretch>
            <a:fillRect/>
          </a:stretch>
        </p:blipFill>
        <p:spPr>
          <a:xfrm>
            <a:off x="5341065" y="3201152"/>
            <a:ext cx="523875" cy="381000"/>
          </a:xfrm>
          <a:prstGeom prst="rect">
            <a:avLst/>
          </a:prstGeom>
        </p:spPr>
      </p:pic>
      <p:sp>
        <p:nvSpPr>
          <p:cNvPr id="10" name="Rectangle 9">
            <a:extLst>
              <a:ext uri="{FF2B5EF4-FFF2-40B4-BE49-F238E27FC236}">
                <a16:creationId xmlns:a16="http://schemas.microsoft.com/office/drawing/2014/main" id="{78AEDEF3-D05E-46A6-A772-D3F79807BB1B}"/>
              </a:ext>
            </a:extLst>
          </p:cNvPr>
          <p:cNvSpPr/>
          <p:nvPr/>
        </p:nvSpPr>
        <p:spPr>
          <a:xfrm>
            <a:off x="4677808" y="3155063"/>
            <a:ext cx="666739" cy="261610"/>
          </a:xfrm>
          <a:prstGeom prst="rect">
            <a:avLst/>
          </a:prstGeom>
        </p:spPr>
        <p:txBody>
          <a:bodyPr wrap="square">
            <a:spAutoFit/>
          </a:bodyPr>
          <a:lstStyle/>
          <a:p>
            <a:r>
              <a:rPr lang="en-US" sz="1100"/>
              <a:t>Output :</a:t>
            </a:r>
          </a:p>
        </p:txBody>
      </p:sp>
      <p:pic>
        <p:nvPicPr>
          <p:cNvPr id="11" name="Picture 10">
            <a:extLst>
              <a:ext uri="{FF2B5EF4-FFF2-40B4-BE49-F238E27FC236}">
                <a16:creationId xmlns:a16="http://schemas.microsoft.com/office/drawing/2014/main" id="{5211D145-FF84-4B5A-828A-B8A181A29209}"/>
              </a:ext>
            </a:extLst>
          </p:cNvPr>
          <p:cNvPicPr>
            <a:picLocks noChangeAspect="1"/>
          </p:cNvPicPr>
          <p:nvPr/>
        </p:nvPicPr>
        <p:blipFill>
          <a:blip r:embed="rId4"/>
          <a:stretch>
            <a:fillRect/>
          </a:stretch>
        </p:blipFill>
        <p:spPr>
          <a:xfrm>
            <a:off x="2942306" y="2668032"/>
            <a:ext cx="3030792" cy="1027976"/>
          </a:xfrm>
          <a:prstGeom prst="rect">
            <a:avLst/>
          </a:prstGeom>
        </p:spPr>
      </p:pic>
      <p:cxnSp>
        <p:nvCxnSpPr>
          <p:cNvPr id="12" name="Straight Connector 11">
            <a:extLst>
              <a:ext uri="{FF2B5EF4-FFF2-40B4-BE49-F238E27FC236}">
                <a16:creationId xmlns:a16="http://schemas.microsoft.com/office/drawing/2014/main" id="{A35967BF-7A66-4C8D-92C2-AC2EE35108FD}"/>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6E9635E-DB41-48D9-BA4A-9EE3F9EEC796}"/>
              </a:ext>
            </a:extLst>
          </p:cNvPr>
          <p:cNvSpPr/>
          <p:nvPr/>
        </p:nvSpPr>
        <p:spPr>
          <a:xfrm>
            <a:off x="47780" y="3691295"/>
            <a:ext cx="5984308" cy="938719"/>
          </a:xfrm>
          <a:prstGeom prst="rect">
            <a:avLst/>
          </a:prstGeom>
        </p:spPr>
        <p:txBody>
          <a:bodyPr wrap="square">
            <a:spAutoFit/>
          </a:bodyPr>
          <a:lstStyle/>
          <a:p>
            <a:r>
              <a:rPr lang="en-US" sz="1100"/>
              <a:t>Despite adding elements to the array while iterating over it, only those elements in the collection at the time the for() loop was created were accessed. Alternatively, if we had used a regular ArrayList object, a ConcurrentModificationException would have been thrown at runtime. With either class, though, we avoid entering an infinite loop in which elements are constantly added to the array as we iterate over them.</a:t>
            </a:r>
          </a:p>
        </p:txBody>
      </p:sp>
      <p:pic>
        <p:nvPicPr>
          <p:cNvPr id="14" name="Picture 13">
            <a:extLst>
              <a:ext uri="{FF2B5EF4-FFF2-40B4-BE49-F238E27FC236}">
                <a16:creationId xmlns:a16="http://schemas.microsoft.com/office/drawing/2014/main" id="{5E7D7E8F-23D7-454E-878F-FD4BEFCFFB5C}"/>
              </a:ext>
            </a:extLst>
          </p:cNvPr>
          <p:cNvPicPr>
            <a:picLocks noChangeAspect="1"/>
          </p:cNvPicPr>
          <p:nvPr/>
        </p:nvPicPr>
        <p:blipFill>
          <a:blip r:embed="rId5"/>
          <a:stretch>
            <a:fillRect/>
          </a:stretch>
        </p:blipFill>
        <p:spPr>
          <a:xfrm>
            <a:off x="47780" y="4630014"/>
            <a:ext cx="5381625" cy="1076325"/>
          </a:xfrm>
          <a:prstGeom prst="rect">
            <a:avLst/>
          </a:prstGeom>
        </p:spPr>
      </p:pic>
      <p:sp>
        <p:nvSpPr>
          <p:cNvPr id="15" name="Rectangle 14">
            <a:extLst>
              <a:ext uri="{FF2B5EF4-FFF2-40B4-BE49-F238E27FC236}">
                <a16:creationId xmlns:a16="http://schemas.microsoft.com/office/drawing/2014/main" id="{211C59AA-15B1-4D4A-9431-4AC4FFB83E0E}"/>
              </a:ext>
            </a:extLst>
          </p:cNvPr>
          <p:cNvSpPr/>
          <p:nvPr/>
        </p:nvSpPr>
        <p:spPr>
          <a:xfrm>
            <a:off x="47780" y="5706339"/>
            <a:ext cx="6096000" cy="600164"/>
          </a:xfrm>
          <a:prstGeom prst="rect">
            <a:avLst/>
          </a:prstGeom>
        </p:spPr>
        <p:txBody>
          <a:bodyPr>
            <a:spAutoFit/>
          </a:bodyPr>
          <a:lstStyle/>
          <a:p>
            <a:r>
              <a:rPr lang="en-US" sz="1100"/>
              <a:t>The CopyOnWrite classes can use a lot of memory, since a new collection structure needs be allocated anytime the collection is modified. They are commonly used in multi-threaded environment situations where reads are far more common than writes. </a:t>
            </a:r>
          </a:p>
        </p:txBody>
      </p:sp>
      <p:sp>
        <p:nvSpPr>
          <p:cNvPr id="16" name="TextBox 15">
            <a:extLst>
              <a:ext uri="{FF2B5EF4-FFF2-40B4-BE49-F238E27FC236}">
                <a16:creationId xmlns:a16="http://schemas.microsoft.com/office/drawing/2014/main" id="{0FABD9D3-8919-4F8A-A643-D52AF78BA8FE}"/>
              </a:ext>
            </a:extLst>
          </p:cNvPr>
          <p:cNvSpPr txBox="1"/>
          <p:nvPr/>
        </p:nvSpPr>
        <p:spPr>
          <a:xfrm>
            <a:off x="6032089" y="-64538"/>
            <a:ext cx="4633761" cy="369332"/>
          </a:xfrm>
          <a:prstGeom prst="rect">
            <a:avLst/>
          </a:prstGeom>
          <a:noFill/>
        </p:spPr>
        <p:txBody>
          <a:bodyPr wrap="square">
            <a:spAutoFit/>
          </a:bodyPr>
          <a:lstStyle/>
          <a:p>
            <a:pPr marL="342900" indent="-342900">
              <a:buFont typeface="Wingdings" panose="05000000000000000000" pitchFamily="2" charset="2"/>
              <a:buChar char="Ø"/>
            </a:pPr>
            <a:r>
              <a:rPr lang="en-US"/>
              <a:t>Obtaining Synchronized Collections </a:t>
            </a:r>
          </a:p>
        </p:txBody>
      </p:sp>
      <p:sp>
        <p:nvSpPr>
          <p:cNvPr id="17" name="Rectangle 16">
            <a:extLst>
              <a:ext uri="{FF2B5EF4-FFF2-40B4-BE49-F238E27FC236}">
                <a16:creationId xmlns:a16="http://schemas.microsoft.com/office/drawing/2014/main" id="{94FE3C27-6894-4D9D-A1D2-AA123BDB6211}"/>
              </a:ext>
            </a:extLst>
          </p:cNvPr>
          <p:cNvSpPr/>
          <p:nvPr/>
        </p:nvSpPr>
        <p:spPr>
          <a:xfrm>
            <a:off x="6091079" y="266790"/>
            <a:ext cx="6096000" cy="938719"/>
          </a:xfrm>
          <a:prstGeom prst="rect">
            <a:avLst/>
          </a:prstGeom>
        </p:spPr>
        <p:txBody>
          <a:bodyPr>
            <a:spAutoFit/>
          </a:bodyPr>
          <a:lstStyle/>
          <a:p>
            <a:r>
              <a:rPr lang="en-US" sz="1100"/>
              <a:t>Besides the concurrent collection classes that we have covered, the Concurrency API also includes methods for obtaining synchronized versions of existing non-concurrent collection objects. These methods, defined in the Collections class, contain synchronized methods that operate on the inputted collection and return a reference that is the same type as the underlying collection. We list these methods in Table 7.12.</a:t>
            </a:r>
          </a:p>
        </p:txBody>
      </p:sp>
      <p:pic>
        <p:nvPicPr>
          <p:cNvPr id="18" name="Picture 17">
            <a:extLst>
              <a:ext uri="{FF2B5EF4-FFF2-40B4-BE49-F238E27FC236}">
                <a16:creationId xmlns:a16="http://schemas.microsoft.com/office/drawing/2014/main" id="{01E3C3B5-3446-47A0-88B8-9CA397CBC26C}"/>
              </a:ext>
            </a:extLst>
          </p:cNvPr>
          <p:cNvPicPr>
            <a:picLocks noChangeAspect="1"/>
          </p:cNvPicPr>
          <p:nvPr/>
        </p:nvPicPr>
        <p:blipFill>
          <a:blip r:embed="rId6"/>
          <a:stretch>
            <a:fillRect/>
          </a:stretch>
        </p:blipFill>
        <p:spPr>
          <a:xfrm>
            <a:off x="6159913" y="1205509"/>
            <a:ext cx="3486150" cy="3009900"/>
          </a:xfrm>
          <a:prstGeom prst="rect">
            <a:avLst/>
          </a:prstGeom>
        </p:spPr>
      </p:pic>
      <p:sp>
        <p:nvSpPr>
          <p:cNvPr id="19" name="Rectangle 18">
            <a:extLst>
              <a:ext uri="{FF2B5EF4-FFF2-40B4-BE49-F238E27FC236}">
                <a16:creationId xmlns:a16="http://schemas.microsoft.com/office/drawing/2014/main" id="{7CB8D53F-4DD9-4F44-A7E5-54D4836F08C1}"/>
              </a:ext>
            </a:extLst>
          </p:cNvPr>
          <p:cNvSpPr/>
          <p:nvPr/>
        </p:nvSpPr>
        <p:spPr>
          <a:xfrm>
            <a:off x="6091078" y="4160654"/>
            <a:ext cx="6096000" cy="1615827"/>
          </a:xfrm>
          <a:prstGeom prst="rect">
            <a:avLst/>
          </a:prstGeom>
        </p:spPr>
        <p:txBody>
          <a:bodyPr>
            <a:spAutoFit/>
          </a:bodyPr>
          <a:lstStyle/>
          <a:p>
            <a:r>
              <a:rPr lang="en-US" sz="1100"/>
              <a:t>When should you use these methods? If you know at the time of creation that your object requires synchronization, then you should use one of the concurrent collection classes listed in Table 7.9. On the other hand, if you are given an existing collection that is not a concurrent class and need to access it among multiple threads, you can wrap it using the methods in Table 7.12.</a:t>
            </a:r>
          </a:p>
          <a:p>
            <a:endParaRPr lang="en-US" sz="1100"/>
          </a:p>
          <a:p>
            <a:r>
              <a:rPr lang="en-US" sz="1100"/>
              <a:t> While the methods in Table 7.12 synchronize access to the data elements, such as the get() and set() methods, they do not synchronize access on any iterators that you may create from the synchronized collection. Therefore, it is imperative that you use a synchronization block if you need to iterate over any of the returned collections in Table 7.12, as shown in the following example:</a:t>
            </a:r>
          </a:p>
        </p:txBody>
      </p:sp>
      <p:pic>
        <p:nvPicPr>
          <p:cNvPr id="20" name="Picture 19">
            <a:extLst>
              <a:ext uri="{FF2B5EF4-FFF2-40B4-BE49-F238E27FC236}">
                <a16:creationId xmlns:a16="http://schemas.microsoft.com/office/drawing/2014/main" id="{4688CAAD-B41B-4B75-BC86-719A2B6AC94A}"/>
              </a:ext>
            </a:extLst>
          </p:cNvPr>
          <p:cNvPicPr>
            <a:picLocks noChangeAspect="1"/>
          </p:cNvPicPr>
          <p:nvPr/>
        </p:nvPicPr>
        <p:blipFill>
          <a:blip r:embed="rId7"/>
          <a:stretch>
            <a:fillRect/>
          </a:stretch>
        </p:blipFill>
        <p:spPr>
          <a:xfrm>
            <a:off x="6224894" y="5763070"/>
            <a:ext cx="3419475" cy="1085850"/>
          </a:xfrm>
          <a:prstGeom prst="rect">
            <a:avLst/>
          </a:prstGeom>
        </p:spPr>
      </p:pic>
    </p:spTree>
    <p:extLst>
      <p:ext uri="{BB962C8B-B14F-4D97-AF65-F5344CB8AC3E}">
        <p14:creationId xmlns:p14="http://schemas.microsoft.com/office/powerpoint/2010/main" val="2739899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127E72-0ED8-4F93-8439-50D0275BB80A}"/>
              </a:ext>
            </a:extLst>
          </p:cNvPr>
          <p:cNvSpPr/>
          <p:nvPr/>
        </p:nvSpPr>
        <p:spPr>
          <a:xfrm>
            <a:off x="36870" y="0"/>
            <a:ext cx="6096000" cy="600164"/>
          </a:xfrm>
          <a:prstGeom prst="rect">
            <a:avLst/>
          </a:prstGeom>
        </p:spPr>
        <p:txBody>
          <a:bodyPr>
            <a:spAutoFit/>
          </a:bodyPr>
          <a:lstStyle/>
          <a:p>
            <a:r>
              <a:rPr lang="en-US" sz="1100"/>
              <a:t>Unlike the concurrent collections, the synchronized collections also throw an exception if they are modified within an iterator by a single thread. For example, take a look at the following modification of our earlier example: </a:t>
            </a:r>
          </a:p>
        </p:txBody>
      </p:sp>
      <p:cxnSp>
        <p:nvCxnSpPr>
          <p:cNvPr id="5" name="Straight Connector 4">
            <a:extLst>
              <a:ext uri="{FF2B5EF4-FFF2-40B4-BE49-F238E27FC236}">
                <a16:creationId xmlns:a16="http://schemas.microsoft.com/office/drawing/2014/main" id="{4ECF0297-3DD4-4363-BFD7-CF52214AD682}"/>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1783F81-242B-4DFB-9CB8-B02563E4EB83}"/>
              </a:ext>
            </a:extLst>
          </p:cNvPr>
          <p:cNvPicPr>
            <a:picLocks noChangeAspect="1"/>
          </p:cNvPicPr>
          <p:nvPr/>
        </p:nvPicPr>
        <p:blipFill>
          <a:blip r:embed="rId2"/>
          <a:stretch>
            <a:fillRect/>
          </a:stretch>
        </p:blipFill>
        <p:spPr>
          <a:xfrm>
            <a:off x="152245" y="600164"/>
            <a:ext cx="5324475" cy="1133475"/>
          </a:xfrm>
          <a:prstGeom prst="rect">
            <a:avLst/>
          </a:prstGeom>
        </p:spPr>
      </p:pic>
      <p:sp>
        <p:nvSpPr>
          <p:cNvPr id="7" name="Rectangle 6">
            <a:extLst>
              <a:ext uri="{FF2B5EF4-FFF2-40B4-BE49-F238E27FC236}">
                <a16:creationId xmlns:a16="http://schemas.microsoft.com/office/drawing/2014/main" id="{31E4F53B-DC0D-458B-A129-ED40D6D5423A}"/>
              </a:ext>
            </a:extLst>
          </p:cNvPr>
          <p:cNvSpPr/>
          <p:nvPr/>
        </p:nvSpPr>
        <p:spPr>
          <a:xfrm>
            <a:off x="36870" y="1733639"/>
            <a:ext cx="6096000" cy="600164"/>
          </a:xfrm>
          <a:prstGeom prst="rect">
            <a:avLst/>
          </a:prstGeom>
        </p:spPr>
        <p:txBody>
          <a:bodyPr>
            <a:spAutoFit/>
          </a:bodyPr>
          <a:lstStyle/>
          <a:p>
            <a:r>
              <a:rPr lang="en-US" sz="1100"/>
              <a:t>This code throws a ConcurrentModificationException at runtime, whereas our example that used ConcurrentHashMap did not. Other than iterating over the collection, the objects returned by the methods in Table 7.12 are inherently safe to use among multiple threads. </a:t>
            </a:r>
          </a:p>
        </p:txBody>
      </p:sp>
      <p:sp>
        <p:nvSpPr>
          <p:cNvPr id="8" name="TextBox 7">
            <a:extLst>
              <a:ext uri="{FF2B5EF4-FFF2-40B4-BE49-F238E27FC236}">
                <a16:creationId xmlns:a16="http://schemas.microsoft.com/office/drawing/2014/main" id="{970F6F92-DB40-492A-BD7A-0B5ACB6D9126}"/>
              </a:ext>
            </a:extLst>
          </p:cNvPr>
          <p:cNvSpPr txBox="1"/>
          <p:nvPr/>
        </p:nvSpPr>
        <p:spPr>
          <a:xfrm>
            <a:off x="0" y="2333803"/>
            <a:ext cx="5915026" cy="461665"/>
          </a:xfrm>
          <a:prstGeom prst="rect">
            <a:avLst/>
          </a:prstGeom>
          <a:noFill/>
        </p:spPr>
        <p:txBody>
          <a:bodyPr wrap="square" rtlCol="0">
            <a:spAutoFit/>
          </a:bodyPr>
          <a:lstStyle/>
          <a:p>
            <a:r>
              <a:rPr lang="en-US" sz="2400" b="1" u="sng"/>
              <a:t>5- Working with Parallel Streams </a:t>
            </a:r>
          </a:p>
        </p:txBody>
      </p:sp>
      <p:sp>
        <p:nvSpPr>
          <p:cNvPr id="9" name="Rectangle 8">
            <a:extLst>
              <a:ext uri="{FF2B5EF4-FFF2-40B4-BE49-F238E27FC236}">
                <a16:creationId xmlns:a16="http://schemas.microsoft.com/office/drawing/2014/main" id="{B5636A21-BB8B-43F5-AA89-B486F3D9FB56}"/>
              </a:ext>
            </a:extLst>
          </p:cNvPr>
          <p:cNvSpPr/>
          <p:nvPr/>
        </p:nvSpPr>
        <p:spPr>
          <a:xfrm>
            <a:off x="0" y="2795468"/>
            <a:ext cx="6096000" cy="2123658"/>
          </a:xfrm>
          <a:prstGeom prst="rect">
            <a:avLst/>
          </a:prstGeom>
        </p:spPr>
        <p:txBody>
          <a:bodyPr>
            <a:spAutoFit/>
          </a:bodyPr>
          <a:lstStyle/>
          <a:p>
            <a:r>
              <a:rPr lang="en-US" sz="1100"/>
              <a:t>In Chapter 4 , you learned that the Streams API enabled functional programming in Java 8. One of the most powerful features of the Streams API is that it has built-in concurrency support. Up until now, all of the streams with which you have worked have been serial streams. A </a:t>
            </a:r>
            <a:r>
              <a:rPr lang="en-US" sz="1100" b="1" i="1"/>
              <a:t>serial stream </a:t>
            </a:r>
            <a:r>
              <a:rPr lang="en-US" sz="1100"/>
              <a:t>is a stream in which the results are ordered, with only one entry being processed at a time. </a:t>
            </a:r>
          </a:p>
          <a:p>
            <a:endParaRPr lang="en-US" sz="1100"/>
          </a:p>
          <a:p>
            <a:r>
              <a:rPr lang="en-US" sz="1100"/>
              <a:t>A </a:t>
            </a:r>
            <a:r>
              <a:rPr lang="en-US" sz="1100" b="1" i="1"/>
              <a:t>parallel stream </a:t>
            </a:r>
            <a:r>
              <a:rPr lang="en-US" sz="1100"/>
              <a:t>is a stream that is capable of processing results concurrently, using multiple threads. For example, you can use a parallel stream and the stream map() method to operate concurrently on the elements in the stream, vastly improving performance over processing a single element at a time. </a:t>
            </a:r>
          </a:p>
          <a:p>
            <a:endParaRPr lang="en-US" sz="1100"/>
          </a:p>
          <a:p>
            <a:r>
              <a:rPr lang="en-US" sz="1100"/>
              <a:t>Using a parallel stream can change not only the performance of your application but also the expected results. As you shall see, some operations also require special handling to be able to be processed in a parallel manner. </a:t>
            </a:r>
          </a:p>
        </p:txBody>
      </p:sp>
      <p:pic>
        <p:nvPicPr>
          <p:cNvPr id="10" name="Picture 9">
            <a:extLst>
              <a:ext uri="{FF2B5EF4-FFF2-40B4-BE49-F238E27FC236}">
                <a16:creationId xmlns:a16="http://schemas.microsoft.com/office/drawing/2014/main" id="{581B56B2-CD20-4E4C-A4CE-35189196B4B0}"/>
              </a:ext>
            </a:extLst>
          </p:cNvPr>
          <p:cNvPicPr>
            <a:picLocks noChangeAspect="1"/>
          </p:cNvPicPr>
          <p:nvPr/>
        </p:nvPicPr>
        <p:blipFill>
          <a:blip r:embed="rId3"/>
          <a:stretch>
            <a:fillRect/>
          </a:stretch>
        </p:blipFill>
        <p:spPr>
          <a:xfrm>
            <a:off x="61757" y="4919126"/>
            <a:ext cx="5505450" cy="600075"/>
          </a:xfrm>
          <a:prstGeom prst="rect">
            <a:avLst/>
          </a:prstGeom>
        </p:spPr>
      </p:pic>
      <p:sp>
        <p:nvSpPr>
          <p:cNvPr id="11" name="TextBox 10">
            <a:extLst>
              <a:ext uri="{FF2B5EF4-FFF2-40B4-BE49-F238E27FC236}">
                <a16:creationId xmlns:a16="http://schemas.microsoft.com/office/drawing/2014/main" id="{AF001636-DB64-4A87-81BF-449AAC35427E}"/>
              </a:ext>
            </a:extLst>
          </p:cNvPr>
          <p:cNvSpPr txBox="1"/>
          <p:nvPr/>
        </p:nvSpPr>
        <p:spPr>
          <a:xfrm>
            <a:off x="36870" y="5519201"/>
            <a:ext cx="2912805" cy="369332"/>
          </a:xfrm>
          <a:prstGeom prst="rect">
            <a:avLst/>
          </a:prstGeom>
          <a:noFill/>
        </p:spPr>
        <p:txBody>
          <a:bodyPr wrap="square">
            <a:spAutoFit/>
          </a:bodyPr>
          <a:lstStyle/>
          <a:p>
            <a:pPr marL="342900" indent="-342900">
              <a:buFont typeface="Wingdings" panose="05000000000000000000" pitchFamily="2" charset="2"/>
              <a:buChar char="Ø"/>
            </a:pPr>
            <a:r>
              <a:rPr lang="en-US"/>
              <a:t>Creating Parallel Streams </a:t>
            </a:r>
          </a:p>
        </p:txBody>
      </p:sp>
      <p:sp>
        <p:nvSpPr>
          <p:cNvPr id="12" name="Rectangle 11">
            <a:extLst>
              <a:ext uri="{FF2B5EF4-FFF2-40B4-BE49-F238E27FC236}">
                <a16:creationId xmlns:a16="http://schemas.microsoft.com/office/drawing/2014/main" id="{7D470CCD-1C03-4DFA-9B78-3102C2FB9752}"/>
              </a:ext>
            </a:extLst>
          </p:cNvPr>
          <p:cNvSpPr/>
          <p:nvPr/>
        </p:nvSpPr>
        <p:spPr>
          <a:xfrm>
            <a:off x="63913" y="5826949"/>
            <a:ext cx="6096000" cy="430887"/>
          </a:xfrm>
          <a:prstGeom prst="rect">
            <a:avLst/>
          </a:prstGeom>
        </p:spPr>
        <p:txBody>
          <a:bodyPr>
            <a:spAutoFit/>
          </a:bodyPr>
          <a:lstStyle/>
          <a:p>
            <a:r>
              <a:rPr lang="en-US" sz="1100"/>
              <a:t>The Streams API was designed to make creating parallel streams quite easy. For the exam, you should be familiar with the two ways of creating a parallel stream.</a:t>
            </a:r>
          </a:p>
        </p:txBody>
      </p:sp>
      <p:sp>
        <p:nvSpPr>
          <p:cNvPr id="13" name="TextBox 12">
            <a:extLst>
              <a:ext uri="{FF2B5EF4-FFF2-40B4-BE49-F238E27FC236}">
                <a16:creationId xmlns:a16="http://schemas.microsoft.com/office/drawing/2014/main" id="{990672D1-990E-41A6-9109-9FC3BF1CE66D}"/>
              </a:ext>
            </a:extLst>
          </p:cNvPr>
          <p:cNvSpPr txBox="1"/>
          <p:nvPr/>
        </p:nvSpPr>
        <p:spPr>
          <a:xfrm>
            <a:off x="6032088" y="-38472"/>
            <a:ext cx="969111" cy="338554"/>
          </a:xfrm>
          <a:prstGeom prst="rect">
            <a:avLst/>
          </a:prstGeom>
          <a:noFill/>
        </p:spPr>
        <p:txBody>
          <a:bodyPr wrap="none" rtlCol="0">
            <a:spAutoFit/>
          </a:bodyPr>
          <a:lstStyle/>
          <a:p>
            <a:r>
              <a:rPr lang="en-US" sz="1600" u="sng"/>
              <a:t>parallel() </a:t>
            </a:r>
          </a:p>
        </p:txBody>
      </p:sp>
      <p:sp>
        <p:nvSpPr>
          <p:cNvPr id="14" name="Rectangle 13">
            <a:extLst>
              <a:ext uri="{FF2B5EF4-FFF2-40B4-BE49-F238E27FC236}">
                <a16:creationId xmlns:a16="http://schemas.microsoft.com/office/drawing/2014/main" id="{6BAB39F8-80AE-4870-9DEF-084D4FB3915F}"/>
              </a:ext>
            </a:extLst>
          </p:cNvPr>
          <p:cNvSpPr/>
          <p:nvPr/>
        </p:nvSpPr>
        <p:spPr>
          <a:xfrm>
            <a:off x="6059130" y="300082"/>
            <a:ext cx="6096000" cy="430887"/>
          </a:xfrm>
          <a:prstGeom prst="rect">
            <a:avLst/>
          </a:prstGeom>
        </p:spPr>
        <p:txBody>
          <a:bodyPr>
            <a:spAutoFit/>
          </a:bodyPr>
          <a:lstStyle/>
          <a:p>
            <a:r>
              <a:rPr lang="en-US" sz="1100"/>
              <a:t>The first way to create a parallel stream is from an existing stream. You just call parallel() on an existing stream to convert it to one that supports multi-threaded processing, as shown in the following code:</a:t>
            </a:r>
          </a:p>
        </p:txBody>
      </p:sp>
      <p:pic>
        <p:nvPicPr>
          <p:cNvPr id="15" name="Picture 14">
            <a:extLst>
              <a:ext uri="{FF2B5EF4-FFF2-40B4-BE49-F238E27FC236}">
                <a16:creationId xmlns:a16="http://schemas.microsoft.com/office/drawing/2014/main" id="{6DA27FF6-7136-4971-9A38-C925A424AF3C}"/>
              </a:ext>
            </a:extLst>
          </p:cNvPr>
          <p:cNvPicPr>
            <a:picLocks noChangeAspect="1"/>
          </p:cNvPicPr>
          <p:nvPr/>
        </p:nvPicPr>
        <p:blipFill>
          <a:blip r:embed="rId4"/>
          <a:stretch>
            <a:fillRect/>
          </a:stretch>
        </p:blipFill>
        <p:spPr>
          <a:xfrm>
            <a:off x="6159913" y="730969"/>
            <a:ext cx="4105275" cy="352425"/>
          </a:xfrm>
          <a:prstGeom prst="rect">
            <a:avLst/>
          </a:prstGeom>
        </p:spPr>
      </p:pic>
      <p:sp>
        <p:nvSpPr>
          <p:cNvPr id="16" name="Rectangle 15">
            <a:extLst>
              <a:ext uri="{FF2B5EF4-FFF2-40B4-BE49-F238E27FC236}">
                <a16:creationId xmlns:a16="http://schemas.microsoft.com/office/drawing/2014/main" id="{894113C0-3ED1-4252-9F7C-3196D231BE76}"/>
              </a:ext>
            </a:extLst>
          </p:cNvPr>
          <p:cNvSpPr/>
          <p:nvPr/>
        </p:nvSpPr>
        <p:spPr>
          <a:xfrm>
            <a:off x="6066502" y="1089449"/>
            <a:ext cx="6096000" cy="261610"/>
          </a:xfrm>
          <a:prstGeom prst="rect">
            <a:avLst/>
          </a:prstGeom>
        </p:spPr>
        <p:txBody>
          <a:bodyPr>
            <a:spAutoFit/>
          </a:bodyPr>
          <a:lstStyle/>
          <a:p>
            <a:r>
              <a:rPr lang="en-US" sz="1100"/>
              <a:t>Be aware that parallel() is an intermediate operation that operates on the original stream. </a:t>
            </a:r>
          </a:p>
        </p:txBody>
      </p:sp>
      <p:sp>
        <p:nvSpPr>
          <p:cNvPr id="18" name="TextBox 17">
            <a:extLst>
              <a:ext uri="{FF2B5EF4-FFF2-40B4-BE49-F238E27FC236}">
                <a16:creationId xmlns:a16="http://schemas.microsoft.com/office/drawing/2014/main" id="{F1862016-8ECB-4649-B398-5B5F1B96B096}"/>
              </a:ext>
            </a:extLst>
          </p:cNvPr>
          <p:cNvSpPr txBox="1"/>
          <p:nvPr/>
        </p:nvSpPr>
        <p:spPr>
          <a:xfrm>
            <a:off x="6032087" y="1349860"/>
            <a:ext cx="1565942" cy="338554"/>
          </a:xfrm>
          <a:prstGeom prst="rect">
            <a:avLst/>
          </a:prstGeom>
          <a:noFill/>
        </p:spPr>
        <p:txBody>
          <a:bodyPr wrap="none" rtlCol="0">
            <a:spAutoFit/>
          </a:bodyPr>
          <a:lstStyle/>
          <a:p>
            <a:r>
              <a:rPr lang="en-US" sz="1600" u="sng"/>
              <a:t>parallelStream() </a:t>
            </a:r>
          </a:p>
        </p:txBody>
      </p:sp>
      <p:sp>
        <p:nvSpPr>
          <p:cNvPr id="19" name="Rectangle 18">
            <a:extLst>
              <a:ext uri="{FF2B5EF4-FFF2-40B4-BE49-F238E27FC236}">
                <a16:creationId xmlns:a16="http://schemas.microsoft.com/office/drawing/2014/main" id="{B52E5918-EAFD-416C-A559-AC555D71D5F9}"/>
              </a:ext>
            </a:extLst>
          </p:cNvPr>
          <p:cNvSpPr/>
          <p:nvPr/>
        </p:nvSpPr>
        <p:spPr>
          <a:xfrm>
            <a:off x="6059130" y="1688370"/>
            <a:ext cx="6096000" cy="600164"/>
          </a:xfrm>
          <a:prstGeom prst="rect">
            <a:avLst/>
          </a:prstGeom>
        </p:spPr>
        <p:txBody>
          <a:bodyPr>
            <a:spAutoFit/>
          </a:bodyPr>
          <a:lstStyle/>
          <a:p>
            <a:r>
              <a:rPr lang="en-US" sz="1100"/>
              <a:t>The second way to create a parallel stream is from a Java collection class. The Collection interface includes a method parallelStream() that can be called on any collection and returns a parallel stream. The following is a revised code snippet that creates the parallel stream directly from the List object:</a:t>
            </a:r>
          </a:p>
        </p:txBody>
      </p:sp>
      <p:pic>
        <p:nvPicPr>
          <p:cNvPr id="20" name="Picture 19">
            <a:extLst>
              <a:ext uri="{FF2B5EF4-FFF2-40B4-BE49-F238E27FC236}">
                <a16:creationId xmlns:a16="http://schemas.microsoft.com/office/drawing/2014/main" id="{FFC5F66C-B66A-4435-A029-0A8EC2DBADA2}"/>
              </a:ext>
            </a:extLst>
          </p:cNvPr>
          <p:cNvPicPr>
            <a:picLocks noChangeAspect="1"/>
          </p:cNvPicPr>
          <p:nvPr/>
        </p:nvPicPr>
        <p:blipFill>
          <a:blip r:embed="rId5"/>
          <a:stretch>
            <a:fillRect/>
          </a:stretch>
        </p:blipFill>
        <p:spPr>
          <a:xfrm>
            <a:off x="6173883" y="2281160"/>
            <a:ext cx="5210175" cy="209550"/>
          </a:xfrm>
          <a:prstGeom prst="rect">
            <a:avLst/>
          </a:prstGeom>
        </p:spPr>
      </p:pic>
      <p:sp>
        <p:nvSpPr>
          <p:cNvPr id="21" name="Rectangle 20">
            <a:extLst>
              <a:ext uri="{FF2B5EF4-FFF2-40B4-BE49-F238E27FC236}">
                <a16:creationId xmlns:a16="http://schemas.microsoft.com/office/drawing/2014/main" id="{3BF79DF6-15A4-43B5-8B13-0D125F848ACF}"/>
              </a:ext>
            </a:extLst>
          </p:cNvPr>
          <p:cNvSpPr/>
          <p:nvPr/>
        </p:nvSpPr>
        <p:spPr>
          <a:xfrm>
            <a:off x="6059130" y="2495040"/>
            <a:ext cx="6096000" cy="261610"/>
          </a:xfrm>
          <a:prstGeom prst="rect">
            <a:avLst/>
          </a:prstGeom>
        </p:spPr>
        <p:txBody>
          <a:bodyPr>
            <a:spAutoFit/>
          </a:bodyPr>
          <a:lstStyle/>
          <a:p>
            <a:r>
              <a:rPr lang="en-US" sz="1100"/>
              <a:t>We will use parallelStream() on Collection objects throughout this section. </a:t>
            </a:r>
          </a:p>
        </p:txBody>
      </p:sp>
      <p:pic>
        <p:nvPicPr>
          <p:cNvPr id="22" name="Picture 21">
            <a:extLst>
              <a:ext uri="{FF2B5EF4-FFF2-40B4-BE49-F238E27FC236}">
                <a16:creationId xmlns:a16="http://schemas.microsoft.com/office/drawing/2014/main" id="{8B34D856-A298-439C-8DC5-F1589256E156}"/>
              </a:ext>
            </a:extLst>
          </p:cNvPr>
          <p:cNvPicPr>
            <a:picLocks noChangeAspect="1"/>
          </p:cNvPicPr>
          <p:nvPr/>
        </p:nvPicPr>
        <p:blipFill>
          <a:blip r:embed="rId6"/>
          <a:stretch>
            <a:fillRect/>
          </a:stretch>
        </p:blipFill>
        <p:spPr>
          <a:xfrm>
            <a:off x="6149151" y="2756650"/>
            <a:ext cx="5353050" cy="1209675"/>
          </a:xfrm>
          <a:prstGeom prst="rect">
            <a:avLst/>
          </a:prstGeom>
        </p:spPr>
      </p:pic>
      <p:sp>
        <p:nvSpPr>
          <p:cNvPr id="23" name="TextBox 22">
            <a:extLst>
              <a:ext uri="{FF2B5EF4-FFF2-40B4-BE49-F238E27FC236}">
                <a16:creationId xmlns:a16="http://schemas.microsoft.com/office/drawing/2014/main" id="{09BBF676-DAA5-457D-B336-6E5278AD9B9D}"/>
              </a:ext>
            </a:extLst>
          </p:cNvPr>
          <p:cNvSpPr txBox="1"/>
          <p:nvPr/>
        </p:nvSpPr>
        <p:spPr>
          <a:xfrm>
            <a:off x="6032087" y="3964492"/>
            <a:ext cx="3082413" cy="369332"/>
          </a:xfrm>
          <a:prstGeom prst="rect">
            <a:avLst/>
          </a:prstGeom>
          <a:noFill/>
        </p:spPr>
        <p:txBody>
          <a:bodyPr wrap="square">
            <a:spAutoFit/>
          </a:bodyPr>
          <a:lstStyle/>
          <a:p>
            <a:pPr marL="342900" indent="-342900">
              <a:buFont typeface="Wingdings" panose="05000000000000000000" pitchFamily="2" charset="2"/>
              <a:buChar char="Ø"/>
            </a:pPr>
            <a:r>
              <a:rPr lang="en-US"/>
              <a:t>Processing Tasks in Parallel </a:t>
            </a:r>
          </a:p>
        </p:txBody>
      </p:sp>
      <p:sp>
        <p:nvSpPr>
          <p:cNvPr id="24" name="Rectangle 23">
            <a:extLst>
              <a:ext uri="{FF2B5EF4-FFF2-40B4-BE49-F238E27FC236}">
                <a16:creationId xmlns:a16="http://schemas.microsoft.com/office/drawing/2014/main" id="{CD5486E4-242F-46F2-AC43-395F1F46F66B}"/>
              </a:ext>
            </a:extLst>
          </p:cNvPr>
          <p:cNvSpPr/>
          <p:nvPr/>
        </p:nvSpPr>
        <p:spPr>
          <a:xfrm>
            <a:off x="6080021" y="4260113"/>
            <a:ext cx="6096000" cy="430887"/>
          </a:xfrm>
          <a:prstGeom prst="rect">
            <a:avLst/>
          </a:prstGeom>
        </p:spPr>
        <p:txBody>
          <a:bodyPr>
            <a:spAutoFit/>
          </a:bodyPr>
          <a:lstStyle/>
          <a:p>
            <a:r>
              <a:rPr lang="en-US" sz="1100"/>
              <a:t>As you may have noticed, creating the parallel stream is the easy part. The interesting part comes in using it. Let’s take a look at a serial example:</a:t>
            </a:r>
          </a:p>
        </p:txBody>
      </p:sp>
      <p:pic>
        <p:nvPicPr>
          <p:cNvPr id="25" name="Picture 24">
            <a:extLst>
              <a:ext uri="{FF2B5EF4-FFF2-40B4-BE49-F238E27FC236}">
                <a16:creationId xmlns:a16="http://schemas.microsoft.com/office/drawing/2014/main" id="{BE302B96-404B-4DA0-8D1E-31DC172861AB}"/>
              </a:ext>
            </a:extLst>
          </p:cNvPr>
          <p:cNvPicPr>
            <a:picLocks noChangeAspect="1"/>
          </p:cNvPicPr>
          <p:nvPr/>
        </p:nvPicPr>
        <p:blipFill>
          <a:blip r:embed="rId7"/>
          <a:stretch>
            <a:fillRect/>
          </a:stretch>
        </p:blipFill>
        <p:spPr>
          <a:xfrm>
            <a:off x="6178804" y="4666177"/>
            <a:ext cx="2838450" cy="600075"/>
          </a:xfrm>
          <a:prstGeom prst="rect">
            <a:avLst/>
          </a:prstGeom>
        </p:spPr>
      </p:pic>
      <p:sp>
        <p:nvSpPr>
          <p:cNvPr id="26" name="Rectangle 25">
            <a:extLst>
              <a:ext uri="{FF2B5EF4-FFF2-40B4-BE49-F238E27FC236}">
                <a16:creationId xmlns:a16="http://schemas.microsoft.com/office/drawing/2014/main" id="{F8CE1325-FFF9-468E-BF2E-DE09718F7478}"/>
              </a:ext>
            </a:extLst>
          </p:cNvPr>
          <p:cNvSpPr/>
          <p:nvPr/>
        </p:nvSpPr>
        <p:spPr>
          <a:xfrm>
            <a:off x="6096000" y="5271656"/>
            <a:ext cx="6096000" cy="430887"/>
          </a:xfrm>
          <a:prstGeom prst="rect">
            <a:avLst/>
          </a:prstGeom>
        </p:spPr>
        <p:txBody>
          <a:bodyPr>
            <a:spAutoFit/>
          </a:bodyPr>
          <a:lstStyle/>
          <a:p>
            <a:r>
              <a:rPr lang="en-US" sz="1100"/>
              <a:t>As you might expect, the results are ordered and predictable because we are using a serial stream. What happens if we use a parallel stream, though? </a:t>
            </a:r>
          </a:p>
        </p:txBody>
      </p:sp>
      <p:sp>
        <p:nvSpPr>
          <p:cNvPr id="28" name="Rectangle 27">
            <a:extLst>
              <a:ext uri="{FF2B5EF4-FFF2-40B4-BE49-F238E27FC236}">
                <a16:creationId xmlns:a16="http://schemas.microsoft.com/office/drawing/2014/main" id="{3197951C-D828-42C7-9AD6-90AF9902EFE2}"/>
              </a:ext>
            </a:extLst>
          </p:cNvPr>
          <p:cNvSpPr/>
          <p:nvPr/>
        </p:nvSpPr>
        <p:spPr>
          <a:xfrm>
            <a:off x="10492668" y="4780799"/>
            <a:ext cx="666739" cy="261610"/>
          </a:xfrm>
          <a:prstGeom prst="rect">
            <a:avLst/>
          </a:prstGeom>
        </p:spPr>
        <p:txBody>
          <a:bodyPr wrap="square">
            <a:spAutoFit/>
          </a:bodyPr>
          <a:lstStyle/>
          <a:p>
            <a:r>
              <a:rPr lang="en-US" sz="1100"/>
              <a:t>Output :</a:t>
            </a:r>
          </a:p>
        </p:txBody>
      </p:sp>
      <p:pic>
        <p:nvPicPr>
          <p:cNvPr id="30" name="Picture 29">
            <a:extLst>
              <a:ext uri="{FF2B5EF4-FFF2-40B4-BE49-F238E27FC236}">
                <a16:creationId xmlns:a16="http://schemas.microsoft.com/office/drawing/2014/main" id="{503255E3-1452-4B1A-A22F-4368AD027078}"/>
              </a:ext>
            </a:extLst>
          </p:cNvPr>
          <p:cNvPicPr>
            <a:picLocks noChangeAspect="1"/>
          </p:cNvPicPr>
          <p:nvPr/>
        </p:nvPicPr>
        <p:blipFill>
          <a:blip r:embed="rId8"/>
          <a:stretch>
            <a:fillRect/>
          </a:stretch>
        </p:blipFill>
        <p:spPr>
          <a:xfrm>
            <a:off x="11083101" y="4813758"/>
            <a:ext cx="838200" cy="209550"/>
          </a:xfrm>
          <a:prstGeom prst="rect">
            <a:avLst/>
          </a:prstGeom>
        </p:spPr>
      </p:pic>
      <p:pic>
        <p:nvPicPr>
          <p:cNvPr id="31" name="Picture 30">
            <a:extLst>
              <a:ext uri="{FF2B5EF4-FFF2-40B4-BE49-F238E27FC236}">
                <a16:creationId xmlns:a16="http://schemas.microsoft.com/office/drawing/2014/main" id="{16EAAF43-E594-4E32-BA38-BD1D283577D9}"/>
              </a:ext>
            </a:extLst>
          </p:cNvPr>
          <p:cNvPicPr>
            <a:picLocks noChangeAspect="1"/>
          </p:cNvPicPr>
          <p:nvPr/>
        </p:nvPicPr>
        <p:blipFill>
          <a:blip r:embed="rId9"/>
          <a:stretch>
            <a:fillRect/>
          </a:stretch>
        </p:blipFill>
        <p:spPr>
          <a:xfrm>
            <a:off x="9125843" y="4683801"/>
            <a:ext cx="3013588" cy="560309"/>
          </a:xfrm>
          <a:prstGeom prst="rect">
            <a:avLst/>
          </a:prstGeom>
        </p:spPr>
      </p:pic>
      <p:pic>
        <p:nvPicPr>
          <p:cNvPr id="32" name="Picture 31">
            <a:extLst>
              <a:ext uri="{FF2B5EF4-FFF2-40B4-BE49-F238E27FC236}">
                <a16:creationId xmlns:a16="http://schemas.microsoft.com/office/drawing/2014/main" id="{5B2A142E-C62E-4427-B27E-5DEA6B4C6469}"/>
              </a:ext>
            </a:extLst>
          </p:cNvPr>
          <p:cNvPicPr>
            <a:picLocks noChangeAspect="1"/>
          </p:cNvPicPr>
          <p:nvPr/>
        </p:nvPicPr>
        <p:blipFill>
          <a:blip r:embed="rId10"/>
          <a:stretch>
            <a:fillRect/>
          </a:stretch>
        </p:blipFill>
        <p:spPr>
          <a:xfrm>
            <a:off x="11159407" y="5547379"/>
            <a:ext cx="819150" cy="781050"/>
          </a:xfrm>
          <a:prstGeom prst="rect">
            <a:avLst/>
          </a:prstGeom>
        </p:spPr>
      </p:pic>
      <p:pic>
        <p:nvPicPr>
          <p:cNvPr id="33" name="Picture 32">
            <a:extLst>
              <a:ext uri="{FF2B5EF4-FFF2-40B4-BE49-F238E27FC236}">
                <a16:creationId xmlns:a16="http://schemas.microsoft.com/office/drawing/2014/main" id="{82D96FF5-4967-424E-BC40-8FDDCB91F4B8}"/>
              </a:ext>
            </a:extLst>
          </p:cNvPr>
          <p:cNvPicPr>
            <a:picLocks noChangeAspect="1"/>
          </p:cNvPicPr>
          <p:nvPr/>
        </p:nvPicPr>
        <p:blipFill>
          <a:blip r:embed="rId11"/>
          <a:stretch>
            <a:fillRect/>
          </a:stretch>
        </p:blipFill>
        <p:spPr>
          <a:xfrm>
            <a:off x="6187873" y="5662256"/>
            <a:ext cx="2847975" cy="619125"/>
          </a:xfrm>
          <a:prstGeom prst="rect">
            <a:avLst/>
          </a:prstGeom>
        </p:spPr>
      </p:pic>
      <p:sp>
        <p:nvSpPr>
          <p:cNvPr id="35" name="Rectangle 34">
            <a:extLst>
              <a:ext uri="{FF2B5EF4-FFF2-40B4-BE49-F238E27FC236}">
                <a16:creationId xmlns:a16="http://schemas.microsoft.com/office/drawing/2014/main" id="{EBBE4B10-6017-46A9-809F-E7CFB2DF237C}"/>
              </a:ext>
            </a:extLst>
          </p:cNvPr>
          <p:cNvSpPr/>
          <p:nvPr/>
        </p:nvSpPr>
        <p:spPr>
          <a:xfrm>
            <a:off x="6059130" y="6257836"/>
            <a:ext cx="6096000" cy="600164"/>
          </a:xfrm>
          <a:prstGeom prst="rect">
            <a:avLst/>
          </a:prstGeom>
        </p:spPr>
        <p:txBody>
          <a:bodyPr>
            <a:spAutoFit/>
          </a:bodyPr>
          <a:lstStyle/>
          <a:p>
            <a:r>
              <a:rPr lang="en-US" sz="1100"/>
              <a:t>As you can see, the results are no longer ordered or predictable. If you compare this to earlier parts of the chapter, the forEach() operation on a parallel stream is equivalent to submitting multiple Runnable lambda expressions to a pooled thread executor.</a:t>
            </a:r>
          </a:p>
        </p:txBody>
      </p:sp>
      <p:sp>
        <p:nvSpPr>
          <p:cNvPr id="36" name="Rectangle 35">
            <a:extLst>
              <a:ext uri="{FF2B5EF4-FFF2-40B4-BE49-F238E27FC236}">
                <a16:creationId xmlns:a16="http://schemas.microsoft.com/office/drawing/2014/main" id="{CA879DDE-48C9-40A4-B8A0-0BDF8218A1F1}"/>
              </a:ext>
            </a:extLst>
          </p:cNvPr>
          <p:cNvSpPr/>
          <p:nvPr/>
        </p:nvSpPr>
        <p:spPr>
          <a:xfrm>
            <a:off x="10416362" y="5501606"/>
            <a:ext cx="666739" cy="261610"/>
          </a:xfrm>
          <a:prstGeom prst="rect">
            <a:avLst/>
          </a:prstGeom>
        </p:spPr>
        <p:txBody>
          <a:bodyPr wrap="square">
            <a:spAutoFit/>
          </a:bodyPr>
          <a:lstStyle/>
          <a:p>
            <a:r>
              <a:rPr lang="en-US" sz="1100"/>
              <a:t>Output :</a:t>
            </a:r>
          </a:p>
        </p:txBody>
      </p:sp>
      <p:pic>
        <p:nvPicPr>
          <p:cNvPr id="37" name="Picture 36">
            <a:extLst>
              <a:ext uri="{FF2B5EF4-FFF2-40B4-BE49-F238E27FC236}">
                <a16:creationId xmlns:a16="http://schemas.microsoft.com/office/drawing/2014/main" id="{3F82F072-65CA-4464-87DC-67C9BE348B7F}"/>
              </a:ext>
            </a:extLst>
          </p:cNvPr>
          <p:cNvPicPr>
            <a:picLocks noChangeAspect="1"/>
          </p:cNvPicPr>
          <p:nvPr/>
        </p:nvPicPr>
        <p:blipFill>
          <a:blip r:embed="rId9"/>
          <a:stretch>
            <a:fillRect/>
          </a:stretch>
        </p:blipFill>
        <p:spPr>
          <a:xfrm>
            <a:off x="9102784" y="5523755"/>
            <a:ext cx="3013588" cy="743727"/>
          </a:xfrm>
          <a:prstGeom prst="rect">
            <a:avLst/>
          </a:prstGeom>
        </p:spPr>
      </p:pic>
    </p:spTree>
    <p:extLst>
      <p:ext uri="{BB962C8B-B14F-4D97-AF65-F5344CB8AC3E}">
        <p14:creationId xmlns:p14="http://schemas.microsoft.com/office/powerpoint/2010/main" val="3363690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8014E-5FE7-403A-B61D-DB8169F4BEB7}"/>
              </a:ext>
            </a:extLst>
          </p:cNvPr>
          <p:cNvPicPr>
            <a:picLocks noChangeAspect="1"/>
          </p:cNvPicPr>
          <p:nvPr/>
        </p:nvPicPr>
        <p:blipFill>
          <a:blip r:embed="rId2"/>
          <a:stretch>
            <a:fillRect/>
          </a:stretch>
        </p:blipFill>
        <p:spPr>
          <a:xfrm>
            <a:off x="86800" y="0"/>
            <a:ext cx="5381625" cy="3305175"/>
          </a:xfrm>
          <a:prstGeom prst="rect">
            <a:avLst/>
          </a:prstGeom>
        </p:spPr>
      </p:pic>
      <p:sp>
        <p:nvSpPr>
          <p:cNvPr id="5" name="TextBox 4">
            <a:extLst>
              <a:ext uri="{FF2B5EF4-FFF2-40B4-BE49-F238E27FC236}">
                <a16:creationId xmlns:a16="http://schemas.microsoft.com/office/drawing/2014/main" id="{28FCF3D6-37B0-45E7-A828-45D262125E76}"/>
              </a:ext>
            </a:extLst>
          </p:cNvPr>
          <p:cNvSpPr txBox="1"/>
          <p:nvPr/>
        </p:nvSpPr>
        <p:spPr>
          <a:xfrm>
            <a:off x="0" y="3305175"/>
            <a:ext cx="3835474" cy="338554"/>
          </a:xfrm>
          <a:prstGeom prst="rect">
            <a:avLst/>
          </a:prstGeom>
          <a:noFill/>
        </p:spPr>
        <p:txBody>
          <a:bodyPr wrap="none" rtlCol="0">
            <a:spAutoFit/>
          </a:bodyPr>
          <a:lstStyle/>
          <a:p>
            <a:r>
              <a:rPr lang="en-US" sz="1600" u="sng"/>
              <a:t>Understanding Performance Improvements </a:t>
            </a:r>
          </a:p>
        </p:txBody>
      </p:sp>
      <p:sp>
        <p:nvSpPr>
          <p:cNvPr id="6" name="Rectangle 5">
            <a:extLst>
              <a:ext uri="{FF2B5EF4-FFF2-40B4-BE49-F238E27FC236}">
                <a16:creationId xmlns:a16="http://schemas.microsoft.com/office/drawing/2014/main" id="{F5BD02DF-4BF1-4AE6-BD48-C4A1242CF007}"/>
              </a:ext>
            </a:extLst>
          </p:cNvPr>
          <p:cNvSpPr/>
          <p:nvPr/>
        </p:nvSpPr>
        <p:spPr>
          <a:xfrm>
            <a:off x="86800" y="3712105"/>
            <a:ext cx="5945280" cy="769441"/>
          </a:xfrm>
          <a:prstGeom prst="rect">
            <a:avLst/>
          </a:prstGeom>
        </p:spPr>
        <p:txBody>
          <a:bodyPr wrap="square">
            <a:spAutoFit/>
          </a:bodyPr>
          <a:lstStyle/>
          <a:p>
            <a:r>
              <a:rPr lang="en-US" sz="1100"/>
              <a:t>Let’s look at another example to see how much using a parallel stream may improve performance in your applications. Let’s say that you have a task that requires processing 4,000 records, with each record taking a modest 10 milliseconds to complete. The following is a sample implementation that</a:t>
            </a:r>
          </a:p>
          <a:p>
            <a:r>
              <a:rPr lang="en-US" sz="1100"/>
              <a:t> uses Thread.sleep() to simulate processing the data:</a:t>
            </a:r>
          </a:p>
        </p:txBody>
      </p:sp>
      <p:cxnSp>
        <p:nvCxnSpPr>
          <p:cNvPr id="7" name="Straight Connector 6">
            <a:extLst>
              <a:ext uri="{FF2B5EF4-FFF2-40B4-BE49-F238E27FC236}">
                <a16:creationId xmlns:a16="http://schemas.microsoft.com/office/drawing/2014/main" id="{C18B8A51-3C0B-48DB-8071-7E43B02FB883}"/>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BA711F-EE1A-40F0-834C-29D646245B08}"/>
              </a:ext>
            </a:extLst>
          </p:cNvPr>
          <p:cNvPicPr>
            <a:picLocks noChangeAspect="1"/>
          </p:cNvPicPr>
          <p:nvPr/>
        </p:nvPicPr>
        <p:blipFill>
          <a:blip r:embed="rId3"/>
          <a:stretch>
            <a:fillRect/>
          </a:stretch>
        </p:blipFill>
        <p:spPr>
          <a:xfrm>
            <a:off x="206707" y="4581525"/>
            <a:ext cx="3695700" cy="2276475"/>
          </a:xfrm>
          <a:prstGeom prst="rect">
            <a:avLst/>
          </a:prstGeom>
        </p:spPr>
      </p:pic>
      <p:pic>
        <p:nvPicPr>
          <p:cNvPr id="11" name="Picture 10">
            <a:extLst>
              <a:ext uri="{FF2B5EF4-FFF2-40B4-BE49-F238E27FC236}">
                <a16:creationId xmlns:a16="http://schemas.microsoft.com/office/drawing/2014/main" id="{9CD53F12-0AA1-4D43-9750-27225AFE0ACD}"/>
              </a:ext>
            </a:extLst>
          </p:cNvPr>
          <p:cNvPicPr>
            <a:picLocks noChangeAspect="1"/>
          </p:cNvPicPr>
          <p:nvPr/>
        </p:nvPicPr>
        <p:blipFill>
          <a:blip r:embed="rId4"/>
          <a:stretch>
            <a:fillRect/>
          </a:stretch>
        </p:blipFill>
        <p:spPr>
          <a:xfrm>
            <a:off x="6051756" y="0"/>
            <a:ext cx="4410075" cy="2695575"/>
          </a:xfrm>
          <a:prstGeom prst="rect">
            <a:avLst/>
          </a:prstGeom>
        </p:spPr>
      </p:pic>
      <p:sp>
        <p:nvSpPr>
          <p:cNvPr id="12" name="Rectangle 11">
            <a:extLst>
              <a:ext uri="{FF2B5EF4-FFF2-40B4-BE49-F238E27FC236}">
                <a16:creationId xmlns:a16="http://schemas.microsoft.com/office/drawing/2014/main" id="{DC262575-0B0F-4227-A923-63DDC2C7AE8B}"/>
              </a:ext>
            </a:extLst>
          </p:cNvPr>
          <p:cNvSpPr/>
          <p:nvPr/>
        </p:nvSpPr>
        <p:spPr>
          <a:xfrm>
            <a:off x="6051756" y="2695575"/>
            <a:ext cx="6096000" cy="600164"/>
          </a:xfrm>
          <a:prstGeom prst="rect">
            <a:avLst/>
          </a:prstGeom>
        </p:spPr>
        <p:txBody>
          <a:bodyPr>
            <a:spAutoFit/>
          </a:bodyPr>
          <a:lstStyle/>
          <a:p>
            <a:r>
              <a:rPr lang="en-US" sz="1100"/>
              <a:t>Given that there are 4,000 records, and each record takes 10 milliseconds to process, by using a serial stream(), the results will take approximately 40 seconds to complete this task. Each task is completed one at a time:</a:t>
            </a:r>
          </a:p>
        </p:txBody>
      </p:sp>
      <p:pic>
        <p:nvPicPr>
          <p:cNvPr id="13" name="Picture 12">
            <a:extLst>
              <a:ext uri="{FF2B5EF4-FFF2-40B4-BE49-F238E27FC236}">
                <a16:creationId xmlns:a16="http://schemas.microsoft.com/office/drawing/2014/main" id="{96466B1E-BB8D-4E8C-B532-CC63E738D8D7}"/>
              </a:ext>
            </a:extLst>
          </p:cNvPr>
          <p:cNvPicPr>
            <a:picLocks noChangeAspect="1"/>
          </p:cNvPicPr>
          <p:nvPr/>
        </p:nvPicPr>
        <p:blipFill>
          <a:blip r:embed="rId5"/>
          <a:stretch>
            <a:fillRect/>
          </a:stretch>
        </p:blipFill>
        <p:spPr>
          <a:xfrm>
            <a:off x="6223972" y="3305175"/>
            <a:ext cx="2295525" cy="209550"/>
          </a:xfrm>
          <a:prstGeom prst="rect">
            <a:avLst/>
          </a:prstGeom>
        </p:spPr>
      </p:pic>
      <p:sp>
        <p:nvSpPr>
          <p:cNvPr id="14" name="Rectangle 13">
            <a:extLst>
              <a:ext uri="{FF2B5EF4-FFF2-40B4-BE49-F238E27FC236}">
                <a16:creationId xmlns:a16="http://schemas.microsoft.com/office/drawing/2014/main" id="{9A4B9633-EB41-4451-9919-B4EE46408E64}"/>
              </a:ext>
            </a:extLst>
          </p:cNvPr>
          <p:cNvSpPr/>
          <p:nvPr/>
        </p:nvSpPr>
        <p:spPr>
          <a:xfrm>
            <a:off x="6051756" y="3512924"/>
            <a:ext cx="6096000" cy="261610"/>
          </a:xfrm>
          <a:prstGeom prst="rect">
            <a:avLst/>
          </a:prstGeom>
        </p:spPr>
        <p:txBody>
          <a:bodyPr>
            <a:spAutoFit/>
          </a:bodyPr>
          <a:lstStyle/>
          <a:p>
            <a:r>
              <a:rPr lang="en-US" sz="1100"/>
              <a:t>If we use a parallel stream, though, the results can be processed concurrently: </a:t>
            </a:r>
          </a:p>
        </p:txBody>
      </p:sp>
      <p:pic>
        <p:nvPicPr>
          <p:cNvPr id="15" name="Picture 14">
            <a:extLst>
              <a:ext uri="{FF2B5EF4-FFF2-40B4-BE49-F238E27FC236}">
                <a16:creationId xmlns:a16="http://schemas.microsoft.com/office/drawing/2014/main" id="{773AE97B-603D-46E5-96A5-8143B5591CA9}"/>
              </a:ext>
            </a:extLst>
          </p:cNvPr>
          <p:cNvPicPr>
            <a:picLocks noChangeAspect="1"/>
          </p:cNvPicPr>
          <p:nvPr/>
        </p:nvPicPr>
        <p:blipFill>
          <a:blip r:embed="rId6"/>
          <a:stretch>
            <a:fillRect/>
          </a:stretch>
        </p:blipFill>
        <p:spPr>
          <a:xfrm>
            <a:off x="6159913" y="3774534"/>
            <a:ext cx="4267200" cy="552450"/>
          </a:xfrm>
          <a:prstGeom prst="rect">
            <a:avLst/>
          </a:prstGeom>
        </p:spPr>
      </p:pic>
      <p:sp>
        <p:nvSpPr>
          <p:cNvPr id="16" name="Rectangle 15">
            <a:extLst>
              <a:ext uri="{FF2B5EF4-FFF2-40B4-BE49-F238E27FC236}">
                <a16:creationId xmlns:a16="http://schemas.microsoft.com/office/drawing/2014/main" id="{2471A392-3645-4437-A86C-CC1BC574F63C}"/>
              </a:ext>
            </a:extLst>
          </p:cNvPr>
          <p:cNvSpPr/>
          <p:nvPr/>
        </p:nvSpPr>
        <p:spPr>
          <a:xfrm>
            <a:off x="6051756" y="4326984"/>
            <a:ext cx="6096000" cy="430887"/>
          </a:xfrm>
          <a:prstGeom prst="rect">
            <a:avLst/>
          </a:prstGeom>
        </p:spPr>
        <p:txBody>
          <a:bodyPr>
            <a:spAutoFit/>
          </a:bodyPr>
          <a:lstStyle/>
          <a:p>
            <a:r>
              <a:rPr lang="en-US" sz="1100"/>
              <a:t>Depending on the number of CPUs available in your environment, the following is a possible output of the code using a parallel stream:</a:t>
            </a:r>
          </a:p>
        </p:txBody>
      </p:sp>
      <p:pic>
        <p:nvPicPr>
          <p:cNvPr id="17" name="Picture 16">
            <a:extLst>
              <a:ext uri="{FF2B5EF4-FFF2-40B4-BE49-F238E27FC236}">
                <a16:creationId xmlns:a16="http://schemas.microsoft.com/office/drawing/2014/main" id="{D461861E-9854-46AF-A562-06FD3AC4CFD7}"/>
              </a:ext>
            </a:extLst>
          </p:cNvPr>
          <p:cNvPicPr>
            <a:picLocks noChangeAspect="1"/>
          </p:cNvPicPr>
          <p:nvPr/>
        </p:nvPicPr>
        <p:blipFill>
          <a:blip r:embed="rId7"/>
          <a:stretch>
            <a:fillRect/>
          </a:stretch>
        </p:blipFill>
        <p:spPr>
          <a:xfrm>
            <a:off x="6190634" y="4750497"/>
            <a:ext cx="2362200" cy="190500"/>
          </a:xfrm>
          <a:prstGeom prst="rect">
            <a:avLst/>
          </a:prstGeom>
        </p:spPr>
      </p:pic>
      <p:sp>
        <p:nvSpPr>
          <p:cNvPr id="18" name="Rectangle 17">
            <a:extLst>
              <a:ext uri="{FF2B5EF4-FFF2-40B4-BE49-F238E27FC236}">
                <a16:creationId xmlns:a16="http://schemas.microsoft.com/office/drawing/2014/main" id="{BD35025F-A374-4218-AFFE-3DB2F43E40F7}"/>
              </a:ext>
            </a:extLst>
          </p:cNvPr>
          <p:cNvSpPr/>
          <p:nvPr/>
        </p:nvSpPr>
        <p:spPr>
          <a:xfrm>
            <a:off x="6051756" y="4940997"/>
            <a:ext cx="6096000" cy="1446550"/>
          </a:xfrm>
          <a:prstGeom prst="rect">
            <a:avLst/>
          </a:prstGeom>
        </p:spPr>
        <p:txBody>
          <a:bodyPr>
            <a:spAutoFit/>
          </a:bodyPr>
          <a:lstStyle/>
          <a:p>
            <a:r>
              <a:rPr lang="en-US" sz="1100"/>
              <a:t>You see that using a parallel stream can have a four-fold improvement in the results. Even better, the results scale with the number of processors. Scaling is the property that, as we add more resources such as CPUs, the results gradually improve. </a:t>
            </a:r>
          </a:p>
          <a:p>
            <a:endParaRPr lang="en-US" sz="1100"/>
          </a:p>
          <a:p>
            <a:r>
              <a:rPr lang="en-US" sz="1100"/>
              <a:t>Does that mean that all of your streams should be parallel? Not exactly. Parallel streams tend to achieve the most improvement when the number of elements in the stream is significantly large. For small streams, the improvement is often limited, as there are some overhead costs to allocating and setting up the parallel processing. </a:t>
            </a:r>
          </a:p>
        </p:txBody>
      </p:sp>
    </p:spTree>
    <p:extLst>
      <p:ext uri="{BB962C8B-B14F-4D97-AF65-F5344CB8AC3E}">
        <p14:creationId xmlns:p14="http://schemas.microsoft.com/office/powerpoint/2010/main" val="1348058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76348-1E0C-447E-99BE-A7AE2F0EBCD4}"/>
              </a:ext>
            </a:extLst>
          </p:cNvPr>
          <p:cNvPicPr>
            <a:picLocks noChangeAspect="1"/>
          </p:cNvPicPr>
          <p:nvPr/>
        </p:nvPicPr>
        <p:blipFill>
          <a:blip r:embed="rId2"/>
          <a:stretch>
            <a:fillRect/>
          </a:stretch>
        </p:blipFill>
        <p:spPr>
          <a:xfrm>
            <a:off x="59915" y="0"/>
            <a:ext cx="5391150" cy="1209675"/>
          </a:xfrm>
          <a:prstGeom prst="rect">
            <a:avLst/>
          </a:prstGeom>
        </p:spPr>
      </p:pic>
      <p:sp>
        <p:nvSpPr>
          <p:cNvPr id="5" name="TextBox 4">
            <a:extLst>
              <a:ext uri="{FF2B5EF4-FFF2-40B4-BE49-F238E27FC236}">
                <a16:creationId xmlns:a16="http://schemas.microsoft.com/office/drawing/2014/main" id="{A889D522-CEAA-41C6-9203-CE154F226FFE}"/>
              </a:ext>
            </a:extLst>
          </p:cNvPr>
          <p:cNvSpPr txBox="1"/>
          <p:nvPr/>
        </p:nvSpPr>
        <p:spPr>
          <a:xfrm>
            <a:off x="0" y="1209675"/>
            <a:ext cx="3540969" cy="338554"/>
          </a:xfrm>
          <a:prstGeom prst="rect">
            <a:avLst/>
          </a:prstGeom>
          <a:noFill/>
        </p:spPr>
        <p:txBody>
          <a:bodyPr wrap="none" rtlCol="0">
            <a:spAutoFit/>
          </a:bodyPr>
          <a:lstStyle/>
          <a:p>
            <a:r>
              <a:rPr lang="en-US" sz="1600" u="sng"/>
              <a:t>Understanding Independent Operations </a:t>
            </a:r>
          </a:p>
        </p:txBody>
      </p:sp>
      <p:sp>
        <p:nvSpPr>
          <p:cNvPr id="6" name="Rectangle 5">
            <a:extLst>
              <a:ext uri="{FF2B5EF4-FFF2-40B4-BE49-F238E27FC236}">
                <a16:creationId xmlns:a16="http://schemas.microsoft.com/office/drawing/2014/main" id="{40CDC366-8E27-46E7-972D-6852AC6DA78F}"/>
              </a:ext>
            </a:extLst>
          </p:cNvPr>
          <p:cNvSpPr/>
          <p:nvPr/>
        </p:nvSpPr>
        <p:spPr>
          <a:xfrm>
            <a:off x="59915" y="1548229"/>
            <a:ext cx="6096000" cy="1446550"/>
          </a:xfrm>
          <a:prstGeom prst="rect">
            <a:avLst/>
          </a:prstGeom>
        </p:spPr>
        <p:txBody>
          <a:bodyPr>
            <a:spAutoFit/>
          </a:bodyPr>
          <a:lstStyle/>
          <a:p>
            <a:r>
              <a:rPr lang="en-US" sz="1100"/>
              <a:t>Parallel streams can improve performance because they rely on the property that many stream operations can be executed independently. By independent operations, we mean that the results of an operation on one element of a stream do not require or impact the results of another element of the stream. For example, in the previous example, each call to processRecord() can be executed separately, without impacting any other invocation of the method. </a:t>
            </a:r>
          </a:p>
          <a:p>
            <a:endParaRPr lang="en-US" sz="1100"/>
          </a:p>
          <a:p>
            <a:r>
              <a:rPr lang="en-US" sz="1100"/>
              <a:t>As another example, consider the following lambda expression supplied to the map() method, which maps the stream contents to uppercase strings:</a:t>
            </a:r>
          </a:p>
        </p:txBody>
      </p:sp>
      <p:pic>
        <p:nvPicPr>
          <p:cNvPr id="7" name="Picture 6">
            <a:extLst>
              <a:ext uri="{FF2B5EF4-FFF2-40B4-BE49-F238E27FC236}">
                <a16:creationId xmlns:a16="http://schemas.microsoft.com/office/drawing/2014/main" id="{6942DABC-C450-4ACD-8C45-81F2B58D6167}"/>
              </a:ext>
            </a:extLst>
          </p:cNvPr>
          <p:cNvPicPr>
            <a:picLocks noChangeAspect="1"/>
          </p:cNvPicPr>
          <p:nvPr/>
        </p:nvPicPr>
        <p:blipFill>
          <a:blip r:embed="rId3"/>
          <a:stretch>
            <a:fillRect/>
          </a:stretch>
        </p:blipFill>
        <p:spPr>
          <a:xfrm>
            <a:off x="173294" y="2994779"/>
            <a:ext cx="2819400" cy="733425"/>
          </a:xfrm>
          <a:prstGeom prst="rect">
            <a:avLst/>
          </a:prstGeom>
        </p:spPr>
      </p:pic>
      <p:sp>
        <p:nvSpPr>
          <p:cNvPr id="8" name="Rectangle 7">
            <a:extLst>
              <a:ext uri="{FF2B5EF4-FFF2-40B4-BE49-F238E27FC236}">
                <a16:creationId xmlns:a16="http://schemas.microsoft.com/office/drawing/2014/main" id="{B09D4A1E-2E7C-45E4-91EC-C9D65B64D998}"/>
              </a:ext>
            </a:extLst>
          </p:cNvPr>
          <p:cNvSpPr/>
          <p:nvPr/>
        </p:nvSpPr>
        <p:spPr>
          <a:xfrm>
            <a:off x="59454" y="3728456"/>
            <a:ext cx="6096000" cy="1277273"/>
          </a:xfrm>
          <a:prstGeom prst="rect">
            <a:avLst/>
          </a:prstGeom>
        </p:spPr>
        <p:txBody>
          <a:bodyPr>
            <a:spAutoFit/>
          </a:bodyPr>
          <a:lstStyle/>
          <a:p>
            <a:r>
              <a:rPr lang="en-US" sz="1100"/>
              <a:t>In this example, mapping jackal to JACKAL can be done independently of mapping kangaroo to KANGAROO . In other words, multiple elements of the stream can be processed at the same time and the results will not change. </a:t>
            </a:r>
          </a:p>
          <a:p>
            <a:endParaRPr lang="en-US" sz="1100"/>
          </a:p>
          <a:p>
            <a:r>
              <a:rPr lang="en-US" sz="1100"/>
              <a:t>Many common streams including map() , forEach() , and filter() can be processed independently, although order is never guaranteed. Consider the following modified version of our previous stream code: </a:t>
            </a:r>
          </a:p>
        </p:txBody>
      </p:sp>
      <p:pic>
        <p:nvPicPr>
          <p:cNvPr id="9" name="Picture 8">
            <a:extLst>
              <a:ext uri="{FF2B5EF4-FFF2-40B4-BE49-F238E27FC236}">
                <a16:creationId xmlns:a16="http://schemas.microsoft.com/office/drawing/2014/main" id="{8C1BE44D-5B2F-4FDB-8ECD-1D5FC072A757}"/>
              </a:ext>
            </a:extLst>
          </p:cNvPr>
          <p:cNvPicPr>
            <a:picLocks noChangeAspect="1"/>
          </p:cNvPicPr>
          <p:nvPr/>
        </p:nvPicPr>
        <p:blipFill>
          <a:blip r:embed="rId4"/>
          <a:stretch>
            <a:fillRect/>
          </a:stretch>
        </p:blipFill>
        <p:spPr>
          <a:xfrm>
            <a:off x="173294" y="5005729"/>
            <a:ext cx="5267325" cy="628650"/>
          </a:xfrm>
          <a:prstGeom prst="rect">
            <a:avLst/>
          </a:prstGeom>
        </p:spPr>
      </p:pic>
      <p:pic>
        <p:nvPicPr>
          <p:cNvPr id="10" name="Picture 9">
            <a:extLst>
              <a:ext uri="{FF2B5EF4-FFF2-40B4-BE49-F238E27FC236}">
                <a16:creationId xmlns:a16="http://schemas.microsoft.com/office/drawing/2014/main" id="{CA74D9F9-658D-4F9C-8D89-EB52DA237611}"/>
              </a:ext>
            </a:extLst>
          </p:cNvPr>
          <p:cNvPicPr>
            <a:picLocks noChangeAspect="1"/>
          </p:cNvPicPr>
          <p:nvPr/>
        </p:nvPicPr>
        <p:blipFill>
          <a:blip r:embed="rId5"/>
          <a:stretch>
            <a:fillRect/>
          </a:stretch>
        </p:blipFill>
        <p:spPr>
          <a:xfrm>
            <a:off x="5394523" y="5634379"/>
            <a:ext cx="609600" cy="1133475"/>
          </a:xfrm>
          <a:prstGeom prst="rect">
            <a:avLst/>
          </a:prstGeom>
        </p:spPr>
      </p:pic>
      <p:sp>
        <p:nvSpPr>
          <p:cNvPr id="11" name="Rectangle 10">
            <a:extLst>
              <a:ext uri="{FF2B5EF4-FFF2-40B4-BE49-F238E27FC236}">
                <a16:creationId xmlns:a16="http://schemas.microsoft.com/office/drawing/2014/main" id="{C1BAFD57-5EEB-450E-87E3-D55C51375391}"/>
              </a:ext>
            </a:extLst>
          </p:cNvPr>
          <p:cNvSpPr/>
          <p:nvPr/>
        </p:nvSpPr>
        <p:spPr>
          <a:xfrm>
            <a:off x="4773880" y="5608601"/>
            <a:ext cx="666739" cy="261610"/>
          </a:xfrm>
          <a:prstGeom prst="rect">
            <a:avLst/>
          </a:prstGeom>
        </p:spPr>
        <p:txBody>
          <a:bodyPr wrap="square">
            <a:spAutoFit/>
          </a:bodyPr>
          <a:lstStyle/>
          <a:p>
            <a:r>
              <a:rPr lang="en-US" sz="1100"/>
              <a:t>Output :</a:t>
            </a:r>
          </a:p>
        </p:txBody>
      </p:sp>
      <p:pic>
        <p:nvPicPr>
          <p:cNvPr id="12" name="Picture 11">
            <a:extLst>
              <a:ext uri="{FF2B5EF4-FFF2-40B4-BE49-F238E27FC236}">
                <a16:creationId xmlns:a16="http://schemas.microsoft.com/office/drawing/2014/main" id="{431BC3AD-E78D-45BA-8A89-539F0841E5FB}"/>
              </a:ext>
            </a:extLst>
          </p:cNvPr>
          <p:cNvPicPr>
            <a:picLocks noChangeAspect="1"/>
          </p:cNvPicPr>
          <p:nvPr/>
        </p:nvPicPr>
        <p:blipFill>
          <a:blip r:embed="rId6"/>
          <a:stretch>
            <a:fillRect/>
          </a:stretch>
        </p:blipFill>
        <p:spPr>
          <a:xfrm>
            <a:off x="4869742" y="5631920"/>
            <a:ext cx="1134381" cy="1135935"/>
          </a:xfrm>
          <a:prstGeom prst="rect">
            <a:avLst/>
          </a:prstGeom>
        </p:spPr>
      </p:pic>
      <p:cxnSp>
        <p:nvCxnSpPr>
          <p:cNvPr id="13" name="Straight Connector 12">
            <a:extLst>
              <a:ext uri="{FF2B5EF4-FFF2-40B4-BE49-F238E27FC236}">
                <a16:creationId xmlns:a16="http://schemas.microsoft.com/office/drawing/2014/main" id="{9AF5FE6A-0416-4E08-A97A-D356CC0A41B0}"/>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5823B1-C372-4EA2-9F2D-D539F6AB5063}"/>
              </a:ext>
            </a:extLst>
          </p:cNvPr>
          <p:cNvSpPr/>
          <p:nvPr/>
        </p:nvSpPr>
        <p:spPr>
          <a:xfrm>
            <a:off x="59454" y="5610382"/>
            <a:ext cx="4771565" cy="938719"/>
          </a:xfrm>
          <a:prstGeom prst="rect">
            <a:avLst/>
          </a:prstGeom>
        </p:spPr>
        <p:txBody>
          <a:bodyPr wrap="square">
            <a:spAutoFit/>
          </a:bodyPr>
          <a:lstStyle/>
          <a:p>
            <a:r>
              <a:rPr lang="en-US" sz="1100"/>
              <a:t>This example includes an embedded print statement in the lambda passed to the map() method. While the return values of the map() operation are the same, the order in which they are processed can result in very different output. We might even print terminal results before the intermediate operations have finished, as shown in the following generated </a:t>
            </a:r>
          </a:p>
        </p:txBody>
      </p:sp>
      <p:sp>
        <p:nvSpPr>
          <p:cNvPr id="15" name="Rectangle 14">
            <a:extLst>
              <a:ext uri="{FF2B5EF4-FFF2-40B4-BE49-F238E27FC236}">
                <a16:creationId xmlns:a16="http://schemas.microsoft.com/office/drawing/2014/main" id="{16D4692B-55EA-4339-B0D1-2AD352269376}"/>
              </a:ext>
            </a:extLst>
          </p:cNvPr>
          <p:cNvSpPr/>
          <p:nvPr/>
        </p:nvSpPr>
        <p:spPr>
          <a:xfrm>
            <a:off x="6155454" y="0"/>
            <a:ext cx="6096000" cy="261610"/>
          </a:xfrm>
          <a:prstGeom prst="rect">
            <a:avLst/>
          </a:prstGeom>
        </p:spPr>
        <p:txBody>
          <a:bodyPr>
            <a:spAutoFit/>
          </a:bodyPr>
          <a:lstStyle/>
          <a:p>
            <a:r>
              <a:rPr lang="en-US" sz="1100"/>
              <a:t>When using streams, you should avoid any lambda expressions that can produce side effects. </a:t>
            </a:r>
          </a:p>
        </p:txBody>
      </p:sp>
      <p:pic>
        <p:nvPicPr>
          <p:cNvPr id="16" name="Picture 15">
            <a:extLst>
              <a:ext uri="{FF2B5EF4-FFF2-40B4-BE49-F238E27FC236}">
                <a16:creationId xmlns:a16="http://schemas.microsoft.com/office/drawing/2014/main" id="{21B0535C-D832-4568-8841-8676FDB81214}"/>
              </a:ext>
            </a:extLst>
          </p:cNvPr>
          <p:cNvPicPr>
            <a:picLocks noChangeAspect="1"/>
          </p:cNvPicPr>
          <p:nvPr/>
        </p:nvPicPr>
        <p:blipFill>
          <a:blip r:embed="rId7"/>
          <a:stretch>
            <a:fillRect/>
          </a:stretch>
        </p:blipFill>
        <p:spPr>
          <a:xfrm>
            <a:off x="6227971" y="261610"/>
            <a:ext cx="5362575" cy="581025"/>
          </a:xfrm>
          <a:prstGeom prst="rect">
            <a:avLst/>
          </a:prstGeom>
        </p:spPr>
      </p:pic>
      <p:sp>
        <p:nvSpPr>
          <p:cNvPr id="17" name="TextBox 16">
            <a:extLst>
              <a:ext uri="{FF2B5EF4-FFF2-40B4-BE49-F238E27FC236}">
                <a16:creationId xmlns:a16="http://schemas.microsoft.com/office/drawing/2014/main" id="{EFF50576-040B-4F40-ADC0-28C6FF02BDE8}"/>
              </a:ext>
            </a:extLst>
          </p:cNvPr>
          <p:cNvSpPr txBox="1"/>
          <p:nvPr/>
        </p:nvSpPr>
        <p:spPr>
          <a:xfrm>
            <a:off x="6040694" y="842635"/>
            <a:ext cx="2605778" cy="338554"/>
          </a:xfrm>
          <a:prstGeom prst="rect">
            <a:avLst/>
          </a:prstGeom>
          <a:noFill/>
        </p:spPr>
        <p:txBody>
          <a:bodyPr wrap="none" rtlCol="0">
            <a:spAutoFit/>
          </a:bodyPr>
          <a:lstStyle/>
          <a:p>
            <a:r>
              <a:rPr lang="en-US" sz="1600" u="sng"/>
              <a:t>Avoiding Stateful Operations </a:t>
            </a:r>
          </a:p>
        </p:txBody>
      </p:sp>
      <p:sp>
        <p:nvSpPr>
          <p:cNvPr id="18" name="Rectangle 17">
            <a:extLst>
              <a:ext uri="{FF2B5EF4-FFF2-40B4-BE49-F238E27FC236}">
                <a16:creationId xmlns:a16="http://schemas.microsoft.com/office/drawing/2014/main" id="{3C62B19E-C9F5-47B1-8500-00B1AD4C9BAB}"/>
              </a:ext>
            </a:extLst>
          </p:cNvPr>
          <p:cNvSpPr/>
          <p:nvPr/>
        </p:nvSpPr>
        <p:spPr>
          <a:xfrm>
            <a:off x="6095999" y="1209675"/>
            <a:ext cx="6155447" cy="1277273"/>
          </a:xfrm>
          <a:prstGeom prst="rect">
            <a:avLst/>
          </a:prstGeom>
        </p:spPr>
        <p:txBody>
          <a:bodyPr wrap="square">
            <a:spAutoFit/>
          </a:bodyPr>
          <a:lstStyle/>
          <a:p>
            <a:r>
              <a:rPr lang="en-US" sz="1100"/>
              <a:t>Side effects can also appear in parallel streams if your lambda expressions are stateful. A </a:t>
            </a:r>
            <a:r>
              <a:rPr lang="en-US" sz="1100" b="1" i="1"/>
              <a:t>stateful lambda expression </a:t>
            </a:r>
            <a:r>
              <a:rPr lang="en-US" sz="1100"/>
              <a:t>is one whose result depends on any state that might change during the execution of a pipeline. On the other hand, </a:t>
            </a:r>
            <a:r>
              <a:rPr lang="en-US" sz="1100" b="1" i="1"/>
              <a:t>a stateless lambda expression </a:t>
            </a:r>
            <a:r>
              <a:rPr lang="en-US" sz="1100"/>
              <a:t>is one whose result does not depend on any state that might change during the execution of a pipeline. </a:t>
            </a:r>
          </a:p>
          <a:p>
            <a:endParaRPr lang="en-US" sz="1100"/>
          </a:p>
          <a:p>
            <a:r>
              <a:rPr lang="en-US" sz="1100"/>
              <a:t>Let’s take a look an example to see why stateful lambda expressions should be avoided in parallel streams: </a:t>
            </a:r>
          </a:p>
        </p:txBody>
      </p:sp>
      <p:pic>
        <p:nvPicPr>
          <p:cNvPr id="19" name="Picture 18">
            <a:extLst>
              <a:ext uri="{FF2B5EF4-FFF2-40B4-BE49-F238E27FC236}">
                <a16:creationId xmlns:a16="http://schemas.microsoft.com/office/drawing/2014/main" id="{6175F846-1179-439F-BAB2-E38D491D436B}"/>
              </a:ext>
            </a:extLst>
          </p:cNvPr>
          <p:cNvPicPr>
            <a:picLocks noChangeAspect="1"/>
          </p:cNvPicPr>
          <p:nvPr/>
        </p:nvPicPr>
        <p:blipFill>
          <a:blip r:embed="rId8"/>
          <a:stretch>
            <a:fillRect/>
          </a:stretch>
        </p:blipFill>
        <p:spPr>
          <a:xfrm>
            <a:off x="6227971" y="2486948"/>
            <a:ext cx="5114925" cy="1552575"/>
          </a:xfrm>
          <a:prstGeom prst="rect">
            <a:avLst/>
          </a:prstGeom>
        </p:spPr>
      </p:pic>
      <p:sp>
        <p:nvSpPr>
          <p:cNvPr id="21" name="Rectangle 20">
            <a:extLst>
              <a:ext uri="{FF2B5EF4-FFF2-40B4-BE49-F238E27FC236}">
                <a16:creationId xmlns:a16="http://schemas.microsoft.com/office/drawing/2014/main" id="{69F53027-E7BC-401C-A223-AC2533A3055D}"/>
              </a:ext>
            </a:extLst>
          </p:cNvPr>
          <p:cNvSpPr/>
          <p:nvPr/>
        </p:nvSpPr>
        <p:spPr>
          <a:xfrm>
            <a:off x="10676157" y="3043058"/>
            <a:ext cx="666739" cy="261610"/>
          </a:xfrm>
          <a:prstGeom prst="rect">
            <a:avLst/>
          </a:prstGeom>
        </p:spPr>
        <p:txBody>
          <a:bodyPr wrap="square">
            <a:spAutoFit/>
          </a:bodyPr>
          <a:lstStyle/>
          <a:p>
            <a:r>
              <a:rPr lang="en-US" sz="1100"/>
              <a:t>Output :</a:t>
            </a:r>
          </a:p>
        </p:txBody>
      </p:sp>
      <p:pic>
        <p:nvPicPr>
          <p:cNvPr id="23" name="Picture 22">
            <a:extLst>
              <a:ext uri="{FF2B5EF4-FFF2-40B4-BE49-F238E27FC236}">
                <a16:creationId xmlns:a16="http://schemas.microsoft.com/office/drawing/2014/main" id="{CCA57E70-2200-4C1D-A73D-86A809D8F6F3}"/>
              </a:ext>
            </a:extLst>
          </p:cNvPr>
          <p:cNvPicPr>
            <a:picLocks noChangeAspect="1"/>
          </p:cNvPicPr>
          <p:nvPr/>
        </p:nvPicPr>
        <p:blipFill>
          <a:blip r:embed="rId9"/>
          <a:stretch>
            <a:fillRect/>
          </a:stretch>
        </p:blipFill>
        <p:spPr>
          <a:xfrm>
            <a:off x="11342896" y="3099881"/>
            <a:ext cx="809625" cy="409575"/>
          </a:xfrm>
          <a:prstGeom prst="rect">
            <a:avLst/>
          </a:prstGeom>
        </p:spPr>
      </p:pic>
      <p:pic>
        <p:nvPicPr>
          <p:cNvPr id="24" name="Picture 23">
            <a:extLst>
              <a:ext uri="{FF2B5EF4-FFF2-40B4-BE49-F238E27FC236}">
                <a16:creationId xmlns:a16="http://schemas.microsoft.com/office/drawing/2014/main" id="{BBD390CE-45EF-44AB-AC31-D2F97F35F3D3}"/>
              </a:ext>
            </a:extLst>
          </p:cNvPr>
          <p:cNvPicPr>
            <a:picLocks noChangeAspect="1"/>
          </p:cNvPicPr>
          <p:nvPr/>
        </p:nvPicPr>
        <p:blipFill>
          <a:blip r:embed="rId6"/>
          <a:stretch>
            <a:fillRect/>
          </a:stretch>
        </p:blipFill>
        <p:spPr>
          <a:xfrm>
            <a:off x="9577366" y="3040380"/>
            <a:ext cx="2545233" cy="470218"/>
          </a:xfrm>
          <a:prstGeom prst="rect">
            <a:avLst/>
          </a:prstGeom>
        </p:spPr>
      </p:pic>
      <p:sp>
        <p:nvSpPr>
          <p:cNvPr id="25" name="Rectangle 24">
            <a:extLst>
              <a:ext uri="{FF2B5EF4-FFF2-40B4-BE49-F238E27FC236}">
                <a16:creationId xmlns:a16="http://schemas.microsoft.com/office/drawing/2014/main" id="{9AB64B74-9161-478A-BAF3-110EFE464EF9}"/>
              </a:ext>
            </a:extLst>
          </p:cNvPr>
          <p:cNvSpPr/>
          <p:nvPr/>
        </p:nvSpPr>
        <p:spPr>
          <a:xfrm>
            <a:off x="6032088" y="4027003"/>
            <a:ext cx="6096000" cy="1107996"/>
          </a:xfrm>
          <a:prstGeom prst="rect">
            <a:avLst/>
          </a:prstGeom>
        </p:spPr>
        <p:txBody>
          <a:bodyPr>
            <a:spAutoFit/>
          </a:bodyPr>
          <a:lstStyle/>
          <a:p>
            <a:r>
              <a:rPr lang="en-US" sz="1100"/>
              <a:t>The forEachOrdered() method displays the numbers in the stream sequentially, whereas the order of the elements in the data list is completely random. You can see that a stateful lambda expression, which modifies the data list in parallel, produces unpredictable results at runtime. </a:t>
            </a:r>
          </a:p>
          <a:p>
            <a:endParaRPr lang="en-US" sz="1100"/>
          </a:p>
          <a:p>
            <a:r>
              <a:rPr lang="en-US" sz="1100"/>
              <a:t>Note that this would not have been noticeable with a serial stream, where the results would have been the following:</a:t>
            </a:r>
          </a:p>
        </p:txBody>
      </p:sp>
      <p:pic>
        <p:nvPicPr>
          <p:cNvPr id="26" name="Picture 25">
            <a:extLst>
              <a:ext uri="{FF2B5EF4-FFF2-40B4-BE49-F238E27FC236}">
                <a16:creationId xmlns:a16="http://schemas.microsoft.com/office/drawing/2014/main" id="{82759D72-A2EA-43B6-B8DE-8727D50A8275}"/>
              </a:ext>
            </a:extLst>
          </p:cNvPr>
          <p:cNvPicPr>
            <a:picLocks noChangeAspect="1"/>
          </p:cNvPicPr>
          <p:nvPr/>
        </p:nvPicPr>
        <p:blipFill>
          <a:blip r:embed="rId10"/>
          <a:stretch>
            <a:fillRect/>
          </a:stretch>
        </p:blipFill>
        <p:spPr>
          <a:xfrm>
            <a:off x="11275293" y="5038477"/>
            <a:ext cx="828675" cy="361950"/>
          </a:xfrm>
          <a:prstGeom prst="rect">
            <a:avLst/>
          </a:prstGeom>
        </p:spPr>
      </p:pic>
      <p:sp>
        <p:nvSpPr>
          <p:cNvPr id="27" name="Rectangle 26">
            <a:extLst>
              <a:ext uri="{FF2B5EF4-FFF2-40B4-BE49-F238E27FC236}">
                <a16:creationId xmlns:a16="http://schemas.microsoft.com/office/drawing/2014/main" id="{D7D00969-5A65-415D-8DB3-2F4ACFB925C7}"/>
              </a:ext>
            </a:extLst>
          </p:cNvPr>
          <p:cNvSpPr/>
          <p:nvPr/>
        </p:nvSpPr>
        <p:spPr>
          <a:xfrm>
            <a:off x="10608553" y="4970805"/>
            <a:ext cx="666739" cy="261610"/>
          </a:xfrm>
          <a:prstGeom prst="rect">
            <a:avLst/>
          </a:prstGeom>
        </p:spPr>
        <p:txBody>
          <a:bodyPr wrap="square">
            <a:spAutoFit/>
          </a:bodyPr>
          <a:lstStyle/>
          <a:p>
            <a:r>
              <a:rPr lang="en-US" sz="1100"/>
              <a:t>Output :</a:t>
            </a:r>
          </a:p>
        </p:txBody>
      </p:sp>
      <p:pic>
        <p:nvPicPr>
          <p:cNvPr id="28" name="Picture 27">
            <a:extLst>
              <a:ext uri="{FF2B5EF4-FFF2-40B4-BE49-F238E27FC236}">
                <a16:creationId xmlns:a16="http://schemas.microsoft.com/office/drawing/2014/main" id="{1E43A471-76EC-4C3A-92B9-6F36A0D9C99C}"/>
              </a:ext>
            </a:extLst>
          </p:cNvPr>
          <p:cNvPicPr>
            <a:picLocks noChangeAspect="1"/>
          </p:cNvPicPr>
          <p:nvPr/>
        </p:nvPicPr>
        <p:blipFill>
          <a:blip r:embed="rId6"/>
          <a:stretch>
            <a:fillRect/>
          </a:stretch>
        </p:blipFill>
        <p:spPr>
          <a:xfrm>
            <a:off x="10637489" y="4933335"/>
            <a:ext cx="1517458" cy="467093"/>
          </a:xfrm>
          <a:prstGeom prst="rect">
            <a:avLst/>
          </a:prstGeom>
        </p:spPr>
      </p:pic>
      <p:sp>
        <p:nvSpPr>
          <p:cNvPr id="29" name="Rectangle 28">
            <a:extLst>
              <a:ext uri="{FF2B5EF4-FFF2-40B4-BE49-F238E27FC236}">
                <a16:creationId xmlns:a16="http://schemas.microsoft.com/office/drawing/2014/main" id="{C58628F5-13ED-4B57-A213-829B31CDE2FD}"/>
              </a:ext>
            </a:extLst>
          </p:cNvPr>
          <p:cNvSpPr/>
          <p:nvPr/>
        </p:nvSpPr>
        <p:spPr>
          <a:xfrm>
            <a:off x="6096000" y="5479577"/>
            <a:ext cx="6096000" cy="600164"/>
          </a:xfrm>
          <a:prstGeom prst="rect">
            <a:avLst/>
          </a:prstGeom>
        </p:spPr>
        <p:txBody>
          <a:bodyPr>
            <a:spAutoFit/>
          </a:bodyPr>
          <a:lstStyle/>
          <a:p>
            <a:r>
              <a:rPr lang="en-US" sz="1100"/>
              <a:t>It strongly recommended that you avoid stateful operations when using parallel streams, so as to remove any potential data side effects. In fact, they should generally be avoided in serial streams wherever possible, since they prevent your streams from taking advantage of parallelization.</a:t>
            </a:r>
          </a:p>
        </p:txBody>
      </p:sp>
    </p:spTree>
    <p:extLst>
      <p:ext uri="{BB962C8B-B14F-4D97-AF65-F5344CB8AC3E}">
        <p14:creationId xmlns:p14="http://schemas.microsoft.com/office/powerpoint/2010/main" val="93776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A4876A-57DE-4B90-8886-FF54DFEEA5F8}"/>
              </a:ext>
            </a:extLst>
          </p:cNvPr>
          <p:cNvSpPr txBox="1"/>
          <p:nvPr/>
        </p:nvSpPr>
        <p:spPr>
          <a:xfrm>
            <a:off x="-1" y="0"/>
            <a:ext cx="5957507" cy="461665"/>
          </a:xfrm>
          <a:prstGeom prst="rect">
            <a:avLst/>
          </a:prstGeom>
          <a:noFill/>
        </p:spPr>
        <p:txBody>
          <a:bodyPr wrap="square" rtlCol="0">
            <a:spAutoFit/>
          </a:bodyPr>
          <a:lstStyle/>
          <a:p>
            <a:r>
              <a:rPr lang="en-US" sz="2400" b="1" u="sng"/>
              <a:t>2- Introducing Functional Programming </a:t>
            </a:r>
          </a:p>
        </p:txBody>
      </p:sp>
      <p:pic>
        <p:nvPicPr>
          <p:cNvPr id="10" name="Picture 9">
            <a:extLst>
              <a:ext uri="{FF2B5EF4-FFF2-40B4-BE49-F238E27FC236}">
                <a16:creationId xmlns:a16="http://schemas.microsoft.com/office/drawing/2014/main" id="{9BACEB45-6159-417A-B506-9A7D59194ADD}"/>
              </a:ext>
            </a:extLst>
          </p:cNvPr>
          <p:cNvPicPr>
            <a:picLocks noChangeAspect="1"/>
          </p:cNvPicPr>
          <p:nvPr/>
        </p:nvPicPr>
        <p:blipFill>
          <a:blip r:embed="rId2"/>
          <a:stretch>
            <a:fillRect/>
          </a:stretch>
        </p:blipFill>
        <p:spPr>
          <a:xfrm>
            <a:off x="278933" y="461665"/>
            <a:ext cx="6153150" cy="771525"/>
          </a:xfrm>
          <a:prstGeom prst="rect">
            <a:avLst/>
          </a:prstGeom>
        </p:spPr>
      </p:pic>
      <p:sp>
        <p:nvSpPr>
          <p:cNvPr id="11" name="TextBox 10">
            <a:extLst>
              <a:ext uri="{FF2B5EF4-FFF2-40B4-BE49-F238E27FC236}">
                <a16:creationId xmlns:a16="http://schemas.microsoft.com/office/drawing/2014/main" id="{4DD9B54A-87CF-432C-98E3-A66F98946B8B}"/>
              </a:ext>
            </a:extLst>
          </p:cNvPr>
          <p:cNvSpPr txBox="1"/>
          <p:nvPr/>
        </p:nvSpPr>
        <p:spPr>
          <a:xfrm>
            <a:off x="179972" y="1233190"/>
            <a:ext cx="3459665" cy="369332"/>
          </a:xfrm>
          <a:prstGeom prst="rect">
            <a:avLst/>
          </a:prstGeom>
          <a:noFill/>
        </p:spPr>
        <p:txBody>
          <a:bodyPr wrap="none" rtlCol="0">
            <a:spAutoFit/>
          </a:bodyPr>
          <a:lstStyle/>
          <a:p>
            <a:pPr marL="342900" indent="-342900">
              <a:buFont typeface="Wingdings" panose="05000000000000000000" pitchFamily="2" charset="2"/>
              <a:buChar char="Ø"/>
            </a:pPr>
            <a:r>
              <a:rPr lang="en-US"/>
              <a:t>Defining a Functional Interface </a:t>
            </a:r>
          </a:p>
        </p:txBody>
      </p:sp>
      <p:pic>
        <p:nvPicPr>
          <p:cNvPr id="15" name="Picture 14">
            <a:extLst>
              <a:ext uri="{FF2B5EF4-FFF2-40B4-BE49-F238E27FC236}">
                <a16:creationId xmlns:a16="http://schemas.microsoft.com/office/drawing/2014/main" id="{DC913E78-7F25-443A-9394-55A47F3155F1}"/>
              </a:ext>
            </a:extLst>
          </p:cNvPr>
          <p:cNvPicPr>
            <a:picLocks noChangeAspect="1"/>
          </p:cNvPicPr>
          <p:nvPr/>
        </p:nvPicPr>
        <p:blipFill>
          <a:blip r:embed="rId3"/>
          <a:stretch>
            <a:fillRect/>
          </a:stretch>
        </p:blipFill>
        <p:spPr>
          <a:xfrm>
            <a:off x="299034" y="1602522"/>
            <a:ext cx="5915025" cy="2933700"/>
          </a:xfrm>
          <a:prstGeom prst="rect">
            <a:avLst/>
          </a:prstGeom>
        </p:spPr>
      </p:pic>
      <p:cxnSp>
        <p:nvCxnSpPr>
          <p:cNvPr id="16" name="Straight Connector 15">
            <a:extLst>
              <a:ext uri="{FF2B5EF4-FFF2-40B4-BE49-F238E27FC236}">
                <a16:creationId xmlns:a16="http://schemas.microsoft.com/office/drawing/2014/main" id="{57DC4093-2B17-4DD5-88AA-C78EE392F437}"/>
              </a:ext>
            </a:extLst>
          </p:cNvPr>
          <p:cNvCxnSpPr/>
          <p:nvPr/>
        </p:nvCxnSpPr>
        <p:spPr>
          <a:xfrm>
            <a:off x="6331682"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778CA12-3AD2-4804-B9E6-F62EECFDE0C9}"/>
              </a:ext>
            </a:extLst>
          </p:cNvPr>
          <p:cNvPicPr>
            <a:picLocks noChangeAspect="1"/>
          </p:cNvPicPr>
          <p:nvPr/>
        </p:nvPicPr>
        <p:blipFill>
          <a:blip r:embed="rId4"/>
          <a:stretch>
            <a:fillRect/>
          </a:stretch>
        </p:blipFill>
        <p:spPr>
          <a:xfrm>
            <a:off x="303077" y="4560288"/>
            <a:ext cx="6029325" cy="866775"/>
          </a:xfrm>
          <a:prstGeom prst="rect">
            <a:avLst/>
          </a:prstGeom>
        </p:spPr>
      </p:pic>
      <p:pic>
        <p:nvPicPr>
          <p:cNvPr id="22" name="Picture 21">
            <a:extLst>
              <a:ext uri="{FF2B5EF4-FFF2-40B4-BE49-F238E27FC236}">
                <a16:creationId xmlns:a16="http://schemas.microsoft.com/office/drawing/2014/main" id="{D8E42BD8-EE99-4528-948B-B67010433DCA}"/>
              </a:ext>
            </a:extLst>
          </p:cNvPr>
          <p:cNvPicPr>
            <a:picLocks noChangeAspect="1"/>
          </p:cNvPicPr>
          <p:nvPr/>
        </p:nvPicPr>
        <p:blipFill>
          <a:blip r:embed="rId5"/>
          <a:stretch>
            <a:fillRect/>
          </a:stretch>
        </p:blipFill>
        <p:spPr>
          <a:xfrm>
            <a:off x="421780" y="5380531"/>
            <a:ext cx="5791200" cy="762000"/>
          </a:xfrm>
          <a:prstGeom prst="rect">
            <a:avLst/>
          </a:prstGeom>
        </p:spPr>
      </p:pic>
      <p:pic>
        <p:nvPicPr>
          <p:cNvPr id="26" name="Picture 25">
            <a:extLst>
              <a:ext uri="{FF2B5EF4-FFF2-40B4-BE49-F238E27FC236}">
                <a16:creationId xmlns:a16="http://schemas.microsoft.com/office/drawing/2014/main" id="{C7168C2D-1B85-45DD-AD05-7D668497196F}"/>
              </a:ext>
            </a:extLst>
          </p:cNvPr>
          <p:cNvPicPr>
            <a:picLocks noChangeAspect="1"/>
          </p:cNvPicPr>
          <p:nvPr/>
        </p:nvPicPr>
        <p:blipFill>
          <a:blip r:embed="rId6"/>
          <a:stretch>
            <a:fillRect/>
          </a:stretch>
        </p:blipFill>
        <p:spPr>
          <a:xfrm>
            <a:off x="420341" y="6142531"/>
            <a:ext cx="4848225" cy="371475"/>
          </a:xfrm>
          <a:prstGeom prst="rect">
            <a:avLst/>
          </a:prstGeom>
        </p:spPr>
      </p:pic>
      <p:pic>
        <p:nvPicPr>
          <p:cNvPr id="28" name="Picture 27">
            <a:extLst>
              <a:ext uri="{FF2B5EF4-FFF2-40B4-BE49-F238E27FC236}">
                <a16:creationId xmlns:a16="http://schemas.microsoft.com/office/drawing/2014/main" id="{697DAD90-7B25-4273-B416-FE99A3B5C36C}"/>
              </a:ext>
            </a:extLst>
          </p:cNvPr>
          <p:cNvPicPr>
            <a:picLocks noChangeAspect="1"/>
          </p:cNvPicPr>
          <p:nvPr/>
        </p:nvPicPr>
        <p:blipFill>
          <a:blip r:embed="rId7"/>
          <a:stretch>
            <a:fillRect/>
          </a:stretch>
        </p:blipFill>
        <p:spPr>
          <a:xfrm>
            <a:off x="6591300" y="0"/>
            <a:ext cx="5600700" cy="2609850"/>
          </a:xfrm>
          <a:prstGeom prst="rect">
            <a:avLst/>
          </a:prstGeom>
        </p:spPr>
      </p:pic>
      <p:pic>
        <p:nvPicPr>
          <p:cNvPr id="30" name="Picture 29">
            <a:extLst>
              <a:ext uri="{FF2B5EF4-FFF2-40B4-BE49-F238E27FC236}">
                <a16:creationId xmlns:a16="http://schemas.microsoft.com/office/drawing/2014/main" id="{2DC2AF68-EFFB-41BF-97B6-E867C9A7CC8E}"/>
              </a:ext>
            </a:extLst>
          </p:cNvPr>
          <p:cNvPicPr>
            <a:picLocks noChangeAspect="1"/>
          </p:cNvPicPr>
          <p:nvPr/>
        </p:nvPicPr>
        <p:blipFill>
          <a:blip r:embed="rId8"/>
          <a:stretch>
            <a:fillRect/>
          </a:stretch>
        </p:blipFill>
        <p:spPr>
          <a:xfrm>
            <a:off x="6589861" y="2609850"/>
            <a:ext cx="3552825" cy="209550"/>
          </a:xfrm>
          <a:prstGeom prst="rect">
            <a:avLst/>
          </a:prstGeom>
        </p:spPr>
      </p:pic>
      <p:pic>
        <p:nvPicPr>
          <p:cNvPr id="34" name="Picture 33">
            <a:extLst>
              <a:ext uri="{FF2B5EF4-FFF2-40B4-BE49-F238E27FC236}">
                <a16:creationId xmlns:a16="http://schemas.microsoft.com/office/drawing/2014/main" id="{B1785E0A-D4D1-4D5A-9EF8-062A2E4AE026}"/>
              </a:ext>
            </a:extLst>
          </p:cNvPr>
          <p:cNvPicPr>
            <a:picLocks noChangeAspect="1"/>
          </p:cNvPicPr>
          <p:nvPr/>
        </p:nvPicPr>
        <p:blipFill>
          <a:blip r:embed="rId9"/>
          <a:stretch>
            <a:fillRect/>
          </a:stretch>
        </p:blipFill>
        <p:spPr>
          <a:xfrm>
            <a:off x="6582530" y="2928938"/>
            <a:ext cx="5600698" cy="2638425"/>
          </a:xfrm>
          <a:prstGeom prst="rect">
            <a:avLst/>
          </a:prstGeom>
        </p:spPr>
      </p:pic>
      <p:pic>
        <p:nvPicPr>
          <p:cNvPr id="36" name="Picture 35">
            <a:extLst>
              <a:ext uri="{FF2B5EF4-FFF2-40B4-BE49-F238E27FC236}">
                <a16:creationId xmlns:a16="http://schemas.microsoft.com/office/drawing/2014/main" id="{962D3F62-B978-407E-9B36-5377783E9815}"/>
              </a:ext>
            </a:extLst>
          </p:cNvPr>
          <p:cNvPicPr>
            <a:picLocks noChangeAspect="1"/>
          </p:cNvPicPr>
          <p:nvPr/>
        </p:nvPicPr>
        <p:blipFill>
          <a:blip r:embed="rId10"/>
          <a:stretch>
            <a:fillRect/>
          </a:stretch>
        </p:blipFill>
        <p:spPr>
          <a:xfrm>
            <a:off x="6582530" y="5761531"/>
            <a:ext cx="5343525" cy="228600"/>
          </a:xfrm>
          <a:prstGeom prst="rect">
            <a:avLst/>
          </a:prstGeom>
        </p:spPr>
      </p:pic>
      <p:pic>
        <p:nvPicPr>
          <p:cNvPr id="38" name="Picture 37">
            <a:extLst>
              <a:ext uri="{FF2B5EF4-FFF2-40B4-BE49-F238E27FC236}">
                <a16:creationId xmlns:a16="http://schemas.microsoft.com/office/drawing/2014/main" id="{2D88FF21-DECD-4099-947F-A6FB8CDFA55D}"/>
              </a:ext>
            </a:extLst>
          </p:cNvPr>
          <p:cNvPicPr>
            <a:picLocks noChangeAspect="1"/>
          </p:cNvPicPr>
          <p:nvPr/>
        </p:nvPicPr>
        <p:blipFill>
          <a:blip r:embed="rId11"/>
          <a:stretch>
            <a:fillRect/>
          </a:stretch>
        </p:blipFill>
        <p:spPr>
          <a:xfrm>
            <a:off x="6601893" y="5974749"/>
            <a:ext cx="1457325" cy="209550"/>
          </a:xfrm>
          <a:prstGeom prst="rect">
            <a:avLst/>
          </a:prstGeom>
        </p:spPr>
      </p:pic>
      <p:pic>
        <p:nvPicPr>
          <p:cNvPr id="17" name="Picture 16">
            <a:extLst>
              <a:ext uri="{FF2B5EF4-FFF2-40B4-BE49-F238E27FC236}">
                <a16:creationId xmlns:a16="http://schemas.microsoft.com/office/drawing/2014/main" id="{08B56399-AE0B-4AD6-9E13-359B1CB4AC8A}"/>
              </a:ext>
            </a:extLst>
          </p:cNvPr>
          <p:cNvPicPr>
            <a:picLocks noChangeAspect="1"/>
          </p:cNvPicPr>
          <p:nvPr/>
        </p:nvPicPr>
        <p:blipFill>
          <a:blip r:embed="rId12"/>
          <a:stretch>
            <a:fillRect/>
          </a:stretch>
        </p:blipFill>
        <p:spPr>
          <a:xfrm>
            <a:off x="7477755" y="2609850"/>
            <a:ext cx="2664929" cy="211994"/>
          </a:xfrm>
          <a:prstGeom prst="rect">
            <a:avLst/>
          </a:prstGeom>
        </p:spPr>
      </p:pic>
    </p:spTree>
    <p:extLst>
      <p:ext uri="{BB962C8B-B14F-4D97-AF65-F5344CB8AC3E}">
        <p14:creationId xmlns:p14="http://schemas.microsoft.com/office/powerpoint/2010/main" val="7217719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9557B-189B-4FF0-81BE-D5B27C44760C}"/>
              </a:ext>
            </a:extLst>
          </p:cNvPr>
          <p:cNvPicPr>
            <a:picLocks noChangeAspect="1"/>
          </p:cNvPicPr>
          <p:nvPr/>
        </p:nvPicPr>
        <p:blipFill>
          <a:blip r:embed="rId2"/>
          <a:stretch>
            <a:fillRect/>
          </a:stretch>
        </p:blipFill>
        <p:spPr>
          <a:xfrm>
            <a:off x="78658" y="0"/>
            <a:ext cx="5486400" cy="2933700"/>
          </a:xfrm>
          <a:prstGeom prst="rect">
            <a:avLst/>
          </a:prstGeom>
        </p:spPr>
      </p:pic>
      <p:sp>
        <p:nvSpPr>
          <p:cNvPr id="5" name="TextBox 4">
            <a:extLst>
              <a:ext uri="{FF2B5EF4-FFF2-40B4-BE49-F238E27FC236}">
                <a16:creationId xmlns:a16="http://schemas.microsoft.com/office/drawing/2014/main" id="{5A3C5F7A-5305-41E6-8A7D-831219AE5819}"/>
              </a:ext>
            </a:extLst>
          </p:cNvPr>
          <p:cNvSpPr txBox="1"/>
          <p:nvPr/>
        </p:nvSpPr>
        <p:spPr>
          <a:xfrm>
            <a:off x="0" y="2889482"/>
            <a:ext cx="5521735" cy="369332"/>
          </a:xfrm>
          <a:prstGeom prst="rect">
            <a:avLst/>
          </a:prstGeom>
          <a:noFill/>
        </p:spPr>
        <p:txBody>
          <a:bodyPr wrap="square">
            <a:spAutoFit/>
          </a:bodyPr>
          <a:lstStyle/>
          <a:p>
            <a:pPr marL="342900" indent="-342900">
              <a:buFont typeface="Wingdings" panose="05000000000000000000" pitchFamily="2" charset="2"/>
              <a:buChar char="Ø"/>
            </a:pPr>
            <a:r>
              <a:rPr lang="en-US"/>
              <a:t>Processing Parallel Reductions </a:t>
            </a:r>
          </a:p>
        </p:txBody>
      </p:sp>
      <p:sp>
        <p:nvSpPr>
          <p:cNvPr id="2" name="Rectangle 1">
            <a:extLst>
              <a:ext uri="{FF2B5EF4-FFF2-40B4-BE49-F238E27FC236}">
                <a16:creationId xmlns:a16="http://schemas.microsoft.com/office/drawing/2014/main" id="{C47AC2C5-2755-4435-806C-C7D49ADC6EB5}"/>
              </a:ext>
            </a:extLst>
          </p:cNvPr>
          <p:cNvSpPr/>
          <p:nvPr/>
        </p:nvSpPr>
        <p:spPr>
          <a:xfrm>
            <a:off x="78658" y="3236666"/>
            <a:ext cx="5953424" cy="769441"/>
          </a:xfrm>
          <a:prstGeom prst="rect">
            <a:avLst/>
          </a:prstGeom>
        </p:spPr>
        <p:txBody>
          <a:bodyPr wrap="square">
            <a:spAutoFit/>
          </a:bodyPr>
          <a:lstStyle/>
          <a:p>
            <a:r>
              <a:rPr lang="en-US" sz="1100"/>
              <a:t>Besides possibly improving performance and modifying the order of operations, using parallel streams can impact how you write your application. Reduction operations on parallel streams are referred to as </a:t>
            </a:r>
            <a:r>
              <a:rPr lang="en-US" sz="1100" b="1" i="1"/>
              <a:t>parallel reductions</a:t>
            </a:r>
            <a:r>
              <a:rPr lang="en-US" sz="1100"/>
              <a:t>. The results for parallel reductions can be different from what you expect when working with serial streams.</a:t>
            </a:r>
          </a:p>
        </p:txBody>
      </p:sp>
      <p:sp>
        <p:nvSpPr>
          <p:cNvPr id="6" name="TextBox 5">
            <a:extLst>
              <a:ext uri="{FF2B5EF4-FFF2-40B4-BE49-F238E27FC236}">
                <a16:creationId xmlns:a16="http://schemas.microsoft.com/office/drawing/2014/main" id="{7EAA988D-3301-416C-83C5-D932468BF62A}"/>
              </a:ext>
            </a:extLst>
          </p:cNvPr>
          <p:cNvSpPr txBox="1"/>
          <p:nvPr/>
        </p:nvSpPr>
        <p:spPr>
          <a:xfrm>
            <a:off x="0" y="4006107"/>
            <a:ext cx="2736327" cy="338554"/>
          </a:xfrm>
          <a:prstGeom prst="rect">
            <a:avLst/>
          </a:prstGeom>
          <a:noFill/>
        </p:spPr>
        <p:txBody>
          <a:bodyPr wrap="none" rtlCol="0">
            <a:spAutoFit/>
          </a:bodyPr>
          <a:lstStyle/>
          <a:p>
            <a:r>
              <a:rPr lang="en-US" sz="1600" u="sng"/>
              <a:t>Performing Order-Based Tasks </a:t>
            </a:r>
          </a:p>
        </p:txBody>
      </p:sp>
      <p:sp>
        <p:nvSpPr>
          <p:cNvPr id="3" name="Rectangle 2">
            <a:extLst>
              <a:ext uri="{FF2B5EF4-FFF2-40B4-BE49-F238E27FC236}">
                <a16:creationId xmlns:a16="http://schemas.microsoft.com/office/drawing/2014/main" id="{10354C3D-DA2A-42E3-A5BE-A548BA7A2B65}"/>
              </a:ext>
            </a:extLst>
          </p:cNvPr>
          <p:cNvSpPr/>
          <p:nvPr/>
        </p:nvSpPr>
        <p:spPr>
          <a:xfrm>
            <a:off x="78658" y="4344661"/>
            <a:ext cx="6081254" cy="430887"/>
          </a:xfrm>
          <a:prstGeom prst="rect">
            <a:avLst/>
          </a:prstGeom>
        </p:spPr>
        <p:txBody>
          <a:bodyPr wrap="square">
            <a:spAutoFit/>
          </a:bodyPr>
          <a:lstStyle/>
          <a:p>
            <a:r>
              <a:rPr lang="en-US" sz="1100"/>
              <a:t>Since order is not guaranteed with parallel streams, methods such as findAny() on parallel streams may result in unexpected behavior. Let’s take a look at the results of findAny() applied to a serial stream:</a:t>
            </a:r>
          </a:p>
        </p:txBody>
      </p:sp>
      <p:pic>
        <p:nvPicPr>
          <p:cNvPr id="7" name="Picture 6">
            <a:extLst>
              <a:ext uri="{FF2B5EF4-FFF2-40B4-BE49-F238E27FC236}">
                <a16:creationId xmlns:a16="http://schemas.microsoft.com/office/drawing/2014/main" id="{631A7BF8-5AC7-4223-94B9-1E2C5C2E347E}"/>
              </a:ext>
            </a:extLst>
          </p:cNvPr>
          <p:cNvPicPr>
            <a:picLocks noChangeAspect="1"/>
          </p:cNvPicPr>
          <p:nvPr/>
        </p:nvPicPr>
        <p:blipFill>
          <a:blip r:embed="rId3"/>
          <a:stretch>
            <a:fillRect/>
          </a:stretch>
        </p:blipFill>
        <p:spPr>
          <a:xfrm>
            <a:off x="186351" y="4775548"/>
            <a:ext cx="4695825" cy="238125"/>
          </a:xfrm>
          <a:prstGeom prst="rect">
            <a:avLst/>
          </a:prstGeom>
        </p:spPr>
      </p:pic>
      <p:pic>
        <p:nvPicPr>
          <p:cNvPr id="9" name="Picture 8">
            <a:extLst>
              <a:ext uri="{FF2B5EF4-FFF2-40B4-BE49-F238E27FC236}">
                <a16:creationId xmlns:a16="http://schemas.microsoft.com/office/drawing/2014/main" id="{789F1C0B-A422-4227-899C-A0D2198A43C4}"/>
              </a:ext>
            </a:extLst>
          </p:cNvPr>
          <p:cNvPicPr>
            <a:picLocks noChangeAspect="1"/>
          </p:cNvPicPr>
          <p:nvPr/>
        </p:nvPicPr>
        <p:blipFill>
          <a:blip r:embed="rId4"/>
          <a:stretch>
            <a:fillRect/>
          </a:stretch>
        </p:blipFill>
        <p:spPr>
          <a:xfrm>
            <a:off x="5630491" y="4764171"/>
            <a:ext cx="104775" cy="228600"/>
          </a:xfrm>
          <a:prstGeom prst="rect">
            <a:avLst/>
          </a:prstGeom>
        </p:spPr>
      </p:pic>
      <p:cxnSp>
        <p:nvCxnSpPr>
          <p:cNvPr id="10" name="Straight Connector 9">
            <a:extLst>
              <a:ext uri="{FF2B5EF4-FFF2-40B4-BE49-F238E27FC236}">
                <a16:creationId xmlns:a16="http://schemas.microsoft.com/office/drawing/2014/main" id="{487A550D-BFB9-4B99-B8F2-63E3CB0DB88B}"/>
              </a:ext>
            </a:extLst>
          </p:cNvPr>
          <p:cNvCxnSpPr>
            <a:cxnSpLocks/>
          </p:cNvCxnSpPr>
          <p:nvPr/>
        </p:nvCxnSpPr>
        <p:spPr>
          <a:xfrm>
            <a:off x="605420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62D856E-8857-43B5-8060-5B2D33F30147}"/>
              </a:ext>
            </a:extLst>
          </p:cNvPr>
          <p:cNvSpPr/>
          <p:nvPr/>
        </p:nvSpPr>
        <p:spPr>
          <a:xfrm>
            <a:off x="4989869" y="4761556"/>
            <a:ext cx="666739" cy="261610"/>
          </a:xfrm>
          <a:prstGeom prst="rect">
            <a:avLst/>
          </a:prstGeom>
        </p:spPr>
        <p:txBody>
          <a:bodyPr wrap="square">
            <a:spAutoFit/>
          </a:bodyPr>
          <a:lstStyle/>
          <a:p>
            <a:r>
              <a:rPr lang="en-US" sz="1100"/>
              <a:t>Output :</a:t>
            </a:r>
          </a:p>
        </p:txBody>
      </p:sp>
      <p:pic>
        <p:nvPicPr>
          <p:cNvPr id="13" name="Picture 12">
            <a:extLst>
              <a:ext uri="{FF2B5EF4-FFF2-40B4-BE49-F238E27FC236}">
                <a16:creationId xmlns:a16="http://schemas.microsoft.com/office/drawing/2014/main" id="{37CA1832-1D4B-4D0F-B96A-F0150A86A73E}"/>
              </a:ext>
            </a:extLst>
          </p:cNvPr>
          <p:cNvPicPr>
            <a:picLocks noChangeAspect="1"/>
          </p:cNvPicPr>
          <p:nvPr/>
        </p:nvPicPr>
        <p:blipFill>
          <a:blip r:embed="rId5"/>
          <a:stretch>
            <a:fillRect/>
          </a:stretch>
        </p:blipFill>
        <p:spPr>
          <a:xfrm>
            <a:off x="4882176" y="4748421"/>
            <a:ext cx="1105499" cy="250764"/>
          </a:xfrm>
          <a:prstGeom prst="rect">
            <a:avLst/>
          </a:prstGeom>
        </p:spPr>
      </p:pic>
      <p:sp>
        <p:nvSpPr>
          <p:cNvPr id="14" name="Rectangle 13">
            <a:extLst>
              <a:ext uri="{FF2B5EF4-FFF2-40B4-BE49-F238E27FC236}">
                <a16:creationId xmlns:a16="http://schemas.microsoft.com/office/drawing/2014/main" id="{FB559A68-DE9F-4FB1-957F-202047B39FD1}"/>
              </a:ext>
            </a:extLst>
          </p:cNvPr>
          <p:cNvSpPr/>
          <p:nvPr/>
        </p:nvSpPr>
        <p:spPr>
          <a:xfrm>
            <a:off x="78658" y="4992771"/>
            <a:ext cx="6081252" cy="430887"/>
          </a:xfrm>
          <a:prstGeom prst="rect">
            <a:avLst/>
          </a:prstGeom>
        </p:spPr>
        <p:txBody>
          <a:bodyPr wrap="square">
            <a:spAutoFit/>
          </a:bodyPr>
          <a:lstStyle/>
          <a:p>
            <a:r>
              <a:rPr lang="en-US" sz="1100"/>
              <a:t>With a parallel stream, the JVM can create any number of threads to process the stream. When you call findAny() on a parallel stream, the JVM selects the first thread to finish the task and retrieves its data: </a:t>
            </a:r>
          </a:p>
        </p:txBody>
      </p:sp>
      <p:pic>
        <p:nvPicPr>
          <p:cNvPr id="15" name="Picture 14">
            <a:extLst>
              <a:ext uri="{FF2B5EF4-FFF2-40B4-BE49-F238E27FC236}">
                <a16:creationId xmlns:a16="http://schemas.microsoft.com/office/drawing/2014/main" id="{022609A1-3EE5-41CB-8F57-4C59CB9095F8}"/>
              </a:ext>
            </a:extLst>
          </p:cNvPr>
          <p:cNvPicPr>
            <a:picLocks noChangeAspect="1"/>
          </p:cNvPicPr>
          <p:nvPr/>
        </p:nvPicPr>
        <p:blipFill>
          <a:blip r:embed="rId6"/>
          <a:stretch>
            <a:fillRect/>
          </a:stretch>
        </p:blipFill>
        <p:spPr>
          <a:xfrm>
            <a:off x="186351" y="5401135"/>
            <a:ext cx="5181600" cy="247650"/>
          </a:xfrm>
          <a:prstGeom prst="rect">
            <a:avLst/>
          </a:prstGeom>
        </p:spPr>
      </p:pic>
      <p:pic>
        <p:nvPicPr>
          <p:cNvPr id="16" name="Picture 15">
            <a:extLst>
              <a:ext uri="{FF2B5EF4-FFF2-40B4-BE49-F238E27FC236}">
                <a16:creationId xmlns:a16="http://schemas.microsoft.com/office/drawing/2014/main" id="{DE196946-1663-4883-9A78-9996C49C99A1}"/>
              </a:ext>
            </a:extLst>
          </p:cNvPr>
          <p:cNvPicPr>
            <a:picLocks noChangeAspect="1"/>
          </p:cNvPicPr>
          <p:nvPr/>
        </p:nvPicPr>
        <p:blipFill>
          <a:blip r:embed="rId7"/>
          <a:stretch>
            <a:fillRect/>
          </a:stretch>
        </p:blipFill>
        <p:spPr>
          <a:xfrm>
            <a:off x="4538793" y="5686467"/>
            <a:ext cx="1409700" cy="200025"/>
          </a:xfrm>
          <a:prstGeom prst="rect">
            <a:avLst/>
          </a:prstGeom>
        </p:spPr>
      </p:pic>
      <p:pic>
        <p:nvPicPr>
          <p:cNvPr id="17" name="Picture 16">
            <a:extLst>
              <a:ext uri="{FF2B5EF4-FFF2-40B4-BE49-F238E27FC236}">
                <a16:creationId xmlns:a16="http://schemas.microsoft.com/office/drawing/2014/main" id="{5DB26510-95AA-461C-83F9-18688A24D311}"/>
              </a:ext>
            </a:extLst>
          </p:cNvPr>
          <p:cNvPicPr>
            <a:picLocks noChangeAspect="1"/>
          </p:cNvPicPr>
          <p:nvPr/>
        </p:nvPicPr>
        <p:blipFill>
          <a:blip r:embed="rId5"/>
          <a:stretch>
            <a:fillRect/>
          </a:stretch>
        </p:blipFill>
        <p:spPr>
          <a:xfrm>
            <a:off x="4538623" y="5624882"/>
            <a:ext cx="1409699" cy="261610"/>
          </a:xfrm>
          <a:prstGeom prst="rect">
            <a:avLst/>
          </a:prstGeom>
        </p:spPr>
      </p:pic>
      <p:sp>
        <p:nvSpPr>
          <p:cNvPr id="18" name="Rectangle 17">
            <a:extLst>
              <a:ext uri="{FF2B5EF4-FFF2-40B4-BE49-F238E27FC236}">
                <a16:creationId xmlns:a16="http://schemas.microsoft.com/office/drawing/2014/main" id="{A42CA9B4-4510-462F-BDE7-5C1F86BE3D77}"/>
              </a:ext>
            </a:extLst>
          </p:cNvPr>
          <p:cNvSpPr/>
          <p:nvPr/>
        </p:nvSpPr>
        <p:spPr>
          <a:xfrm>
            <a:off x="78658" y="5586911"/>
            <a:ext cx="6096000" cy="1446550"/>
          </a:xfrm>
          <a:prstGeom prst="rect">
            <a:avLst/>
          </a:prstGeom>
        </p:spPr>
        <p:txBody>
          <a:bodyPr>
            <a:spAutoFit/>
          </a:bodyPr>
          <a:lstStyle/>
          <a:p>
            <a:r>
              <a:rPr lang="en-US" sz="1100"/>
              <a:t>Any stream operation that is based on order, including findFirst(), limit(), or skip(), may actually perform more slowly in a parallel environment. This is a result of a parallel processing task being forced to coordinate all of its threads in a synchronized-like fashion.</a:t>
            </a:r>
          </a:p>
          <a:p>
            <a:endParaRPr lang="en-US" sz="1100"/>
          </a:p>
          <a:p>
            <a:r>
              <a:rPr lang="en-US" sz="1100"/>
              <a:t>On the plus side, the results of ordered operations on a parallel stream will be consistent with a serial stream. For example, calling skip(5).limit(2).findFirst() will return the same result on ordered serial and parallel streams.</a:t>
            </a:r>
          </a:p>
          <a:p>
            <a:endParaRPr lang="en-US" sz="1100"/>
          </a:p>
        </p:txBody>
      </p:sp>
      <p:pic>
        <p:nvPicPr>
          <p:cNvPr id="20" name="Picture 19">
            <a:extLst>
              <a:ext uri="{FF2B5EF4-FFF2-40B4-BE49-F238E27FC236}">
                <a16:creationId xmlns:a16="http://schemas.microsoft.com/office/drawing/2014/main" id="{275D39CD-27AF-4F6E-A49F-4F7035DA7CFB}"/>
              </a:ext>
            </a:extLst>
          </p:cNvPr>
          <p:cNvPicPr>
            <a:picLocks noChangeAspect="1"/>
          </p:cNvPicPr>
          <p:nvPr/>
        </p:nvPicPr>
        <p:blipFill>
          <a:blip r:embed="rId8"/>
          <a:stretch>
            <a:fillRect/>
          </a:stretch>
        </p:blipFill>
        <p:spPr>
          <a:xfrm>
            <a:off x="6140245" y="0"/>
            <a:ext cx="5295900" cy="3581400"/>
          </a:xfrm>
          <a:prstGeom prst="rect">
            <a:avLst/>
          </a:prstGeom>
        </p:spPr>
      </p:pic>
      <p:sp>
        <p:nvSpPr>
          <p:cNvPr id="21" name="TextBox 20">
            <a:extLst>
              <a:ext uri="{FF2B5EF4-FFF2-40B4-BE49-F238E27FC236}">
                <a16:creationId xmlns:a16="http://schemas.microsoft.com/office/drawing/2014/main" id="{5FB46EA8-7F22-464A-BACA-E905D270318F}"/>
              </a:ext>
            </a:extLst>
          </p:cNvPr>
          <p:cNvSpPr txBox="1"/>
          <p:nvPr/>
        </p:nvSpPr>
        <p:spPr>
          <a:xfrm>
            <a:off x="6032082" y="3581400"/>
            <a:ext cx="2929135" cy="338554"/>
          </a:xfrm>
          <a:prstGeom prst="rect">
            <a:avLst/>
          </a:prstGeom>
          <a:noFill/>
        </p:spPr>
        <p:txBody>
          <a:bodyPr wrap="none" rtlCol="0">
            <a:spAutoFit/>
          </a:bodyPr>
          <a:lstStyle/>
          <a:p>
            <a:r>
              <a:rPr lang="en-US" sz="1600" u="sng"/>
              <a:t>Combining Results with reduce() </a:t>
            </a:r>
          </a:p>
        </p:txBody>
      </p:sp>
      <p:sp>
        <p:nvSpPr>
          <p:cNvPr id="22" name="Rectangle 21">
            <a:extLst>
              <a:ext uri="{FF2B5EF4-FFF2-40B4-BE49-F238E27FC236}">
                <a16:creationId xmlns:a16="http://schemas.microsoft.com/office/drawing/2014/main" id="{CAAEDEDB-168E-495B-911D-27C949AE65EE}"/>
              </a:ext>
            </a:extLst>
          </p:cNvPr>
          <p:cNvSpPr/>
          <p:nvPr/>
        </p:nvSpPr>
        <p:spPr>
          <a:xfrm>
            <a:off x="6096000" y="3919954"/>
            <a:ext cx="6096000" cy="769441"/>
          </a:xfrm>
          <a:prstGeom prst="rect">
            <a:avLst/>
          </a:prstGeom>
        </p:spPr>
        <p:txBody>
          <a:bodyPr>
            <a:spAutoFit/>
          </a:bodyPr>
          <a:lstStyle/>
          <a:p>
            <a:r>
              <a:rPr lang="en-US" sz="1100"/>
              <a:t>As you learned in Chapter 4, the stream operation reduce() combines a stream into a single object. Recall that first parameter to the reduce() method is called the </a:t>
            </a:r>
            <a:r>
              <a:rPr lang="en-US" sz="1100" b="1" i="1"/>
              <a:t>identity</a:t>
            </a:r>
            <a:r>
              <a:rPr lang="en-US" sz="1100"/>
              <a:t>, the second parameter is called the </a:t>
            </a:r>
            <a:r>
              <a:rPr lang="en-US" sz="1100" b="1" i="1"/>
              <a:t>accumulator</a:t>
            </a:r>
            <a:r>
              <a:rPr lang="en-US" sz="1100"/>
              <a:t>, and the third parameter is called the </a:t>
            </a:r>
            <a:r>
              <a:rPr lang="en-US" sz="1100" b="1" i="1"/>
              <a:t>combiner</a:t>
            </a:r>
            <a:r>
              <a:rPr lang="en-US" sz="1100"/>
              <a:t>. We can concatenate a string using the reduce() method to produce wolf , as shown in the following example:</a:t>
            </a:r>
          </a:p>
        </p:txBody>
      </p:sp>
      <p:pic>
        <p:nvPicPr>
          <p:cNvPr id="23" name="Picture 22">
            <a:extLst>
              <a:ext uri="{FF2B5EF4-FFF2-40B4-BE49-F238E27FC236}">
                <a16:creationId xmlns:a16="http://schemas.microsoft.com/office/drawing/2014/main" id="{6AFEB23E-A256-483E-9F26-920461FBA269}"/>
              </a:ext>
            </a:extLst>
          </p:cNvPr>
          <p:cNvPicPr>
            <a:picLocks noChangeAspect="1"/>
          </p:cNvPicPr>
          <p:nvPr/>
        </p:nvPicPr>
        <p:blipFill>
          <a:blip r:embed="rId9"/>
          <a:stretch>
            <a:fillRect/>
          </a:stretch>
        </p:blipFill>
        <p:spPr>
          <a:xfrm>
            <a:off x="6184488" y="4708638"/>
            <a:ext cx="3486150" cy="742950"/>
          </a:xfrm>
          <a:prstGeom prst="rect">
            <a:avLst/>
          </a:prstGeom>
        </p:spPr>
      </p:pic>
      <p:pic>
        <p:nvPicPr>
          <p:cNvPr id="24" name="Picture 23">
            <a:extLst>
              <a:ext uri="{FF2B5EF4-FFF2-40B4-BE49-F238E27FC236}">
                <a16:creationId xmlns:a16="http://schemas.microsoft.com/office/drawing/2014/main" id="{8BBC430F-A1FF-49A4-8A8B-7EA825F13F04}"/>
              </a:ext>
            </a:extLst>
          </p:cNvPr>
          <p:cNvPicPr>
            <a:picLocks noChangeAspect="1"/>
          </p:cNvPicPr>
          <p:nvPr/>
        </p:nvPicPr>
        <p:blipFill>
          <a:blip r:embed="rId10"/>
          <a:stretch>
            <a:fillRect/>
          </a:stretch>
        </p:blipFill>
        <p:spPr>
          <a:xfrm>
            <a:off x="6174658" y="5477784"/>
            <a:ext cx="5305425" cy="781050"/>
          </a:xfrm>
          <a:prstGeom prst="rect">
            <a:avLst/>
          </a:prstGeom>
        </p:spPr>
      </p:pic>
    </p:spTree>
    <p:extLst>
      <p:ext uri="{BB962C8B-B14F-4D97-AF65-F5344CB8AC3E}">
        <p14:creationId xmlns:p14="http://schemas.microsoft.com/office/powerpoint/2010/main" val="35540302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B57CCC-FC31-4F6C-B932-CA204922C639}"/>
              </a:ext>
            </a:extLst>
          </p:cNvPr>
          <p:cNvSpPr/>
          <p:nvPr/>
        </p:nvSpPr>
        <p:spPr>
          <a:xfrm>
            <a:off x="0" y="-68168"/>
            <a:ext cx="6096000" cy="1954381"/>
          </a:xfrm>
          <a:prstGeom prst="rect">
            <a:avLst/>
          </a:prstGeom>
        </p:spPr>
        <p:txBody>
          <a:bodyPr>
            <a:spAutoFit/>
          </a:bodyPr>
          <a:lstStyle/>
          <a:p>
            <a:r>
              <a:rPr lang="en-US" sz="1100"/>
              <a:t>On parallel streams, the reduce() method works by applying the reduction to pairs of elements within the stream to create intermediate values and then combining those intermediate values to produce a final result. Whereas with a serial stream, wolf was built one character at a time, in a parallel stream, the intermediate strings wo and lf could have been created and then combined. </a:t>
            </a:r>
          </a:p>
          <a:p>
            <a:endParaRPr lang="en-US" sz="1100"/>
          </a:p>
          <a:p>
            <a:r>
              <a:rPr lang="en-US" sz="1100"/>
              <a:t>With parallel streams, though, we now have to be concerned about order. What if the elements of a string are combined in the wrong order to produce wlfo or flwo ? The Streams API prevents this problem, while still allowing streams to be processed in parallel, as long as the arguments to the reduce() operation adhere to certain principles. </a:t>
            </a:r>
          </a:p>
          <a:p>
            <a:endParaRPr lang="en-US" sz="1100"/>
          </a:p>
          <a:p>
            <a:r>
              <a:rPr lang="en-US" sz="1100"/>
              <a:t>Requirements for reduce() Arguments </a:t>
            </a:r>
          </a:p>
        </p:txBody>
      </p:sp>
      <p:cxnSp>
        <p:nvCxnSpPr>
          <p:cNvPr id="5" name="Straight Connector 4">
            <a:extLst>
              <a:ext uri="{FF2B5EF4-FFF2-40B4-BE49-F238E27FC236}">
                <a16:creationId xmlns:a16="http://schemas.microsoft.com/office/drawing/2014/main" id="{F8323EB6-8D34-4848-8CBD-054C58462F00}"/>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96A9018-46BC-4725-8A05-0F14F2D339AC}"/>
              </a:ext>
            </a:extLst>
          </p:cNvPr>
          <p:cNvSpPr/>
          <p:nvPr/>
        </p:nvSpPr>
        <p:spPr>
          <a:xfrm>
            <a:off x="0" y="1785031"/>
            <a:ext cx="6150075" cy="1477328"/>
          </a:xfrm>
          <a:prstGeom prst="rect">
            <a:avLst/>
          </a:prstGeom>
        </p:spPr>
        <p:txBody>
          <a:bodyPr wrap="square">
            <a:spAutoFit/>
          </a:bodyPr>
          <a:lstStyle/>
          <a:p>
            <a:r>
              <a:rPr lang="en-US" sz="1000"/>
              <a:t>■ The </a:t>
            </a:r>
            <a:r>
              <a:rPr lang="en-US" sz="1000" b="1" i="1"/>
              <a:t>identity</a:t>
            </a:r>
            <a:r>
              <a:rPr lang="en-US" sz="1000"/>
              <a:t> must be defined such that for all elements in the stream u , combiner.apply(identity, u) is equal to u . </a:t>
            </a:r>
          </a:p>
          <a:p>
            <a:r>
              <a:rPr lang="en-US" sz="1000"/>
              <a:t>■ The </a:t>
            </a:r>
            <a:r>
              <a:rPr lang="en-US" sz="1000" b="1" i="1"/>
              <a:t>accumulator</a:t>
            </a:r>
            <a:r>
              <a:rPr lang="en-US" sz="1000"/>
              <a:t> operator op must be associative and stateless such that (a op b) op c is equal to a op (b op c) . </a:t>
            </a:r>
          </a:p>
          <a:p>
            <a:r>
              <a:rPr lang="en-US" sz="1000"/>
              <a:t>■ The </a:t>
            </a:r>
            <a:r>
              <a:rPr lang="en-US" sz="1000" b="1" i="1"/>
              <a:t>combiner</a:t>
            </a:r>
            <a:r>
              <a:rPr lang="en-US" sz="1000"/>
              <a:t> operator must also be associative and stateless and compatible with the identity, such that for all u and t combiner.apply(u,accumulator.apply(identity,t)) is equal to accumulator.apply(u,t) . </a:t>
            </a:r>
          </a:p>
          <a:p>
            <a:endParaRPr lang="en-US" sz="1000"/>
          </a:p>
          <a:p>
            <a:r>
              <a:rPr lang="en-US" sz="1000"/>
              <a:t>If you follow these principles when building your reduce() arguments, then the operations can be performed using a parallel stream and the results will be ordered as they would be with a serial stream. Note that these principles still apply to the identity and accumulator when using the one- or two-argument version of reduce() on parallel streams.</a:t>
            </a:r>
          </a:p>
        </p:txBody>
      </p:sp>
      <p:pic>
        <p:nvPicPr>
          <p:cNvPr id="8" name="Picture 7">
            <a:extLst>
              <a:ext uri="{FF2B5EF4-FFF2-40B4-BE49-F238E27FC236}">
                <a16:creationId xmlns:a16="http://schemas.microsoft.com/office/drawing/2014/main" id="{81936904-7FBF-4950-ADF4-F48C54D32D12}"/>
              </a:ext>
            </a:extLst>
          </p:cNvPr>
          <p:cNvPicPr>
            <a:picLocks noChangeAspect="1"/>
          </p:cNvPicPr>
          <p:nvPr/>
        </p:nvPicPr>
        <p:blipFill>
          <a:blip r:embed="rId2"/>
          <a:stretch>
            <a:fillRect/>
          </a:stretch>
        </p:blipFill>
        <p:spPr>
          <a:xfrm>
            <a:off x="68212" y="3201249"/>
            <a:ext cx="5448300" cy="1076325"/>
          </a:xfrm>
          <a:prstGeom prst="rect">
            <a:avLst/>
          </a:prstGeom>
        </p:spPr>
      </p:pic>
      <p:sp>
        <p:nvSpPr>
          <p:cNvPr id="9" name="Rectangle 8">
            <a:extLst>
              <a:ext uri="{FF2B5EF4-FFF2-40B4-BE49-F238E27FC236}">
                <a16:creationId xmlns:a16="http://schemas.microsoft.com/office/drawing/2014/main" id="{03161DEF-0510-4A9C-93C1-9F5EBA4FA734}"/>
              </a:ext>
            </a:extLst>
          </p:cNvPr>
          <p:cNvSpPr/>
          <p:nvPr/>
        </p:nvSpPr>
        <p:spPr>
          <a:xfrm>
            <a:off x="0" y="4284712"/>
            <a:ext cx="6096000" cy="600164"/>
          </a:xfrm>
          <a:prstGeom prst="rect">
            <a:avLst/>
          </a:prstGeom>
        </p:spPr>
        <p:txBody>
          <a:bodyPr>
            <a:spAutoFit/>
          </a:bodyPr>
          <a:lstStyle/>
          <a:p>
            <a:r>
              <a:rPr lang="en-US" sz="1100"/>
              <a:t>Let’s take a look at an example using a non-associative accumulator. In particular, subtracting numbers is not an associative operation; therefore the following code can output different values depending on whether you use a serial or parallel stream:</a:t>
            </a:r>
          </a:p>
        </p:txBody>
      </p:sp>
      <p:pic>
        <p:nvPicPr>
          <p:cNvPr id="10" name="Picture 9">
            <a:extLst>
              <a:ext uri="{FF2B5EF4-FFF2-40B4-BE49-F238E27FC236}">
                <a16:creationId xmlns:a16="http://schemas.microsoft.com/office/drawing/2014/main" id="{4B359828-9E21-4448-A32D-C2C3575359EF}"/>
              </a:ext>
            </a:extLst>
          </p:cNvPr>
          <p:cNvPicPr>
            <a:picLocks noChangeAspect="1"/>
          </p:cNvPicPr>
          <p:nvPr/>
        </p:nvPicPr>
        <p:blipFill>
          <a:blip r:embed="rId3"/>
          <a:stretch>
            <a:fillRect/>
          </a:stretch>
        </p:blipFill>
        <p:spPr>
          <a:xfrm>
            <a:off x="68213" y="4836562"/>
            <a:ext cx="4305300" cy="581025"/>
          </a:xfrm>
          <a:prstGeom prst="rect">
            <a:avLst/>
          </a:prstGeom>
        </p:spPr>
      </p:pic>
      <p:sp>
        <p:nvSpPr>
          <p:cNvPr id="11" name="Rectangle 10">
            <a:extLst>
              <a:ext uri="{FF2B5EF4-FFF2-40B4-BE49-F238E27FC236}">
                <a16:creationId xmlns:a16="http://schemas.microsoft.com/office/drawing/2014/main" id="{4C01F021-A8F8-49E4-9866-62D22FC9E3D0}"/>
              </a:ext>
            </a:extLst>
          </p:cNvPr>
          <p:cNvSpPr/>
          <p:nvPr/>
        </p:nvSpPr>
        <p:spPr>
          <a:xfrm>
            <a:off x="3554921" y="4946860"/>
            <a:ext cx="2541080" cy="261610"/>
          </a:xfrm>
          <a:prstGeom prst="rect">
            <a:avLst/>
          </a:prstGeom>
        </p:spPr>
        <p:txBody>
          <a:bodyPr wrap="none">
            <a:spAutoFit/>
          </a:bodyPr>
          <a:lstStyle/>
          <a:p>
            <a:r>
              <a:rPr lang="en-US" sz="1100"/>
              <a:t>It may output -21, 3, or some other value</a:t>
            </a:r>
          </a:p>
        </p:txBody>
      </p:sp>
      <p:sp>
        <p:nvSpPr>
          <p:cNvPr id="12" name="Rectangle 11">
            <a:extLst>
              <a:ext uri="{FF2B5EF4-FFF2-40B4-BE49-F238E27FC236}">
                <a16:creationId xmlns:a16="http://schemas.microsoft.com/office/drawing/2014/main" id="{D55B6BFC-10F7-49A2-8C73-49619DF59516}"/>
              </a:ext>
            </a:extLst>
          </p:cNvPr>
          <p:cNvSpPr/>
          <p:nvPr/>
        </p:nvSpPr>
        <p:spPr>
          <a:xfrm>
            <a:off x="0" y="5417587"/>
            <a:ext cx="6096000" cy="430887"/>
          </a:xfrm>
          <a:prstGeom prst="rect">
            <a:avLst/>
          </a:prstGeom>
        </p:spPr>
        <p:txBody>
          <a:bodyPr>
            <a:spAutoFit/>
          </a:bodyPr>
          <a:lstStyle/>
          <a:p>
            <a:r>
              <a:rPr lang="en-US" sz="1100"/>
              <a:t>You can see other problems if we use an identity parameter that is not truly an identity value. For example, what do you expect the following code to output?</a:t>
            </a:r>
          </a:p>
        </p:txBody>
      </p:sp>
      <p:pic>
        <p:nvPicPr>
          <p:cNvPr id="13" name="Picture 12">
            <a:extLst>
              <a:ext uri="{FF2B5EF4-FFF2-40B4-BE49-F238E27FC236}">
                <a16:creationId xmlns:a16="http://schemas.microsoft.com/office/drawing/2014/main" id="{FAF2BEC5-676E-41E9-B3D1-448E14585CB6}"/>
              </a:ext>
            </a:extLst>
          </p:cNvPr>
          <p:cNvPicPr>
            <a:picLocks noChangeAspect="1"/>
          </p:cNvPicPr>
          <p:nvPr/>
        </p:nvPicPr>
        <p:blipFill>
          <a:blip r:embed="rId4"/>
          <a:stretch>
            <a:fillRect/>
          </a:stretch>
        </p:blipFill>
        <p:spPr>
          <a:xfrm>
            <a:off x="259271" y="5848474"/>
            <a:ext cx="3295650" cy="571500"/>
          </a:xfrm>
          <a:prstGeom prst="rect">
            <a:avLst/>
          </a:prstGeom>
        </p:spPr>
      </p:pic>
      <p:sp>
        <p:nvSpPr>
          <p:cNvPr id="14" name="Rectangle 13">
            <a:extLst>
              <a:ext uri="{FF2B5EF4-FFF2-40B4-BE49-F238E27FC236}">
                <a16:creationId xmlns:a16="http://schemas.microsoft.com/office/drawing/2014/main" id="{D125C294-0CB5-4AC7-B9DC-9DB7852F4F2E}"/>
              </a:ext>
            </a:extLst>
          </p:cNvPr>
          <p:cNvSpPr/>
          <p:nvPr/>
        </p:nvSpPr>
        <p:spPr>
          <a:xfrm>
            <a:off x="0" y="6427113"/>
            <a:ext cx="6096000" cy="430887"/>
          </a:xfrm>
          <a:prstGeom prst="rect">
            <a:avLst/>
          </a:prstGeom>
        </p:spPr>
        <p:txBody>
          <a:bodyPr>
            <a:spAutoFit/>
          </a:bodyPr>
          <a:lstStyle/>
          <a:p>
            <a:r>
              <a:rPr lang="en-US" sz="1100"/>
              <a:t>In fact, it can output </a:t>
            </a:r>
            <a:r>
              <a:rPr lang="en-US" sz="1100" err="1"/>
              <a:t>XwXoXlXf</a:t>
            </a:r>
            <a:r>
              <a:rPr lang="en-US" sz="1100"/>
              <a:t>. As part of the parallel process, the identity is applied to multiple elements in the stream, resulting in very unexpected data.</a:t>
            </a:r>
          </a:p>
        </p:txBody>
      </p:sp>
      <p:pic>
        <p:nvPicPr>
          <p:cNvPr id="15" name="Picture 14">
            <a:extLst>
              <a:ext uri="{FF2B5EF4-FFF2-40B4-BE49-F238E27FC236}">
                <a16:creationId xmlns:a16="http://schemas.microsoft.com/office/drawing/2014/main" id="{CCAAA7A0-9D26-441A-A1BE-B3599A0FC3C1}"/>
              </a:ext>
            </a:extLst>
          </p:cNvPr>
          <p:cNvPicPr>
            <a:picLocks noChangeAspect="1"/>
          </p:cNvPicPr>
          <p:nvPr/>
        </p:nvPicPr>
        <p:blipFill>
          <a:blip r:embed="rId5"/>
          <a:stretch>
            <a:fillRect/>
          </a:stretch>
        </p:blipFill>
        <p:spPr>
          <a:xfrm>
            <a:off x="6150075" y="0"/>
            <a:ext cx="5286375" cy="1076325"/>
          </a:xfrm>
          <a:prstGeom prst="rect">
            <a:avLst/>
          </a:prstGeom>
        </p:spPr>
      </p:pic>
      <p:sp>
        <p:nvSpPr>
          <p:cNvPr id="16" name="TextBox 15">
            <a:extLst>
              <a:ext uri="{FF2B5EF4-FFF2-40B4-BE49-F238E27FC236}">
                <a16:creationId xmlns:a16="http://schemas.microsoft.com/office/drawing/2014/main" id="{CD54DC69-F408-43A4-8F5F-DED12E66A411}"/>
              </a:ext>
            </a:extLst>
          </p:cNvPr>
          <p:cNvSpPr txBox="1"/>
          <p:nvPr/>
        </p:nvSpPr>
        <p:spPr>
          <a:xfrm>
            <a:off x="6096000" y="1076101"/>
            <a:ext cx="2744149" cy="338554"/>
          </a:xfrm>
          <a:prstGeom prst="rect">
            <a:avLst/>
          </a:prstGeom>
          <a:noFill/>
        </p:spPr>
        <p:txBody>
          <a:bodyPr wrap="none" rtlCol="0">
            <a:spAutoFit/>
          </a:bodyPr>
          <a:lstStyle/>
          <a:p>
            <a:r>
              <a:rPr lang="en-US" sz="1600" u="sng"/>
              <a:t>Combing Results with collect() </a:t>
            </a:r>
          </a:p>
        </p:txBody>
      </p:sp>
      <p:sp>
        <p:nvSpPr>
          <p:cNvPr id="17" name="Rectangle 16">
            <a:extLst>
              <a:ext uri="{FF2B5EF4-FFF2-40B4-BE49-F238E27FC236}">
                <a16:creationId xmlns:a16="http://schemas.microsoft.com/office/drawing/2014/main" id="{26DBAA0B-B9CE-4572-8655-0071F6E4DCB3}"/>
              </a:ext>
            </a:extLst>
          </p:cNvPr>
          <p:cNvSpPr/>
          <p:nvPr/>
        </p:nvSpPr>
        <p:spPr>
          <a:xfrm>
            <a:off x="6096000" y="1387824"/>
            <a:ext cx="6096000" cy="938719"/>
          </a:xfrm>
          <a:prstGeom prst="rect">
            <a:avLst/>
          </a:prstGeom>
        </p:spPr>
        <p:txBody>
          <a:bodyPr>
            <a:spAutoFit/>
          </a:bodyPr>
          <a:lstStyle/>
          <a:p>
            <a:r>
              <a:rPr lang="en-US" sz="1100"/>
              <a:t>Like reduce(), the Streams API includes a three-argument version of collect() that takes accumulator and combiner operators, along with a supplier operator instead of an identity. Also like reduce(), the accumulator and combiner operations must be associative and stateless, with the combiner operation compatible with the accumulator operator, as previously discussed. In this manner, the three-argument version of collect() can be performed as a parallel reduction, as shown in the following example:</a:t>
            </a:r>
          </a:p>
        </p:txBody>
      </p:sp>
      <p:pic>
        <p:nvPicPr>
          <p:cNvPr id="18" name="Picture 17">
            <a:extLst>
              <a:ext uri="{FF2B5EF4-FFF2-40B4-BE49-F238E27FC236}">
                <a16:creationId xmlns:a16="http://schemas.microsoft.com/office/drawing/2014/main" id="{259C8BB2-D1B4-404F-A894-E349730DFEDC}"/>
              </a:ext>
            </a:extLst>
          </p:cNvPr>
          <p:cNvPicPr>
            <a:picLocks noChangeAspect="1"/>
          </p:cNvPicPr>
          <p:nvPr/>
        </p:nvPicPr>
        <p:blipFill>
          <a:blip r:embed="rId6"/>
          <a:stretch>
            <a:fillRect/>
          </a:stretch>
        </p:blipFill>
        <p:spPr>
          <a:xfrm>
            <a:off x="6250087" y="2285617"/>
            <a:ext cx="5086350" cy="704850"/>
          </a:xfrm>
          <a:prstGeom prst="rect">
            <a:avLst/>
          </a:prstGeom>
        </p:spPr>
      </p:pic>
      <p:pic>
        <p:nvPicPr>
          <p:cNvPr id="19" name="Picture 18">
            <a:extLst>
              <a:ext uri="{FF2B5EF4-FFF2-40B4-BE49-F238E27FC236}">
                <a16:creationId xmlns:a16="http://schemas.microsoft.com/office/drawing/2014/main" id="{861A9417-95C9-4619-9A1D-68FF56C4EA32}"/>
              </a:ext>
            </a:extLst>
          </p:cNvPr>
          <p:cNvPicPr>
            <a:picLocks noChangeAspect="1"/>
          </p:cNvPicPr>
          <p:nvPr/>
        </p:nvPicPr>
        <p:blipFill>
          <a:blip r:embed="rId7"/>
          <a:stretch>
            <a:fillRect/>
          </a:stretch>
        </p:blipFill>
        <p:spPr>
          <a:xfrm>
            <a:off x="3554921" y="4914901"/>
            <a:ext cx="2487005" cy="269478"/>
          </a:xfrm>
          <a:prstGeom prst="rect">
            <a:avLst/>
          </a:prstGeom>
        </p:spPr>
      </p:pic>
      <p:pic>
        <p:nvPicPr>
          <p:cNvPr id="20" name="Picture 19">
            <a:extLst>
              <a:ext uri="{FF2B5EF4-FFF2-40B4-BE49-F238E27FC236}">
                <a16:creationId xmlns:a16="http://schemas.microsoft.com/office/drawing/2014/main" id="{7F53F15C-BF8E-494A-A86F-0147F887BE66}"/>
              </a:ext>
            </a:extLst>
          </p:cNvPr>
          <p:cNvPicPr>
            <a:picLocks noChangeAspect="1"/>
          </p:cNvPicPr>
          <p:nvPr/>
        </p:nvPicPr>
        <p:blipFill>
          <a:blip r:embed="rId7"/>
          <a:stretch>
            <a:fillRect/>
          </a:stretch>
        </p:blipFill>
        <p:spPr>
          <a:xfrm>
            <a:off x="1246699" y="6454140"/>
            <a:ext cx="582097" cy="188416"/>
          </a:xfrm>
          <a:prstGeom prst="rect">
            <a:avLst/>
          </a:prstGeom>
        </p:spPr>
      </p:pic>
      <p:pic>
        <p:nvPicPr>
          <p:cNvPr id="21" name="Picture 20">
            <a:extLst>
              <a:ext uri="{FF2B5EF4-FFF2-40B4-BE49-F238E27FC236}">
                <a16:creationId xmlns:a16="http://schemas.microsoft.com/office/drawing/2014/main" id="{3A7FB89B-E12E-4C23-AF5C-036F4E2699FA}"/>
              </a:ext>
            </a:extLst>
          </p:cNvPr>
          <p:cNvPicPr>
            <a:picLocks noChangeAspect="1"/>
          </p:cNvPicPr>
          <p:nvPr/>
        </p:nvPicPr>
        <p:blipFill>
          <a:blip r:embed="rId7"/>
          <a:stretch>
            <a:fillRect/>
          </a:stretch>
        </p:blipFill>
        <p:spPr>
          <a:xfrm>
            <a:off x="7872562" y="2774415"/>
            <a:ext cx="1105499" cy="261610"/>
          </a:xfrm>
          <a:prstGeom prst="rect">
            <a:avLst/>
          </a:prstGeom>
        </p:spPr>
      </p:pic>
      <p:sp>
        <p:nvSpPr>
          <p:cNvPr id="22" name="Rectangle 21">
            <a:extLst>
              <a:ext uri="{FF2B5EF4-FFF2-40B4-BE49-F238E27FC236}">
                <a16:creationId xmlns:a16="http://schemas.microsoft.com/office/drawing/2014/main" id="{7AE458DC-5233-49BA-AA63-C89FEEFAB64C}"/>
              </a:ext>
            </a:extLst>
          </p:cNvPr>
          <p:cNvSpPr/>
          <p:nvPr/>
        </p:nvSpPr>
        <p:spPr>
          <a:xfrm>
            <a:off x="6123038" y="2988324"/>
            <a:ext cx="6068962" cy="4093428"/>
          </a:xfrm>
          <a:prstGeom prst="rect">
            <a:avLst/>
          </a:prstGeom>
        </p:spPr>
        <p:txBody>
          <a:bodyPr wrap="square">
            <a:spAutoFit/>
          </a:bodyPr>
          <a:lstStyle/>
          <a:p>
            <a:r>
              <a:rPr lang="en-US" sz="1100"/>
              <a:t>Performing parallel reductions with a collector requires additional considerations. For example, if the collection into which you are inserting is an ordered data set, such as a List, then the elements in the resulting collection must be in the same order, regardless of whether you use a serial or parallel stream. This may reduce performance, though, as some operations are unable to be completed in parallel. </a:t>
            </a:r>
          </a:p>
          <a:p>
            <a:endParaRPr lang="en-US" sz="1100"/>
          </a:p>
          <a:p>
            <a:r>
              <a:rPr lang="en-US" sz="1100"/>
              <a:t>The following rules ensure that a parallel reduction will be performed efficiently in Java using a collector.</a:t>
            </a:r>
          </a:p>
          <a:p>
            <a:endParaRPr lang="en-US" sz="1100"/>
          </a:p>
          <a:p>
            <a:r>
              <a:rPr lang="en-US" sz="1100"/>
              <a:t>Requirements for Parallel Reduction with collect() </a:t>
            </a:r>
          </a:p>
          <a:p>
            <a:endParaRPr lang="en-US" sz="1100"/>
          </a:p>
          <a:p>
            <a:r>
              <a:rPr lang="en-US" sz="1000"/>
              <a:t>■ The stream is parallel. </a:t>
            </a:r>
          </a:p>
          <a:p>
            <a:r>
              <a:rPr lang="en-US" sz="1000"/>
              <a:t>■ The parameter of the collect operation has the Collector.Characteristics.CONCURRENT characteristic. </a:t>
            </a:r>
          </a:p>
          <a:p>
            <a:r>
              <a:rPr lang="en-US" sz="1000"/>
              <a:t>■ Either the stream is unordered, or the collector has the characteristic Collector.Characteristics.UNORDERED.</a:t>
            </a:r>
          </a:p>
          <a:p>
            <a:endParaRPr lang="en-US" sz="1000"/>
          </a:p>
          <a:p>
            <a:r>
              <a:rPr lang="en-US" sz="1100"/>
              <a:t>Any class that implements the Collector interface includes a characteristics() method that returns a set of available attributes for the collector. While Collectors. toSet() does have the UNORDERED characteristic, it does not have the CONCURRENT characteristic; therefore the previous collector example will not be performed as a concurrent reduction.</a:t>
            </a:r>
          </a:p>
          <a:p>
            <a:endParaRPr lang="en-US" sz="1100"/>
          </a:p>
          <a:p>
            <a:r>
              <a:rPr lang="en-US" sz="1100"/>
              <a:t>The Collectors class includes two sets of methods for retrieving collectors that are both UNORDERED and CONCURRENT, Collectors.toConcurrentMap() and Collectors.groupingByConcurrent(), and therefore it is capable of performing parallel reductions efficiently. Like their non-concurrent counterparts, there are overloaded versions that take additional arguments.</a:t>
            </a:r>
          </a:p>
          <a:p>
            <a:endParaRPr lang="en-US" sz="1100"/>
          </a:p>
        </p:txBody>
      </p:sp>
      <p:pic>
        <p:nvPicPr>
          <p:cNvPr id="23" name="Picture 22">
            <a:extLst>
              <a:ext uri="{FF2B5EF4-FFF2-40B4-BE49-F238E27FC236}">
                <a16:creationId xmlns:a16="http://schemas.microsoft.com/office/drawing/2014/main" id="{304EEBD4-CB1F-467E-90C0-EB47D060C5F4}"/>
              </a:ext>
            </a:extLst>
          </p:cNvPr>
          <p:cNvPicPr>
            <a:picLocks noChangeAspect="1"/>
          </p:cNvPicPr>
          <p:nvPr/>
        </p:nvPicPr>
        <p:blipFill>
          <a:blip r:embed="rId7"/>
          <a:stretch>
            <a:fillRect/>
          </a:stretch>
        </p:blipFill>
        <p:spPr>
          <a:xfrm>
            <a:off x="2108349" y="5232560"/>
            <a:ext cx="3933573" cy="168717"/>
          </a:xfrm>
          <a:prstGeom prst="rect">
            <a:avLst/>
          </a:prstGeom>
        </p:spPr>
      </p:pic>
    </p:spTree>
    <p:extLst>
      <p:ext uri="{BB962C8B-B14F-4D97-AF65-F5344CB8AC3E}">
        <p14:creationId xmlns:p14="http://schemas.microsoft.com/office/powerpoint/2010/main" val="16500614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46757-117C-4E90-85F9-BC05B359E88A}"/>
              </a:ext>
            </a:extLst>
          </p:cNvPr>
          <p:cNvSpPr/>
          <p:nvPr/>
        </p:nvSpPr>
        <p:spPr>
          <a:xfrm>
            <a:off x="0" y="0"/>
            <a:ext cx="5582265" cy="261610"/>
          </a:xfrm>
          <a:prstGeom prst="rect">
            <a:avLst/>
          </a:prstGeom>
        </p:spPr>
        <p:txBody>
          <a:bodyPr wrap="square">
            <a:spAutoFit/>
          </a:bodyPr>
          <a:lstStyle/>
          <a:p>
            <a:r>
              <a:rPr lang="en-US" sz="1100"/>
              <a:t>Here is a rewrite of an example from Chapter 4 to use a parallel stream and parallel reduction:</a:t>
            </a:r>
          </a:p>
        </p:txBody>
      </p:sp>
      <p:pic>
        <p:nvPicPr>
          <p:cNvPr id="5" name="Picture 4">
            <a:extLst>
              <a:ext uri="{FF2B5EF4-FFF2-40B4-BE49-F238E27FC236}">
                <a16:creationId xmlns:a16="http://schemas.microsoft.com/office/drawing/2014/main" id="{C9AD31CA-D7DA-41A8-ABAA-A7D1FD403979}"/>
              </a:ext>
            </a:extLst>
          </p:cNvPr>
          <p:cNvPicPr>
            <a:picLocks noChangeAspect="1"/>
          </p:cNvPicPr>
          <p:nvPr/>
        </p:nvPicPr>
        <p:blipFill>
          <a:blip r:embed="rId2"/>
          <a:stretch>
            <a:fillRect/>
          </a:stretch>
        </p:blipFill>
        <p:spPr>
          <a:xfrm>
            <a:off x="108940" y="261610"/>
            <a:ext cx="5162550" cy="1066800"/>
          </a:xfrm>
          <a:prstGeom prst="rect">
            <a:avLst/>
          </a:prstGeom>
        </p:spPr>
      </p:pic>
      <p:pic>
        <p:nvPicPr>
          <p:cNvPr id="6" name="Picture 5">
            <a:extLst>
              <a:ext uri="{FF2B5EF4-FFF2-40B4-BE49-F238E27FC236}">
                <a16:creationId xmlns:a16="http://schemas.microsoft.com/office/drawing/2014/main" id="{80F9B073-0C67-4643-BD24-A51B7F650368}"/>
              </a:ext>
            </a:extLst>
          </p:cNvPr>
          <p:cNvPicPr>
            <a:picLocks noChangeAspect="1"/>
          </p:cNvPicPr>
          <p:nvPr/>
        </p:nvPicPr>
        <p:blipFill>
          <a:blip r:embed="rId3"/>
          <a:stretch>
            <a:fillRect/>
          </a:stretch>
        </p:blipFill>
        <p:spPr>
          <a:xfrm>
            <a:off x="1802320" y="948266"/>
            <a:ext cx="2487005" cy="189045"/>
          </a:xfrm>
          <a:prstGeom prst="rect">
            <a:avLst/>
          </a:prstGeom>
        </p:spPr>
      </p:pic>
      <p:pic>
        <p:nvPicPr>
          <p:cNvPr id="7" name="Picture 6">
            <a:extLst>
              <a:ext uri="{FF2B5EF4-FFF2-40B4-BE49-F238E27FC236}">
                <a16:creationId xmlns:a16="http://schemas.microsoft.com/office/drawing/2014/main" id="{AB6BFB9B-E8BF-448B-8B67-55E2529F29EE}"/>
              </a:ext>
            </a:extLst>
          </p:cNvPr>
          <p:cNvPicPr>
            <a:picLocks noChangeAspect="1"/>
          </p:cNvPicPr>
          <p:nvPr/>
        </p:nvPicPr>
        <p:blipFill>
          <a:blip r:embed="rId3"/>
          <a:stretch>
            <a:fillRect/>
          </a:stretch>
        </p:blipFill>
        <p:spPr>
          <a:xfrm>
            <a:off x="2513521" y="1137310"/>
            <a:ext cx="2757969" cy="191099"/>
          </a:xfrm>
          <a:prstGeom prst="rect">
            <a:avLst/>
          </a:prstGeom>
        </p:spPr>
      </p:pic>
      <p:cxnSp>
        <p:nvCxnSpPr>
          <p:cNvPr id="8" name="Straight Connector 7">
            <a:extLst>
              <a:ext uri="{FF2B5EF4-FFF2-40B4-BE49-F238E27FC236}">
                <a16:creationId xmlns:a16="http://schemas.microsoft.com/office/drawing/2014/main" id="{2AFB3B09-B43E-4589-93F7-24FD5DBEFB70}"/>
              </a:ext>
            </a:extLst>
          </p:cNvPr>
          <p:cNvCxnSpPr>
            <a:cxnSpLocks/>
          </p:cNvCxnSpPr>
          <p:nvPr/>
        </p:nvCxnSpPr>
        <p:spPr>
          <a:xfrm>
            <a:off x="585319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A5D2D0-3A88-4E45-BE42-C8083D0E5C0F}"/>
              </a:ext>
            </a:extLst>
          </p:cNvPr>
          <p:cNvSpPr/>
          <p:nvPr/>
        </p:nvSpPr>
        <p:spPr>
          <a:xfrm>
            <a:off x="-2178" y="1328409"/>
            <a:ext cx="5979642" cy="769441"/>
          </a:xfrm>
          <a:prstGeom prst="rect">
            <a:avLst/>
          </a:prstGeom>
        </p:spPr>
        <p:txBody>
          <a:bodyPr wrap="square">
            <a:spAutoFit/>
          </a:bodyPr>
          <a:lstStyle/>
          <a:p>
            <a:r>
              <a:rPr lang="en-US" sz="1100"/>
              <a:t>We use a ConcurrentMap reference, although the actual class returned is likely ConcurrentHashMap. The particular class is not guaranteed; it will just be a class that implements the interface ConcurrentMap. Finally, we can rewrite our groupingBy() example from Chapter 4 to use a parallel stream and parallel reduction:</a:t>
            </a:r>
          </a:p>
        </p:txBody>
      </p:sp>
      <p:pic>
        <p:nvPicPr>
          <p:cNvPr id="10" name="Picture 9">
            <a:extLst>
              <a:ext uri="{FF2B5EF4-FFF2-40B4-BE49-F238E27FC236}">
                <a16:creationId xmlns:a16="http://schemas.microsoft.com/office/drawing/2014/main" id="{70038ECB-F13D-411C-9290-5B75E5AC73ED}"/>
              </a:ext>
            </a:extLst>
          </p:cNvPr>
          <p:cNvPicPr>
            <a:picLocks noChangeAspect="1"/>
          </p:cNvPicPr>
          <p:nvPr/>
        </p:nvPicPr>
        <p:blipFill>
          <a:blip r:embed="rId4"/>
          <a:stretch>
            <a:fillRect/>
          </a:stretch>
        </p:blipFill>
        <p:spPr>
          <a:xfrm>
            <a:off x="122746" y="2097850"/>
            <a:ext cx="4781550" cy="752475"/>
          </a:xfrm>
          <a:prstGeom prst="rect">
            <a:avLst/>
          </a:prstGeom>
        </p:spPr>
      </p:pic>
      <p:pic>
        <p:nvPicPr>
          <p:cNvPr id="11" name="Picture 10">
            <a:extLst>
              <a:ext uri="{FF2B5EF4-FFF2-40B4-BE49-F238E27FC236}">
                <a16:creationId xmlns:a16="http://schemas.microsoft.com/office/drawing/2014/main" id="{54907FD2-DCDC-476C-86A0-5F13F25A4A09}"/>
              </a:ext>
            </a:extLst>
          </p:cNvPr>
          <p:cNvPicPr>
            <a:picLocks noChangeAspect="1"/>
          </p:cNvPicPr>
          <p:nvPr/>
        </p:nvPicPr>
        <p:blipFill>
          <a:blip r:embed="rId3"/>
          <a:stretch>
            <a:fillRect/>
          </a:stretch>
        </p:blipFill>
        <p:spPr>
          <a:xfrm>
            <a:off x="1802319" y="2650432"/>
            <a:ext cx="2253487" cy="189045"/>
          </a:xfrm>
          <a:prstGeom prst="rect">
            <a:avLst/>
          </a:prstGeom>
        </p:spPr>
      </p:pic>
      <p:sp>
        <p:nvSpPr>
          <p:cNvPr id="12" name="Rectangle 11">
            <a:extLst>
              <a:ext uri="{FF2B5EF4-FFF2-40B4-BE49-F238E27FC236}">
                <a16:creationId xmlns:a16="http://schemas.microsoft.com/office/drawing/2014/main" id="{564BF170-0326-4F95-820B-65D8FD5B823B}"/>
              </a:ext>
            </a:extLst>
          </p:cNvPr>
          <p:cNvSpPr/>
          <p:nvPr/>
        </p:nvSpPr>
        <p:spPr>
          <a:xfrm>
            <a:off x="0" y="2839477"/>
            <a:ext cx="6096000" cy="261610"/>
          </a:xfrm>
          <a:prstGeom prst="rect">
            <a:avLst/>
          </a:prstGeom>
        </p:spPr>
        <p:txBody>
          <a:bodyPr>
            <a:spAutoFit/>
          </a:bodyPr>
          <a:lstStyle/>
          <a:p>
            <a:r>
              <a:rPr lang="en-US" sz="1100"/>
              <a:t>As before, the returned object can be assigned a ConcurrentMap reference. </a:t>
            </a:r>
          </a:p>
        </p:txBody>
      </p:sp>
      <p:pic>
        <p:nvPicPr>
          <p:cNvPr id="13" name="Picture 12">
            <a:extLst>
              <a:ext uri="{FF2B5EF4-FFF2-40B4-BE49-F238E27FC236}">
                <a16:creationId xmlns:a16="http://schemas.microsoft.com/office/drawing/2014/main" id="{86DDED9C-F8FB-4A77-AD77-6EA543990F56}"/>
              </a:ext>
            </a:extLst>
          </p:cNvPr>
          <p:cNvPicPr>
            <a:picLocks noChangeAspect="1"/>
          </p:cNvPicPr>
          <p:nvPr/>
        </p:nvPicPr>
        <p:blipFill>
          <a:blip r:embed="rId5"/>
          <a:stretch>
            <a:fillRect/>
          </a:stretch>
        </p:blipFill>
        <p:spPr>
          <a:xfrm>
            <a:off x="63798" y="3105369"/>
            <a:ext cx="5314950" cy="2019300"/>
          </a:xfrm>
          <a:prstGeom prst="rect">
            <a:avLst/>
          </a:prstGeom>
        </p:spPr>
      </p:pic>
      <p:sp>
        <p:nvSpPr>
          <p:cNvPr id="14" name="TextBox 13">
            <a:extLst>
              <a:ext uri="{FF2B5EF4-FFF2-40B4-BE49-F238E27FC236}">
                <a16:creationId xmlns:a16="http://schemas.microsoft.com/office/drawing/2014/main" id="{15AC9637-F487-41EF-8A00-45BEF0CED2F6}"/>
              </a:ext>
            </a:extLst>
          </p:cNvPr>
          <p:cNvSpPr txBox="1"/>
          <p:nvPr/>
        </p:nvSpPr>
        <p:spPr>
          <a:xfrm>
            <a:off x="-28451" y="5124669"/>
            <a:ext cx="5915026" cy="461665"/>
          </a:xfrm>
          <a:prstGeom prst="rect">
            <a:avLst/>
          </a:prstGeom>
          <a:noFill/>
        </p:spPr>
        <p:txBody>
          <a:bodyPr wrap="square" rtlCol="0">
            <a:spAutoFit/>
          </a:bodyPr>
          <a:lstStyle/>
          <a:p>
            <a:r>
              <a:rPr lang="en-US" sz="2400" b="1" u="sng"/>
              <a:t>6- Managing Concurrent Processes </a:t>
            </a:r>
          </a:p>
        </p:txBody>
      </p:sp>
      <p:sp>
        <p:nvSpPr>
          <p:cNvPr id="15" name="Rectangle 14">
            <a:extLst>
              <a:ext uri="{FF2B5EF4-FFF2-40B4-BE49-F238E27FC236}">
                <a16:creationId xmlns:a16="http://schemas.microsoft.com/office/drawing/2014/main" id="{62C39DA3-AEE9-42CA-B75B-1C780F3FAA6F}"/>
              </a:ext>
            </a:extLst>
          </p:cNvPr>
          <p:cNvSpPr/>
          <p:nvPr/>
        </p:nvSpPr>
        <p:spPr>
          <a:xfrm>
            <a:off x="-2178" y="5586334"/>
            <a:ext cx="5855376" cy="769441"/>
          </a:xfrm>
          <a:prstGeom prst="rect">
            <a:avLst/>
          </a:prstGeom>
        </p:spPr>
        <p:txBody>
          <a:bodyPr wrap="square" lIns="91440" tIns="45720" rIns="91440" bIns="45720" anchor="t">
            <a:spAutoFit/>
          </a:bodyPr>
          <a:lstStyle/>
          <a:p>
            <a:r>
              <a:rPr lang="en-US" sz="1100"/>
              <a:t>The Concurrency API includes classes that can be used to coordinate tasks among a group of related threads. These classes are designed for use in specific scenarios, similar to many of the design patterns that you saw in Chapter 2. In this section, we present two classes with which you should be familiar for the exam, </a:t>
            </a:r>
            <a:r>
              <a:rPr lang="en-US" sz="1100" err="1"/>
              <a:t>CyclicBarrier</a:t>
            </a:r>
            <a:r>
              <a:rPr lang="en-US" sz="1100"/>
              <a:t> and </a:t>
            </a:r>
            <a:r>
              <a:rPr lang="en-US" sz="1100" err="1"/>
              <a:t>ForkJoinPool</a:t>
            </a:r>
            <a:r>
              <a:rPr lang="en-US" sz="1100"/>
              <a:t>.</a:t>
            </a:r>
          </a:p>
        </p:txBody>
      </p:sp>
      <p:sp>
        <p:nvSpPr>
          <p:cNvPr id="17" name="TextBox 16">
            <a:extLst>
              <a:ext uri="{FF2B5EF4-FFF2-40B4-BE49-F238E27FC236}">
                <a16:creationId xmlns:a16="http://schemas.microsoft.com/office/drawing/2014/main" id="{857C45BF-8FFF-461F-8253-1D054AA80568}"/>
              </a:ext>
            </a:extLst>
          </p:cNvPr>
          <p:cNvSpPr txBox="1"/>
          <p:nvPr/>
        </p:nvSpPr>
        <p:spPr>
          <a:xfrm>
            <a:off x="5796709" y="-53861"/>
            <a:ext cx="4130178" cy="369332"/>
          </a:xfrm>
          <a:prstGeom prst="rect">
            <a:avLst/>
          </a:prstGeom>
          <a:noFill/>
        </p:spPr>
        <p:txBody>
          <a:bodyPr wrap="square">
            <a:spAutoFit/>
          </a:bodyPr>
          <a:lstStyle/>
          <a:p>
            <a:pPr marL="342900" indent="-342900">
              <a:buFont typeface="Wingdings" panose="05000000000000000000" pitchFamily="2" charset="2"/>
              <a:buChar char="Ø"/>
            </a:pPr>
            <a:r>
              <a:rPr lang="en-US"/>
              <a:t>Creating a CyclicBarrier </a:t>
            </a:r>
          </a:p>
        </p:txBody>
      </p:sp>
      <p:sp>
        <p:nvSpPr>
          <p:cNvPr id="18" name="Rectangle 17">
            <a:extLst>
              <a:ext uri="{FF2B5EF4-FFF2-40B4-BE49-F238E27FC236}">
                <a16:creationId xmlns:a16="http://schemas.microsoft.com/office/drawing/2014/main" id="{8EBBA94A-AA7A-47DF-A021-4E70A1EECE06}"/>
              </a:ext>
            </a:extLst>
          </p:cNvPr>
          <p:cNvSpPr/>
          <p:nvPr/>
        </p:nvSpPr>
        <p:spPr>
          <a:xfrm>
            <a:off x="5853198" y="267579"/>
            <a:ext cx="6096000" cy="2123658"/>
          </a:xfrm>
          <a:prstGeom prst="rect">
            <a:avLst/>
          </a:prstGeom>
        </p:spPr>
        <p:txBody>
          <a:bodyPr>
            <a:spAutoFit/>
          </a:bodyPr>
          <a:lstStyle/>
          <a:p>
            <a:r>
              <a:rPr lang="en-US" sz="1100"/>
              <a:t>Our zoo workers are back, and this time they are cleaning pens. Imagine that there is a lion pen that needs to emptied, cleaned, and then filled back up with the lions. To complete the task, we have assigned four zoo workers. Obviously, we don’t want to start cleaning the cage while a lion is roaming in it, lest we end up losing a zoo worker! Furthermore, we don’t want to let the lions back into the pen while it is still being cleaned.</a:t>
            </a:r>
          </a:p>
          <a:p>
            <a:endParaRPr lang="en-US" sz="1100"/>
          </a:p>
          <a:p>
            <a:r>
              <a:rPr lang="en-US" sz="1100"/>
              <a:t>We could have all of the work completed by a single worker, but this would be slow and ignore the fact that we have three zoo workers standing by to help. A better solution would be to have all four zoo employees work concurrently, pausing between the end of one set of tasks and the start of the next. </a:t>
            </a:r>
          </a:p>
          <a:p>
            <a:endParaRPr lang="en-US" sz="1100"/>
          </a:p>
          <a:p>
            <a:r>
              <a:rPr lang="en-US" sz="1100"/>
              <a:t>To coordinate these tasks, we can use the CyclicBarrier class. For now, let’s start with a code sample without a CyclicBarrier: </a:t>
            </a:r>
          </a:p>
        </p:txBody>
      </p:sp>
      <p:pic>
        <p:nvPicPr>
          <p:cNvPr id="19" name="Picture 18">
            <a:extLst>
              <a:ext uri="{FF2B5EF4-FFF2-40B4-BE49-F238E27FC236}">
                <a16:creationId xmlns:a16="http://schemas.microsoft.com/office/drawing/2014/main" id="{70C39C6B-9078-4356-BC6F-C938F22F64EE}"/>
              </a:ext>
            </a:extLst>
          </p:cNvPr>
          <p:cNvPicPr>
            <a:picLocks noChangeAspect="1"/>
          </p:cNvPicPr>
          <p:nvPr/>
        </p:nvPicPr>
        <p:blipFill>
          <a:blip r:embed="rId6"/>
          <a:stretch>
            <a:fillRect/>
          </a:stretch>
        </p:blipFill>
        <p:spPr>
          <a:xfrm>
            <a:off x="5950373" y="2391237"/>
            <a:ext cx="5000625" cy="4391025"/>
          </a:xfrm>
          <a:prstGeom prst="rect">
            <a:avLst/>
          </a:prstGeom>
        </p:spPr>
      </p:pic>
      <p:pic>
        <p:nvPicPr>
          <p:cNvPr id="22" name="Picture 21">
            <a:extLst>
              <a:ext uri="{FF2B5EF4-FFF2-40B4-BE49-F238E27FC236}">
                <a16:creationId xmlns:a16="http://schemas.microsoft.com/office/drawing/2014/main" id="{5C8FA100-F406-4631-92E3-D5331E28FA1D}"/>
              </a:ext>
            </a:extLst>
          </p:cNvPr>
          <p:cNvPicPr>
            <a:picLocks noChangeAspect="1"/>
          </p:cNvPicPr>
          <p:nvPr/>
        </p:nvPicPr>
        <p:blipFill>
          <a:blip r:embed="rId7"/>
          <a:stretch>
            <a:fillRect/>
          </a:stretch>
        </p:blipFill>
        <p:spPr>
          <a:xfrm>
            <a:off x="10994727" y="4800600"/>
            <a:ext cx="1133475" cy="2057400"/>
          </a:xfrm>
          <a:prstGeom prst="rect">
            <a:avLst/>
          </a:prstGeom>
        </p:spPr>
      </p:pic>
      <p:sp>
        <p:nvSpPr>
          <p:cNvPr id="24" name="Rectangle 23">
            <a:extLst>
              <a:ext uri="{FF2B5EF4-FFF2-40B4-BE49-F238E27FC236}">
                <a16:creationId xmlns:a16="http://schemas.microsoft.com/office/drawing/2014/main" id="{79BD3CC7-6D05-40F1-986D-AA619409C9F5}"/>
              </a:ext>
            </a:extLst>
          </p:cNvPr>
          <p:cNvSpPr/>
          <p:nvPr/>
        </p:nvSpPr>
        <p:spPr>
          <a:xfrm>
            <a:off x="10376908" y="4586749"/>
            <a:ext cx="666739" cy="430887"/>
          </a:xfrm>
          <a:prstGeom prst="rect">
            <a:avLst/>
          </a:prstGeom>
        </p:spPr>
        <p:txBody>
          <a:bodyPr wrap="square">
            <a:spAutoFit/>
          </a:bodyPr>
          <a:lstStyle/>
          <a:p>
            <a:r>
              <a:rPr lang="en-US" sz="1100"/>
              <a:t>Output Maybe:</a:t>
            </a:r>
          </a:p>
        </p:txBody>
      </p:sp>
      <p:pic>
        <p:nvPicPr>
          <p:cNvPr id="25" name="Picture 24">
            <a:extLst>
              <a:ext uri="{FF2B5EF4-FFF2-40B4-BE49-F238E27FC236}">
                <a16:creationId xmlns:a16="http://schemas.microsoft.com/office/drawing/2014/main" id="{4C0686A1-43D1-4A90-AED9-F838304C39DF}"/>
              </a:ext>
            </a:extLst>
          </p:cNvPr>
          <p:cNvPicPr>
            <a:picLocks noChangeAspect="1"/>
          </p:cNvPicPr>
          <p:nvPr/>
        </p:nvPicPr>
        <p:blipFill>
          <a:blip r:embed="rId3"/>
          <a:stretch>
            <a:fillRect/>
          </a:stretch>
        </p:blipFill>
        <p:spPr>
          <a:xfrm>
            <a:off x="10461268" y="4586189"/>
            <a:ext cx="1729951" cy="2300747"/>
          </a:xfrm>
          <a:prstGeom prst="rect">
            <a:avLst/>
          </a:prstGeom>
        </p:spPr>
      </p:pic>
    </p:spTree>
    <p:extLst>
      <p:ext uri="{BB962C8B-B14F-4D97-AF65-F5344CB8AC3E}">
        <p14:creationId xmlns:p14="http://schemas.microsoft.com/office/powerpoint/2010/main" val="287924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CB9F47-388F-47EB-9557-F010CF322209}"/>
              </a:ext>
            </a:extLst>
          </p:cNvPr>
          <p:cNvSpPr/>
          <p:nvPr/>
        </p:nvSpPr>
        <p:spPr>
          <a:xfrm>
            <a:off x="0" y="0"/>
            <a:ext cx="6096000" cy="2123658"/>
          </a:xfrm>
          <a:prstGeom prst="rect">
            <a:avLst/>
          </a:prstGeom>
        </p:spPr>
        <p:txBody>
          <a:bodyPr>
            <a:spAutoFit/>
          </a:bodyPr>
          <a:lstStyle/>
          <a:p>
            <a:r>
              <a:rPr lang="en-US" sz="1100"/>
              <a:t>Although within a single thread the results are ordered, among multiple workers the output is entirely random. We see that some animals are still being removed while the cage is being cleaned, and other animals are added before the cleaning process is finished. In our conceptual example, this would be quite chaotic and would not lead to a very clean cage. </a:t>
            </a:r>
          </a:p>
          <a:p>
            <a:endParaRPr lang="en-US" sz="1100"/>
          </a:p>
          <a:p>
            <a:r>
              <a:rPr lang="en-US" sz="1100"/>
              <a:t>We can improve these results by using the CyclicBarrier class. The CyclicBarrier takes in its constructors a limit value, indicating the number of threads to wait for. As each thread finishes, it calls the await() method on the cyclic barrier. Once the specified number of threads have each called await(), the barrier is released and all threads can continue. </a:t>
            </a:r>
          </a:p>
          <a:p>
            <a:endParaRPr lang="en-US" sz="1100"/>
          </a:p>
          <a:p>
            <a:r>
              <a:rPr lang="en-US" sz="1100"/>
              <a:t>The following is a reimplementation of our LionPenManager class that uses CyclicBarrier objects to coordinate access:</a:t>
            </a:r>
          </a:p>
        </p:txBody>
      </p:sp>
      <p:pic>
        <p:nvPicPr>
          <p:cNvPr id="5" name="Picture 4">
            <a:extLst>
              <a:ext uri="{FF2B5EF4-FFF2-40B4-BE49-F238E27FC236}">
                <a16:creationId xmlns:a16="http://schemas.microsoft.com/office/drawing/2014/main" id="{A66513D6-8220-4FE2-9FB9-0C298F602B1A}"/>
              </a:ext>
            </a:extLst>
          </p:cNvPr>
          <p:cNvPicPr>
            <a:picLocks noChangeAspect="1"/>
          </p:cNvPicPr>
          <p:nvPr/>
        </p:nvPicPr>
        <p:blipFill>
          <a:blip r:embed="rId2"/>
          <a:stretch>
            <a:fillRect/>
          </a:stretch>
        </p:blipFill>
        <p:spPr>
          <a:xfrm>
            <a:off x="181435" y="2057400"/>
            <a:ext cx="5000625" cy="4800600"/>
          </a:xfrm>
          <a:prstGeom prst="rect">
            <a:avLst/>
          </a:prstGeom>
        </p:spPr>
      </p:pic>
      <p:cxnSp>
        <p:nvCxnSpPr>
          <p:cNvPr id="6" name="Straight Connector 5">
            <a:extLst>
              <a:ext uri="{FF2B5EF4-FFF2-40B4-BE49-F238E27FC236}">
                <a16:creationId xmlns:a16="http://schemas.microsoft.com/office/drawing/2014/main" id="{28A730B3-75C2-427D-950C-2CD9B8C06144}"/>
              </a:ext>
            </a:extLst>
          </p:cNvPr>
          <p:cNvCxnSpPr>
            <a:cxnSpLocks/>
          </p:cNvCxnSpPr>
          <p:nvPr/>
        </p:nvCxnSpPr>
        <p:spPr>
          <a:xfrm>
            <a:off x="601543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AAD8216-28E1-46FD-9219-7176530C2150}"/>
              </a:ext>
            </a:extLst>
          </p:cNvPr>
          <p:cNvPicPr>
            <a:picLocks noChangeAspect="1"/>
          </p:cNvPicPr>
          <p:nvPr/>
        </p:nvPicPr>
        <p:blipFill>
          <a:blip r:embed="rId3"/>
          <a:stretch>
            <a:fillRect/>
          </a:stretch>
        </p:blipFill>
        <p:spPr>
          <a:xfrm>
            <a:off x="6035096" y="0"/>
            <a:ext cx="4133850" cy="1314450"/>
          </a:xfrm>
          <a:prstGeom prst="rect">
            <a:avLst/>
          </a:prstGeom>
        </p:spPr>
      </p:pic>
      <p:sp>
        <p:nvSpPr>
          <p:cNvPr id="8" name="Rectangle 7">
            <a:extLst>
              <a:ext uri="{FF2B5EF4-FFF2-40B4-BE49-F238E27FC236}">
                <a16:creationId xmlns:a16="http://schemas.microsoft.com/office/drawing/2014/main" id="{A18B51A0-AA5D-4AC3-99E0-BDBDF3016BB6}"/>
              </a:ext>
            </a:extLst>
          </p:cNvPr>
          <p:cNvSpPr/>
          <p:nvPr/>
        </p:nvSpPr>
        <p:spPr>
          <a:xfrm>
            <a:off x="10472353" y="0"/>
            <a:ext cx="666739" cy="261610"/>
          </a:xfrm>
          <a:prstGeom prst="rect">
            <a:avLst/>
          </a:prstGeom>
        </p:spPr>
        <p:txBody>
          <a:bodyPr wrap="square">
            <a:spAutoFit/>
          </a:bodyPr>
          <a:lstStyle/>
          <a:p>
            <a:r>
              <a:rPr lang="en-US" sz="1100"/>
              <a:t>Output :</a:t>
            </a:r>
          </a:p>
        </p:txBody>
      </p:sp>
      <p:pic>
        <p:nvPicPr>
          <p:cNvPr id="9" name="Picture 8">
            <a:extLst>
              <a:ext uri="{FF2B5EF4-FFF2-40B4-BE49-F238E27FC236}">
                <a16:creationId xmlns:a16="http://schemas.microsoft.com/office/drawing/2014/main" id="{E1EA9B74-8499-400E-BA76-BD911134A7D7}"/>
              </a:ext>
            </a:extLst>
          </p:cNvPr>
          <p:cNvPicPr>
            <a:picLocks noChangeAspect="1"/>
          </p:cNvPicPr>
          <p:nvPr/>
        </p:nvPicPr>
        <p:blipFill>
          <a:blip r:embed="rId4"/>
          <a:stretch>
            <a:fillRect/>
          </a:stretch>
        </p:blipFill>
        <p:spPr>
          <a:xfrm>
            <a:off x="11058525" y="67750"/>
            <a:ext cx="1133475" cy="2371725"/>
          </a:xfrm>
          <a:prstGeom prst="rect">
            <a:avLst/>
          </a:prstGeom>
        </p:spPr>
      </p:pic>
      <p:pic>
        <p:nvPicPr>
          <p:cNvPr id="10" name="Picture 9">
            <a:extLst>
              <a:ext uri="{FF2B5EF4-FFF2-40B4-BE49-F238E27FC236}">
                <a16:creationId xmlns:a16="http://schemas.microsoft.com/office/drawing/2014/main" id="{E6E951F4-AFCB-4FA8-AD21-870FCE3A0F31}"/>
              </a:ext>
            </a:extLst>
          </p:cNvPr>
          <p:cNvPicPr>
            <a:picLocks noChangeAspect="1"/>
          </p:cNvPicPr>
          <p:nvPr/>
        </p:nvPicPr>
        <p:blipFill>
          <a:blip r:embed="rId5"/>
          <a:stretch>
            <a:fillRect/>
          </a:stretch>
        </p:blipFill>
        <p:spPr>
          <a:xfrm>
            <a:off x="10564298" y="0"/>
            <a:ext cx="1627702" cy="2439475"/>
          </a:xfrm>
          <a:prstGeom prst="rect">
            <a:avLst/>
          </a:prstGeom>
        </p:spPr>
      </p:pic>
      <p:sp>
        <p:nvSpPr>
          <p:cNvPr id="11" name="Rectangle 10">
            <a:extLst>
              <a:ext uri="{FF2B5EF4-FFF2-40B4-BE49-F238E27FC236}">
                <a16:creationId xmlns:a16="http://schemas.microsoft.com/office/drawing/2014/main" id="{5668A99B-42E1-4B25-BC18-FEE5381496A5}"/>
              </a:ext>
            </a:extLst>
          </p:cNvPr>
          <p:cNvSpPr/>
          <p:nvPr/>
        </p:nvSpPr>
        <p:spPr>
          <a:xfrm>
            <a:off x="6035096" y="1314450"/>
            <a:ext cx="6096000" cy="769441"/>
          </a:xfrm>
          <a:prstGeom prst="rect">
            <a:avLst/>
          </a:prstGeom>
        </p:spPr>
        <p:txBody>
          <a:bodyPr>
            <a:spAutoFit/>
          </a:bodyPr>
          <a:lstStyle/>
          <a:p>
            <a:r>
              <a:rPr lang="en-US" sz="1100"/>
              <a:t>As you can see, all of the results are now organized. Removing the animals all happens in one step, as does cleaning the pen and adding the animals back in. In this example, we used two different constructors for our CyclicBarrier objects, the latter of which called a Runnable method upon completion.</a:t>
            </a:r>
          </a:p>
        </p:txBody>
      </p:sp>
      <p:pic>
        <p:nvPicPr>
          <p:cNvPr id="12" name="Picture 11">
            <a:extLst>
              <a:ext uri="{FF2B5EF4-FFF2-40B4-BE49-F238E27FC236}">
                <a16:creationId xmlns:a16="http://schemas.microsoft.com/office/drawing/2014/main" id="{6E0363CF-EB60-4645-96BC-876F93E52F2D}"/>
              </a:ext>
            </a:extLst>
          </p:cNvPr>
          <p:cNvPicPr>
            <a:picLocks noChangeAspect="1"/>
          </p:cNvPicPr>
          <p:nvPr/>
        </p:nvPicPr>
        <p:blipFill>
          <a:blip r:embed="rId6"/>
          <a:stretch>
            <a:fillRect/>
          </a:stretch>
        </p:blipFill>
        <p:spPr>
          <a:xfrm>
            <a:off x="6096000" y="2153913"/>
            <a:ext cx="5324475" cy="1828800"/>
          </a:xfrm>
          <a:prstGeom prst="rect">
            <a:avLst/>
          </a:prstGeom>
        </p:spPr>
      </p:pic>
      <p:sp>
        <p:nvSpPr>
          <p:cNvPr id="13" name="Rectangle 12">
            <a:extLst>
              <a:ext uri="{FF2B5EF4-FFF2-40B4-BE49-F238E27FC236}">
                <a16:creationId xmlns:a16="http://schemas.microsoft.com/office/drawing/2014/main" id="{8590D417-7A05-4F25-90CA-C50A4FBAB39D}"/>
              </a:ext>
            </a:extLst>
          </p:cNvPr>
          <p:cNvSpPr/>
          <p:nvPr/>
        </p:nvSpPr>
        <p:spPr>
          <a:xfrm>
            <a:off x="6015432" y="3982713"/>
            <a:ext cx="6096000" cy="1446550"/>
          </a:xfrm>
          <a:prstGeom prst="rect">
            <a:avLst/>
          </a:prstGeom>
        </p:spPr>
        <p:txBody>
          <a:bodyPr>
            <a:spAutoFit/>
          </a:bodyPr>
          <a:lstStyle/>
          <a:p>
            <a:r>
              <a:rPr lang="en-US" sz="1100"/>
              <a:t>The CyclicBarrier class allows us to perform complex, multi-threaded tasks, while all threads stop and wait at logical barriers. This solution is superior to a single-threaded solution, as the individual tasks, such as removing the animals, can be completed in parallel by all four zoo workers. </a:t>
            </a:r>
          </a:p>
          <a:p>
            <a:endParaRPr lang="en-US" sz="1100"/>
          </a:p>
          <a:p>
            <a:r>
              <a:rPr lang="en-US" sz="1100"/>
              <a:t>There is a slight loss in performance to be expected from using a CyclicBarrier. For example, one worker may be incredibly slow at removing lions, resulting in the other three workers waiting for him to finish. Since we can’t start cleaning the pen while it is full of lions, though, this solution is about as concurrent as we can make it.</a:t>
            </a:r>
          </a:p>
        </p:txBody>
      </p:sp>
      <p:pic>
        <p:nvPicPr>
          <p:cNvPr id="15" name="Picture 14">
            <a:extLst>
              <a:ext uri="{FF2B5EF4-FFF2-40B4-BE49-F238E27FC236}">
                <a16:creationId xmlns:a16="http://schemas.microsoft.com/office/drawing/2014/main" id="{A27DB2B6-DDE8-409F-BCA9-CD136A20C31A}"/>
              </a:ext>
            </a:extLst>
          </p:cNvPr>
          <p:cNvPicPr>
            <a:picLocks noChangeAspect="1"/>
          </p:cNvPicPr>
          <p:nvPr/>
        </p:nvPicPr>
        <p:blipFill>
          <a:blip r:embed="rId7"/>
          <a:stretch>
            <a:fillRect/>
          </a:stretch>
        </p:blipFill>
        <p:spPr>
          <a:xfrm>
            <a:off x="6096000" y="5525776"/>
            <a:ext cx="5219700" cy="1295400"/>
          </a:xfrm>
          <a:prstGeom prst="rect">
            <a:avLst/>
          </a:prstGeom>
        </p:spPr>
      </p:pic>
    </p:spTree>
    <p:extLst>
      <p:ext uri="{BB962C8B-B14F-4D97-AF65-F5344CB8AC3E}">
        <p14:creationId xmlns:p14="http://schemas.microsoft.com/office/powerpoint/2010/main" val="2373603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AF0415-4C8F-464F-85B6-3D7CDF0CAC58}"/>
              </a:ext>
            </a:extLst>
          </p:cNvPr>
          <p:cNvSpPr txBox="1"/>
          <p:nvPr/>
        </p:nvSpPr>
        <p:spPr>
          <a:xfrm>
            <a:off x="0" y="-68610"/>
            <a:ext cx="5967566" cy="369332"/>
          </a:xfrm>
          <a:prstGeom prst="rect">
            <a:avLst/>
          </a:prstGeom>
          <a:noFill/>
        </p:spPr>
        <p:txBody>
          <a:bodyPr wrap="square">
            <a:spAutoFit/>
          </a:bodyPr>
          <a:lstStyle/>
          <a:p>
            <a:pPr marL="342900" indent="-342900">
              <a:buFont typeface="Wingdings" panose="05000000000000000000" pitchFamily="2" charset="2"/>
              <a:buChar char="Ø"/>
            </a:pPr>
            <a:r>
              <a:rPr lang="en-US"/>
              <a:t>Applying the Fork/Join Framework </a:t>
            </a:r>
          </a:p>
        </p:txBody>
      </p:sp>
      <p:sp>
        <p:nvSpPr>
          <p:cNvPr id="5" name="Rectangle 4">
            <a:extLst>
              <a:ext uri="{FF2B5EF4-FFF2-40B4-BE49-F238E27FC236}">
                <a16:creationId xmlns:a16="http://schemas.microsoft.com/office/drawing/2014/main" id="{A5823AF4-0714-4DAA-B8A1-74C847FFF123}"/>
              </a:ext>
            </a:extLst>
          </p:cNvPr>
          <p:cNvSpPr/>
          <p:nvPr/>
        </p:nvSpPr>
        <p:spPr>
          <a:xfrm>
            <a:off x="68826" y="300722"/>
            <a:ext cx="6096000" cy="1446550"/>
          </a:xfrm>
          <a:prstGeom prst="rect">
            <a:avLst/>
          </a:prstGeom>
        </p:spPr>
        <p:txBody>
          <a:bodyPr>
            <a:spAutoFit/>
          </a:bodyPr>
          <a:lstStyle/>
          <a:p>
            <a:r>
              <a:rPr lang="en-US" sz="1100"/>
              <a:t>Suppose that we need to measure the weight of all of the animals in our zoo. Further suppose that we ask exactly one person to perform this task and complete it in an hour. What’s the first thing that person is likely to do? Probably ask for help! </a:t>
            </a:r>
          </a:p>
          <a:p>
            <a:endParaRPr lang="en-US" sz="1100"/>
          </a:p>
          <a:p>
            <a:r>
              <a:rPr lang="en-US" sz="1100"/>
              <a:t>In most of the examples in this chapter, we knew at the start of the process exactly how many threads and tasks we needed to perform. Sometimes, we aren’t so lucky. It may be that we have five threads, or five zoo workers in our example, but we have no idea how many tasks need to be performed. When a task gets too complicated, we can split the task into multiple other tasks using the fork/join framework.</a:t>
            </a:r>
          </a:p>
        </p:txBody>
      </p:sp>
      <p:pic>
        <p:nvPicPr>
          <p:cNvPr id="6" name="Picture 5">
            <a:extLst>
              <a:ext uri="{FF2B5EF4-FFF2-40B4-BE49-F238E27FC236}">
                <a16:creationId xmlns:a16="http://schemas.microsoft.com/office/drawing/2014/main" id="{000F6801-8036-4222-A680-610EDBB865A1}"/>
              </a:ext>
            </a:extLst>
          </p:cNvPr>
          <p:cNvPicPr>
            <a:picLocks noChangeAspect="1"/>
          </p:cNvPicPr>
          <p:nvPr/>
        </p:nvPicPr>
        <p:blipFill>
          <a:blip r:embed="rId2"/>
          <a:stretch>
            <a:fillRect/>
          </a:stretch>
        </p:blipFill>
        <p:spPr>
          <a:xfrm>
            <a:off x="145180" y="1747272"/>
            <a:ext cx="5191125" cy="4419600"/>
          </a:xfrm>
          <a:prstGeom prst="rect">
            <a:avLst/>
          </a:prstGeom>
        </p:spPr>
      </p:pic>
      <p:sp>
        <p:nvSpPr>
          <p:cNvPr id="7" name="Rectangle 6">
            <a:extLst>
              <a:ext uri="{FF2B5EF4-FFF2-40B4-BE49-F238E27FC236}">
                <a16:creationId xmlns:a16="http://schemas.microsoft.com/office/drawing/2014/main" id="{9F3C97BF-4E2A-4F23-B1A4-0296AC1B4BFB}"/>
              </a:ext>
            </a:extLst>
          </p:cNvPr>
          <p:cNvSpPr/>
          <p:nvPr/>
        </p:nvSpPr>
        <p:spPr>
          <a:xfrm>
            <a:off x="0" y="6166872"/>
            <a:ext cx="6096000" cy="430887"/>
          </a:xfrm>
          <a:prstGeom prst="rect">
            <a:avLst/>
          </a:prstGeom>
        </p:spPr>
        <p:txBody>
          <a:bodyPr>
            <a:spAutoFit/>
          </a:bodyPr>
          <a:lstStyle/>
          <a:p>
            <a:r>
              <a:rPr lang="en-US" sz="1100"/>
              <a:t>Let’s use an array of Double values called weights. For simplicity, let’s say that there are 10 animals in the zoo; thus our array is of size 10.</a:t>
            </a:r>
          </a:p>
        </p:txBody>
      </p:sp>
      <p:pic>
        <p:nvPicPr>
          <p:cNvPr id="8" name="Picture 7">
            <a:extLst>
              <a:ext uri="{FF2B5EF4-FFF2-40B4-BE49-F238E27FC236}">
                <a16:creationId xmlns:a16="http://schemas.microsoft.com/office/drawing/2014/main" id="{7DCC18F1-4DA0-45C6-9004-C68371232109}"/>
              </a:ext>
            </a:extLst>
          </p:cNvPr>
          <p:cNvPicPr>
            <a:picLocks noChangeAspect="1"/>
          </p:cNvPicPr>
          <p:nvPr/>
        </p:nvPicPr>
        <p:blipFill>
          <a:blip r:embed="rId3"/>
          <a:stretch>
            <a:fillRect/>
          </a:stretch>
        </p:blipFill>
        <p:spPr>
          <a:xfrm>
            <a:off x="145180" y="6629400"/>
            <a:ext cx="2305050" cy="228600"/>
          </a:xfrm>
          <a:prstGeom prst="rect">
            <a:avLst/>
          </a:prstGeom>
        </p:spPr>
      </p:pic>
      <p:cxnSp>
        <p:nvCxnSpPr>
          <p:cNvPr id="9" name="Straight Connector 8">
            <a:extLst>
              <a:ext uri="{FF2B5EF4-FFF2-40B4-BE49-F238E27FC236}">
                <a16:creationId xmlns:a16="http://schemas.microsoft.com/office/drawing/2014/main" id="{F1DD8937-5CB3-4053-9D8A-A28AE1F8678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EF36712-99F0-4B21-B54D-12E7B4E9DDE5}"/>
              </a:ext>
            </a:extLst>
          </p:cNvPr>
          <p:cNvSpPr/>
          <p:nvPr/>
        </p:nvSpPr>
        <p:spPr>
          <a:xfrm>
            <a:off x="6096000" y="0"/>
            <a:ext cx="6096000" cy="4832092"/>
          </a:xfrm>
          <a:prstGeom prst="rect">
            <a:avLst/>
          </a:prstGeom>
        </p:spPr>
        <p:txBody>
          <a:bodyPr>
            <a:spAutoFit/>
          </a:bodyPr>
          <a:lstStyle/>
          <a:p>
            <a:r>
              <a:rPr lang="en-US" sz="1100"/>
              <a:t>We are further constrained by the fact that the animals are spread out, and a single person can weigh at most three animals in an hour. If we want to complete this task in an hour, our zoo worker is going to need some help. </a:t>
            </a:r>
          </a:p>
          <a:p>
            <a:endParaRPr lang="en-US" sz="1100"/>
          </a:p>
          <a:p>
            <a:r>
              <a:rPr lang="en-US" sz="1100"/>
              <a:t>Conceptually, we start off with a single zoo worker who realizes that they cannot perform all 10 tasks in time. They perform a recursive step by dividing the set of 10 animals into two sets of 5 animals, one set for each zoo worker. The two zoo workers then further subdivide the set until each zoo worker has at most three animals to weigh, which is the base case in our example. </a:t>
            </a:r>
          </a:p>
          <a:p>
            <a:endParaRPr lang="en-US" sz="1100"/>
          </a:p>
          <a:p>
            <a:r>
              <a:rPr lang="en-US" sz="1100"/>
              <a:t>Applying the fork/join framework requires us to perform three steps:</a:t>
            </a:r>
          </a:p>
          <a:p>
            <a:endParaRPr lang="en-US" sz="1100"/>
          </a:p>
          <a:p>
            <a:pPr marL="228600" indent="-228600">
              <a:buAutoNum type="arabicPeriod"/>
            </a:pPr>
            <a:r>
              <a:rPr lang="en-US" sz="1100"/>
              <a:t>Create a ForkJoinTask.</a:t>
            </a:r>
          </a:p>
          <a:p>
            <a:pPr marL="228600" indent="-228600">
              <a:buAutoNum type="arabicPeriod"/>
            </a:pPr>
            <a:r>
              <a:rPr lang="en-US" sz="1100"/>
              <a:t>Create the ForkJoinPool.</a:t>
            </a:r>
          </a:p>
          <a:p>
            <a:pPr marL="228600" indent="-228600">
              <a:buAutoNum type="arabicPeriod"/>
            </a:pPr>
            <a:r>
              <a:rPr lang="en-US" sz="1100"/>
              <a:t>Start the ForkJoinTask.</a:t>
            </a:r>
          </a:p>
          <a:p>
            <a:endParaRPr lang="en-US" sz="1100"/>
          </a:p>
          <a:p>
            <a:r>
              <a:rPr lang="en-US" sz="1100"/>
              <a:t>The first step is the most complex, as it requires defining the recursive process. Fortunately, the second and third steps are easy and can each be completed with a single line of code. For the exam, you should know how to implement the fork/join solution by extending one of two classes, RecursiveAction and RecursiveTask, both of which implement the ForkJoinTask interface.</a:t>
            </a:r>
          </a:p>
          <a:p>
            <a:endParaRPr lang="en-US" sz="1100"/>
          </a:p>
          <a:p>
            <a:r>
              <a:rPr lang="en-US" sz="1100"/>
              <a:t>The first class, RecursiveAction, is an abstract class that requires us to implement the compute() method, which returns void, to perform the bulk of the work. The second class, RecursiveTask, is an abstract generic class that requires us to implement the compute() method, which returns the generic type, to perform the bulk of the work. As you might have guessed, the difference between RecursiveAction and RecursiveTask is analogous to the difference between Runnable and Callable, respectively, which you saw at the start of the chapter. </a:t>
            </a:r>
          </a:p>
          <a:p>
            <a:endParaRPr lang="en-US" sz="1100"/>
          </a:p>
          <a:p>
            <a:r>
              <a:rPr lang="en-US" sz="1100"/>
              <a:t>Let’s define a WeighAnimalAction that extends the fork/join class RecursiveAction: </a:t>
            </a:r>
          </a:p>
        </p:txBody>
      </p:sp>
      <p:pic>
        <p:nvPicPr>
          <p:cNvPr id="11" name="Picture 10">
            <a:extLst>
              <a:ext uri="{FF2B5EF4-FFF2-40B4-BE49-F238E27FC236}">
                <a16:creationId xmlns:a16="http://schemas.microsoft.com/office/drawing/2014/main" id="{8F8A5F53-F041-43F3-89E4-9128D13B85E6}"/>
              </a:ext>
            </a:extLst>
          </p:cNvPr>
          <p:cNvPicPr>
            <a:picLocks noChangeAspect="1"/>
          </p:cNvPicPr>
          <p:nvPr/>
        </p:nvPicPr>
        <p:blipFill>
          <a:blip r:embed="rId4"/>
          <a:stretch>
            <a:fillRect/>
          </a:stretch>
        </p:blipFill>
        <p:spPr>
          <a:xfrm>
            <a:off x="6210146" y="4762500"/>
            <a:ext cx="4486275" cy="2095500"/>
          </a:xfrm>
          <a:prstGeom prst="rect">
            <a:avLst/>
          </a:prstGeom>
        </p:spPr>
      </p:pic>
    </p:spTree>
    <p:extLst>
      <p:ext uri="{BB962C8B-B14F-4D97-AF65-F5344CB8AC3E}">
        <p14:creationId xmlns:p14="http://schemas.microsoft.com/office/powerpoint/2010/main" val="7004324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33783-FD47-4F62-B4BB-7FC717A9C749}"/>
              </a:ext>
            </a:extLst>
          </p:cNvPr>
          <p:cNvPicPr>
            <a:picLocks noChangeAspect="1"/>
          </p:cNvPicPr>
          <p:nvPr/>
        </p:nvPicPr>
        <p:blipFill>
          <a:blip r:embed="rId2"/>
          <a:stretch>
            <a:fillRect/>
          </a:stretch>
        </p:blipFill>
        <p:spPr>
          <a:xfrm>
            <a:off x="57611" y="0"/>
            <a:ext cx="5248275" cy="2552700"/>
          </a:xfrm>
          <a:prstGeom prst="rect">
            <a:avLst/>
          </a:prstGeom>
        </p:spPr>
      </p:pic>
      <p:sp>
        <p:nvSpPr>
          <p:cNvPr id="5" name="Rectangle 4">
            <a:extLst>
              <a:ext uri="{FF2B5EF4-FFF2-40B4-BE49-F238E27FC236}">
                <a16:creationId xmlns:a16="http://schemas.microsoft.com/office/drawing/2014/main" id="{B0E082DC-CE9B-4B50-B303-67E003905EB7}"/>
              </a:ext>
            </a:extLst>
          </p:cNvPr>
          <p:cNvSpPr/>
          <p:nvPr/>
        </p:nvSpPr>
        <p:spPr>
          <a:xfrm>
            <a:off x="0" y="2576143"/>
            <a:ext cx="6096000" cy="1446550"/>
          </a:xfrm>
          <a:prstGeom prst="rect">
            <a:avLst/>
          </a:prstGeom>
        </p:spPr>
        <p:txBody>
          <a:bodyPr>
            <a:spAutoFit/>
          </a:bodyPr>
          <a:lstStyle/>
          <a:p>
            <a:r>
              <a:rPr lang="en-US" sz="1100"/>
              <a:t>We start off by defining the task and the arguments on which the task will operate, such as start, end, and weights. We then override the abstract compute() method, defining our base and recursive processes. For the base case, we weigh the animal if there are at most three left in the set. For simplicity, this base case assigns a random number from 0 to 100 as the weight. </a:t>
            </a:r>
          </a:p>
          <a:p>
            <a:endParaRPr lang="en-US" sz="1100"/>
          </a:p>
          <a:p>
            <a:r>
              <a:rPr lang="en-US" sz="1100"/>
              <a:t>For the recursive case, we split the work from one WeighAnimalAction object into two WeighAnimalAction instances, dividing the available indices between the two tasks. Some subtasks may end up with little or no work to do, which is fine, as long as they terminate in a base case. </a:t>
            </a:r>
          </a:p>
        </p:txBody>
      </p:sp>
      <p:pic>
        <p:nvPicPr>
          <p:cNvPr id="6" name="Picture 5">
            <a:extLst>
              <a:ext uri="{FF2B5EF4-FFF2-40B4-BE49-F238E27FC236}">
                <a16:creationId xmlns:a16="http://schemas.microsoft.com/office/drawing/2014/main" id="{5235EBE7-3AC8-4FA1-B9EB-8F3F64B7223E}"/>
              </a:ext>
            </a:extLst>
          </p:cNvPr>
          <p:cNvPicPr>
            <a:picLocks noChangeAspect="1"/>
          </p:cNvPicPr>
          <p:nvPr/>
        </p:nvPicPr>
        <p:blipFill>
          <a:blip r:embed="rId3"/>
          <a:stretch>
            <a:fillRect/>
          </a:stretch>
        </p:blipFill>
        <p:spPr>
          <a:xfrm>
            <a:off x="57611" y="4073324"/>
            <a:ext cx="5343525" cy="914400"/>
          </a:xfrm>
          <a:prstGeom prst="rect">
            <a:avLst/>
          </a:prstGeom>
        </p:spPr>
      </p:pic>
      <p:sp>
        <p:nvSpPr>
          <p:cNvPr id="7" name="Rectangle 6">
            <a:extLst>
              <a:ext uri="{FF2B5EF4-FFF2-40B4-BE49-F238E27FC236}">
                <a16:creationId xmlns:a16="http://schemas.microsoft.com/office/drawing/2014/main" id="{6B305C68-0552-4F3F-B14A-94AC724BFCBD}"/>
              </a:ext>
            </a:extLst>
          </p:cNvPr>
          <p:cNvSpPr/>
          <p:nvPr/>
        </p:nvSpPr>
        <p:spPr>
          <a:xfrm>
            <a:off x="0" y="5088987"/>
            <a:ext cx="6096000" cy="430887"/>
          </a:xfrm>
          <a:prstGeom prst="rect">
            <a:avLst/>
          </a:prstGeom>
        </p:spPr>
        <p:txBody>
          <a:bodyPr>
            <a:spAutoFit/>
          </a:bodyPr>
          <a:lstStyle/>
          <a:p>
            <a:r>
              <a:rPr lang="en-US" sz="1100"/>
              <a:t>Once the task class is defined, creating the ForkJoinPool and starting the task is quite easy. The following main() method performs the task on 10 records and outputs the results: </a:t>
            </a:r>
          </a:p>
        </p:txBody>
      </p:sp>
      <p:pic>
        <p:nvPicPr>
          <p:cNvPr id="8" name="Picture 7">
            <a:extLst>
              <a:ext uri="{FF2B5EF4-FFF2-40B4-BE49-F238E27FC236}">
                <a16:creationId xmlns:a16="http://schemas.microsoft.com/office/drawing/2014/main" id="{0135FEEE-8894-4CDC-9EBC-4AAB09454C6F}"/>
              </a:ext>
            </a:extLst>
          </p:cNvPr>
          <p:cNvPicPr>
            <a:picLocks noChangeAspect="1"/>
          </p:cNvPicPr>
          <p:nvPr/>
        </p:nvPicPr>
        <p:blipFill>
          <a:blip r:embed="rId4"/>
          <a:stretch>
            <a:fillRect/>
          </a:stretch>
        </p:blipFill>
        <p:spPr>
          <a:xfrm>
            <a:off x="6096000" y="81117"/>
            <a:ext cx="4962525" cy="2181225"/>
          </a:xfrm>
          <a:prstGeom prst="rect">
            <a:avLst/>
          </a:prstGeom>
        </p:spPr>
      </p:pic>
      <p:cxnSp>
        <p:nvCxnSpPr>
          <p:cNvPr id="9" name="Straight Connector 8">
            <a:extLst>
              <a:ext uri="{FF2B5EF4-FFF2-40B4-BE49-F238E27FC236}">
                <a16:creationId xmlns:a16="http://schemas.microsoft.com/office/drawing/2014/main" id="{CAC2A6AA-9617-4EAF-884C-EEFE009DB802}"/>
              </a:ext>
            </a:extLst>
          </p:cNvPr>
          <p:cNvCxnSpPr>
            <a:cxnSpLocks/>
          </p:cNvCxnSpPr>
          <p:nvPr/>
        </p:nvCxnSpPr>
        <p:spPr>
          <a:xfrm>
            <a:off x="601488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A1F3A80-EB5B-4C6C-A60D-01817DC9DBEF}"/>
              </a:ext>
            </a:extLst>
          </p:cNvPr>
          <p:cNvPicPr>
            <a:picLocks noChangeAspect="1"/>
          </p:cNvPicPr>
          <p:nvPr/>
        </p:nvPicPr>
        <p:blipFill>
          <a:blip r:embed="rId5"/>
          <a:stretch>
            <a:fillRect/>
          </a:stretch>
        </p:blipFill>
        <p:spPr>
          <a:xfrm>
            <a:off x="9620250" y="868680"/>
            <a:ext cx="2571750" cy="2305050"/>
          </a:xfrm>
          <a:prstGeom prst="rect">
            <a:avLst/>
          </a:prstGeom>
        </p:spPr>
      </p:pic>
      <p:sp>
        <p:nvSpPr>
          <p:cNvPr id="11" name="Rectangle 10">
            <a:extLst>
              <a:ext uri="{FF2B5EF4-FFF2-40B4-BE49-F238E27FC236}">
                <a16:creationId xmlns:a16="http://schemas.microsoft.com/office/drawing/2014/main" id="{B631D1C7-8A8E-4BC8-8795-5A7BF31B1822}"/>
              </a:ext>
            </a:extLst>
          </p:cNvPr>
          <p:cNvSpPr/>
          <p:nvPr/>
        </p:nvSpPr>
        <p:spPr>
          <a:xfrm>
            <a:off x="9539135" y="724823"/>
            <a:ext cx="666739" cy="261610"/>
          </a:xfrm>
          <a:prstGeom prst="rect">
            <a:avLst/>
          </a:prstGeom>
        </p:spPr>
        <p:txBody>
          <a:bodyPr wrap="square">
            <a:spAutoFit/>
          </a:bodyPr>
          <a:lstStyle/>
          <a:p>
            <a:r>
              <a:rPr lang="en-US" sz="1100"/>
              <a:t>Output :</a:t>
            </a:r>
          </a:p>
        </p:txBody>
      </p:sp>
      <p:pic>
        <p:nvPicPr>
          <p:cNvPr id="12" name="Picture 11">
            <a:extLst>
              <a:ext uri="{FF2B5EF4-FFF2-40B4-BE49-F238E27FC236}">
                <a16:creationId xmlns:a16="http://schemas.microsoft.com/office/drawing/2014/main" id="{67A0DE67-BF18-4A79-B339-EC93B0779B4B}"/>
              </a:ext>
            </a:extLst>
          </p:cNvPr>
          <p:cNvPicPr>
            <a:picLocks noChangeAspect="1"/>
          </p:cNvPicPr>
          <p:nvPr/>
        </p:nvPicPr>
        <p:blipFill>
          <a:blip r:embed="rId6"/>
          <a:stretch>
            <a:fillRect/>
          </a:stretch>
        </p:blipFill>
        <p:spPr>
          <a:xfrm>
            <a:off x="9563100" y="639098"/>
            <a:ext cx="2571750" cy="2534632"/>
          </a:xfrm>
          <a:prstGeom prst="rect">
            <a:avLst/>
          </a:prstGeom>
        </p:spPr>
      </p:pic>
      <p:sp>
        <p:nvSpPr>
          <p:cNvPr id="13" name="Rectangle 12">
            <a:extLst>
              <a:ext uri="{FF2B5EF4-FFF2-40B4-BE49-F238E27FC236}">
                <a16:creationId xmlns:a16="http://schemas.microsoft.com/office/drawing/2014/main" id="{A62DEDF6-F82C-4C56-ACB9-098B12841A4A}"/>
              </a:ext>
            </a:extLst>
          </p:cNvPr>
          <p:cNvSpPr/>
          <p:nvPr/>
        </p:nvSpPr>
        <p:spPr>
          <a:xfrm>
            <a:off x="6014884" y="2262342"/>
            <a:ext cx="6096000" cy="938719"/>
          </a:xfrm>
          <a:prstGeom prst="rect">
            <a:avLst/>
          </a:prstGeom>
        </p:spPr>
        <p:txBody>
          <a:bodyPr>
            <a:spAutoFit/>
          </a:bodyPr>
          <a:lstStyle/>
          <a:p>
            <a:r>
              <a:rPr lang="en-US" sz="1100"/>
              <a:t>The key concept to take away from this example is that the process was started as a single task, and it spawned additional concurrent tasks to split up the work after it had already started. As you may have noticed in the sample output, some tasks reached their base case while others were still performing recursive work. Likewise, the order of the output cannot be guaranteed, since some zoo workers may finish before others.</a:t>
            </a:r>
          </a:p>
        </p:txBody>
      </p:sp>
      <p:pic>
        <p:nvPicPr>
          <p:cNvPr id="14" name="Picture 13">
            <a:extLst>
              <a:ext uri="{FF2B5EF4-FFF2-40B4-BE49-F238E27FC236}">
                <a16:creationId xmlns:a16="http://schemas.microsoft.com/office/drawing/2014/main" id="{8D90ACCE-E62A-4D31-B6B7-C969A7576506}"/>
              </a:ext>
            </a:extLst>
          </p:cNvPr>
          <p:cNvPicPr>
            <a:picLocks noChangeAspect="1"/>
          </p:cNvPicPr>
          <p:nvPr/>
        </p:nvPicPr>
        <p:blipFill>
          <a:blip r:embed="rId7"/>
          <a:stretch>
            <a:fillRect/>
          </a:stretch>
        </p:blipFill>
        <p:spPr>
          <a:xfrm>
            <a:off x="6110134" y="3171416"/>
            <a:ext cx="5324475" cy="914400"/>
          </a:xfrm>
          <a:prstGeom prst="rect">
            <a:avLst/>
          </a:prstGeom>
        </p:spPr>
      </p:pic>
      <p:sp>
        <p:nvSpPr>
          <p:cNvPr id="15" name="TextBox 14">
            <a:extLst>
              <a:ext uri="{FF2B5EF4-FFF2-40B4-BE49-F238E27FC236}">
                <a16:creationId xmlns:a16="http://schemas.microsoft.com/office/drawing/2014/main" id="{9A65204C-4733-46A7-BA79-01F66348338B}"/>
              </a:ext>
            </a:extLst>
          </p:cNvPr>
          <p:cNvSpPr txBox="1"/>
          <p:nvPr/>
        </p:nvSpPr>
        <p:spPr>
          <a:xfrm>
            <a:off x="6014884" y="4085816"/>
            <a:ext cx="2685287" cy="338554"/>
          </a:xfrm>
          <a:prstGeom prst="rect">
            <a:avLst/>
          </a:prstGeom>
          <a:noFill/>
        </p:spPr>
        <p:txBody>
          <a:bodyPr wrap="none" rtlCol="0">
            <a:spAutoFit/>
          </a:bodyPr>
          <a:lstStyle/>
          <a:p>
            <a:r>
              <a:rPr lang="en-US" sz="1600" u="sng"/>
              <a:t>Working with a RecursiveTask </a:t>
            </a:r>
          </a:p>
        </p:txBody>
      </p:sp>
      <p:sp>
        <p:nvSpPr>
          <p:cNvPr id="16" name="Rectangle 15">
            <a:extLst>
              <a:ext uri="{FF2B5EF4-FFF2-40B4-BE49-F238E27FC236}">
                <a16:creationId xmlns:a16="http://schemas.microsoft.com/office/drawing/2014/main" id="{DB6FF552-D46B-4C14-9579-9888C37C4A59}"/>
              </a:ext>
            </a:extLst>
          </p:cNvPr>
          <p:cNvSpPr/>
          <p:nvPr/>
        </p:nvSpPr>
        <p:spPr>
          <a:xfrm>
            <a:off x="6035931" y="4373821"/>
            <a:ext cx="6096000" cy="600164"/>
          </a:xfrm>
          <a:prstGeom prst="rect">
            <a:avLst/>
          </a:prstGeom>
        </p:spPr>
        <p:txBody>
          <a:bodyPr>
            <a:spAutoFit/>
          </a:bodyPr>
          <a:lstStyle/>
          <a:p>
            <a:r>
              <a:rPr lang="en-US" sz="1100"/>
              <a:t>Let’s say that we want to compute the sum of all weight values while processing the data. Instead of extending RecursiveAction , we could extend the generic RecursiveTask to calculate and return each sum in the compute() method. The following is an updated implementation that uses RecursiveTask :</a:t>
            </a:r>
          </a:p>
        </p:txBody>
      </p:sp>
      <p:pic>
        <p:nvPicPr>
          <p:cNvPr id="17" name="Picture 16">
            <a:extLst>
              <a:ext uri="{FF2B5EF4-FFF2-40B4-BE49-F238E27FC236}">
                <a16:creationId xmlns:a16="http://schemas.microsoft.com/office/drawing/2014/main" id="{2411C111-C67C-4B0D-B279-BFD26C97E1A9}"/>
              </a:ext>
            </a:extLst>
          </p:cNvPr>
          <p:cNvPicPr>
            <a:picLocks noChangeAspect="1"/>
          </p:cNvPicPr>
          <p:nvPr/>
        </p:nvPicPr>
        <p:blipFill>
          <a:blip r:embed="rId8"/>
          <a:stretch>
            <a:fillRect/>
          </a:stretch>
        </p:blipFill>
        <p:spPr>
          <a:xfrm>
            <a:off x="6177117" y="4970571"/>
            <a:ext cx="4343400" cy="1628775"/>
          </a:xfrm>
          <a:prstGeom prst="rect">
            <a:avLst/>
          </a:prstGeom>
        </p:spPr>
      </p:pic>
    </p:spTree>
    <p:extLst>
      <p:ext uri="{BB962C8B-B14F-4D97-AF65-F5344CB8AC3E}">
        <p14:creationId xmlns:p14="http://schemas.microsoft.com/office/powerpoint/2010/main" val="1156943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D038A-36EE-4C02-8C1A-ADF5256BACC8}"/>
              </a:ext>
            </a:extLst>
          </p:cNvPr>
          <p:cNvPicPr>
            <a:picLocks noChangeAspect="1"/>
          </p:cNvPicPr>
          <p:nvPr/>
        </p:nvPicPr>
        <p:blipFill>
          <a:blip r:embed="rId2"/>
          <a:stretch>
            <a:fillRect/>
          </a:stretch>
        </p:blipFill>
        <p:spPr>
          <a:xfrm>
            <a:off x="64558" y="0"/>
            <a:ext cx="5391150" cy="3324225"/>
          </a:xfrm>
          <a:prstGeom prst="rect">
            <a:avLst/>
          </a:prstGeom>
        </p:spPr>
      </p:pic>
      <p:sp>
        <p:nvSpPr>
          <p:cNvPr id="6" name="Rectangle 5">
            <a:extLst>
              <a:ext uri="{FF2B5EF4-FFF2-40B4-BE49-F238E27FC236}">
                <a16:creationId xmlns:a16="http://schemas.microsoft.com/office/drawing/2014/main" id="{B5A27EC2-5921-4016-8765-586D51713C0F}"/>
              </a:ext>
            </a:extLst>
          </p:cNvPr>
          <p:cNvSpPr/>
          <p:nvPr/>
        </p:nvSpPr>
        <p:spPr>
          <a:xfrm>
            <a:off x="0" y="3324225"/>
            <a:ext cx="5729744" cy="1446550"/>
          </a:xfrm>
          <a:prstGeom prst="rect">
            <a:avLst/>
          </a:prstGeom>
        </p:spPr>
        <p:txBody>
          <a:bodyPr wrap="square">
            <a:spAutoFit/>
          </a:bodyPr>
          <a:lstStyle/>
          <a:p>
            <a:r>
              <a:rPr lang="en-US" sz="1100"/>
              <a:t>While our base case is mostly unchanged, except for returning a sum value, the recursive case is quite different. Since the invokeAll() method doesn’t return a value, we instead issue a fork() and join() command to retrieve the recursive data. The fork() method instructs the fork/join framework to complete the task in a separate thread, while the join() method causes the current thread to wait for the results. In this example, we compute the [middle, end] range using the current thread, since we already have one available, and the [start, middle] range using a separate thread. We then combine the results, waiting for the otherTask to complete. We can then update our main() method to include the results of the entire task:</a:t>
            </a:r>
          </a:p>
        </p:txBody>
      </p:sp>
      <p:pic>
        <p:nvPicPr>
          <p:cNvPr id="7" name="Picture 6">
            <a:extLst>
              <a:ext uri="{FF2B5EF4-FFF2-40B4-BE49-F238E27FC236}">
                <a16:creationId xmlns:a16="http://schemas.microsoft.com/office/drawing/2014/main" id="{0777BCC1-5F36-42C6-BD4A-48E360D4564F}"/>
              </a:ext>
            </a:extLst>
          </p:cNvPr>
          <p:cNvPicPr>
            <a:picLocks noChangeAspect="1"/>
          </p:cNvPicPr>
          <p:nvPr/>
        </p:nvPicPr>
        <p:blipFill>
          <a:blip r:embed="rId3"/>
          <a:stretch>
            <a:fillRect/>
          </a:stretch>
        </p:blipFill>
        <p:spPr>
          <a:xfrm>
            <a:off x="140723" y="4770775"/>
            <a:ext cx="4933950" cy="714375"/>
          </a:xfrm>
          <a:prstGeom prst="rect">
            <a:avLst/>
          </a:prstGeom>
        </p:spPr>
      </p:pic>
      <p:cxnSp>
        <p:nvCxnSpPr>
          <p:cNvPr id="8" name="Straight Connector 7">
            <a:extLst>
              <a:ext uri="{FF2B5EF4-FFF2-40B4-BE49-F238E27FC236}">
                <a16:creationId xmlns:a16="http://schemas.microsoft.com/office/drawing/2014/main" id="{77931CCD-3C4A-4544-B9D7-444AB2527640}"/>
              </a:ext>
            </a:extLst>
          </p:cNvPr>
          <p:cNvCxnSpPr>
            <a:cxnSpLocks/>
          </p:cNvCxnSpPr>
          <p:nvPr/>
        </p:nvCxnSpPr>
        <p:spPr>
          <a:xfrm>
            <a:off x="5609303"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F4CDBBC-848B-48A7-9C17-FF4D03E3CFE5}"/>
              </a:ext>
            </a:extLst>
          </p:cNvPr>
          <p:cNvSpPr/>
          <p:nvPr/>
        </p:nvSpPr>
        <p:spPr>
          <a:xfrm>
            <a:off x="0" y="5485150"/>
            <a:ext cx="5609299" cy="938719"/>
          </a:xfrm>
          <a:prstGeom prst="rect">
            <a:avLst/>
          </a:prstGeom>
        </p:spPr>
        <p:txBody>
          <a:bodyPr wrap="square">
            <a:spAutoFit/>
          </a:bodyPr>
          <a:lstStyle/>
          <a:p>
            <a:r>
              <a:rPr lang="en-US" sz="1100"/>
              <a:t>Given our previous sample run, the total sum would have been 617. </a:t>
            </a:r>
          </a:p>
          <a:p>
            <a:endParaRPr lang="en-US" sz="1100"/>
          </a:p>
          <a:p>
            <a:r>
              <a:rPr lang="en-US" sz="1100"/>
              <a:t>One thing to be careful about when using the fork() and join() methods is the order in which they are applied. For instance, while the previous example was multi-threaded, the following variation operates with single-threaded performance:</a:t>
            </a:r>
          </a:p>
        </p:txBody>
      </p:sp>
      <p:pic>
        <p:nvPicPr>
          <p:cNvPr id="10" name="Picture 9">
            <a:extLst>
              <a:ext uri="{FF2B5EF4-FFF2-40B4-BE49-F238E27FC236}">
                <a16:creationId xmlns:a16="http://schemas.microsoft.com/office/drawing/2014/main" id="{F15E41F1-3F77-440B-8ADA-1BF949387B16}"/>
              </a:ext>
            </a:extLst>
          </p:cNvPr>
          <p:cNvPicPr>
            <a:picLocks noChangeAspect="1"/>
          </p:cNvPicPr>
          <p:nvPr/>
        </p:nvPicPr>
        <p:blipFill>
          <a:blip r:embed="rId4"/>
          <a:stretch>
            <a:fillRect/>
          </a:stretch>
        </p:blipFill>
        <p:spPr>
          <a:xfrm>
            <a:off x="5668911" y="0"/>
            <a:ext cx="4762500" cy="628650"/>
          </a:xfrm>
          <a:prstGeom prst="rect">
            <a:avLst/>
          </a:prstGeom>
        </p:spPr>
      </p:pic>
      <p:sp>
        <p:nvSpPr>
          <p:cNvPr id="11" name="Rectangle 10">
            <a:extLst>
              <a:ext uri="{FF2B5EF4-FFF2-40B4-BE49-F238E27FC236}">
                <a16:creationId xmlns:a16="http://schemas.microsoft.com/office/drawing/2014/main" id="{D335C656-3803-49E2-A143-38112ACD242C}"/>
              </a:ext>
            </a:extLst>
          </p:cNvPr>
          <p:cNvSpPr/>
          <p:nvPr/>
        </p:nvSpPr>
        <p:spPr>
          <a:xfrm>
            <a:off x="5609299" y="628650"/>
            <a:ext cx="6096000" cy="938719"/>
          </a:xfrm>
          <a:prstGeom prst="rect">
            <a:avLst/>
          </a:prstGeom>
        </p:spPr>
        <p:txBody>
          <a:bodyPr>
            <a:spAutoFit/>
          </a:bodyPr>
          <a:lstStyle/>
          <a:p>
            <a:r>
              <a:rPr lang="en-US" sz="1100"/>
              <a:t>In this example, the current thread calls join(), causing it to wait for the [start,middle] subtask to finish before starting on the [middle,end] subtask. In this manner, the results are actually performed in a single-threaded manner. For the exam, make sure that fork() is called before the current thread begins a subtask and that join() is called after it finishes retrieving the results, in order for them to be done in parallel.</a:t>
            </a:r>
          </a:p>
        </p:txBody>
      </p:sp>
      <p:sp>
        <p:nvSpPr>
          <p:cNvPr id="12" name="TextBox 11">
            <a:extLst>
              <a:ext uri="{FF2B5EF4-FFF2-40B4-BE49-F238E27FC236}">
                <a16:creationId xmlns:a16="http://schemas.microsoft.com/office/drawing/2014/main" id="{FD52D8F9-BA74-45BA-A1E1-4BCF7E616F8F}"/>
              </a:ext>
            </a:extLst>
          </p:cNvPr>
          <p:cNvSpPr txBox="1"/>
          <p:nvPr/>
        </p:nvSpPr>
        <p:spPr>
          <a:xfrm>
            <a:off x="5609299" y="1567369"/>
            <a:ext cx="2483950" cy="338554"/>
          </a:xfrm>
          <a:prstGeom prst="rect">
            <a:avLst/>
          </a:prstGeom>
          <a:noFill/>
        </p:spPr>
        <p:txBody>
          <a:bodyPr wrap="none" rtlCol="0">
            <a:spAutoFit/>
          </a:bodyPr>
          <a:lstStyle/>
          <a:p>
            <a:r>
              <a:rPr lang="en-US" sz="1600" u="sng"/>
              <a:t>Identifying Fork/Join Issues </a:t>
            </a:r>
          </a:p>
        </p:txBody>
      </p:sp>
      <p:sp>
        <p:nvSpPr>
          <p:cNvPr id="13" name="Rectangle 12">
            <a:extLst>
              <a:ext uri="{FF2B5EF4-FFF2-40B4-BE49-F238E27FC236}">
                <a16:creationId xmlns:a16="http://schemas.microsoft.com/office/drawing/2014/main" id="{4C1BCFB5-4E23-4A82-9559-E6B3D69AC1E3}"/>
              </a:ext>
            </a:extLst>
          </p:cNvPr>
          <p:cNvSpPr/>
          <p:nvPr/>
        </p:nvSpPr>
        <p:spPr>
          <a:xfrm>
            <a:off x="5668911" y="1888673"/>
            <a:ext cx="6096000" cy="4493538"/>
          </a:xfrm>
          <a:prstGeom prst="rect">
            <a:avLst/>
          </a:prstGeom>
        </p:spPr>
        <p:txBody>
          <a:bodyPr wrap="square">
            <a:spAutoFit/>
          </a:bodyPr>
          <a:lstStyle/>
          <a:p>
            <a:r>
              <a:rPr lang="en-US" sz="1100"/>
              <a:t>Unlike many of our earlier Concurrency API classes and structures, the fork/join framework can be a bit overwhelming for developers who have not seen it before. With that in mind, we have created the following list of tips for identifying issues in a fork/join class on the exam.</a:t>
            </a:r>
          </a:p>
          <a:p>
            <a:endParaRPr lang="en-US" sz="1100"/>
          </a:p>
          <a:p>
            <a:r>
              <a:rPr lang="en-US" sz="1100" u="sng"/>
              <a:t>Tips for Reviewing a Fork/Join Class </a:t>
            </a:r>
          </a:p>
          <a:p>
            <a:endParaRPr lang="en-US" sz="1100" u="sng"/>
          </a:p>
          <a:p>
            <a:r>
              <a:rPr lang="en-US" sz="1100"/>
              <a:t>■ The class should extend RecursiveAction or RecursiveTask. </a:t>
            </a:r>
          </a:p>
          <a:p>
            <a:r>
              <a:rPr lang="en-US" sz="1100"/>
              <a:t>■ If the class extends RecursiveAction, then it should override a protected compute() method that takes no arguments and returns void. </a:t>
            </a:r>
          </a:p>
          <a:p>
            <a:r>
              <a:rPr lang="en-US" sz="1100"/>
              <a:t>■ If the class extends RecursiveTask, then it should override a protected compute() method that takes no arguments and returns a generic type listed in the class definition. </a:t>
            </a:r>
          </a:p>
          <a:p>
            <a:r>
              <a:rPr lang="en-US" sz="1100"/>
              <a:t>■ The invokeAll() method takes two instances of the fork/join class and does not return a result. </a:t>
            </a:r>
          </a:p>
          <a:p>
            <a:r>
              <a:rPr lang="en-US" sz="1100"/>
              <a:t>■ The fork() method causes a new task to be submitted to the pool and is similar to the thread executor submit() method. </a:t>
            </a:r>
          </a:p>
          <a:p>
            <a:r>
              <a:rPr lang="en-US" sz="1100"/>
              <a:t>■ The join() method is called after the fork() method and causes the current thread to wait for the results of a subtask. </a:t>
            </a:r>
          </a:p>
          <a:p>
            <a:r>
              <a:rPr lang="en-US" sz="1100"/>
              <a:t>■ Unlike fork(), calling compute() within a compute() method causes the task to wait for the results of the subtask. </a:t>
            </a:r>
          </a:p>
          <a:p>
            <a:r>
              <a:rPr lang="en-US" sz="1100"/>
              <a:t>■ The fork() method should be called before the current thread performs a compute() operation, with join() called to read the results afterward. </a:t>
            </a:r>
          </a:p>
          <a:p>
            <a:r>
              <a:rPr lang="en-US" sz="1100"/>
              <a:t>■ Since compute() takes no arguments, the constructor of the class is often used to pass instructions to the task.</a:t>
            </a:r>
          </a:p>
          <a:p>
            <a:endParaRPr lang="en-US" sz="1100"/>
          </a:p>
          <a:p>
            <a:r>
              <a:rPr lang="en-US" sz="1100"/>
              <a:t>Obviously, this is a lot to look for when taking the exam, so we recommend that you practice with the framework by writing your own fork/join classes. You can also time the results with System.currentTimeMillis() to see how the fork/join can improve performance.</a:t>
            </a:r>
          </a:p>
        </p:txBody>
      </p:sp>
    </p:spTree>
    <p:extLst>
      <p:ext uri="{BB962C8B-B14F-4D97-AF65-F5344CB8AC3E}">
        <p14:creationId xmlns:p14="http://schemas.microsoft.com/office/powerpoint/2010/main" val="34226154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96E27-BB37-456B-BBD7-6CE929D2AFED}"/>
              </a:ext>
            </a:extLst>
          </p:cNvPr>
          <p:cNvSpPr txBox="1"/>
          <p:nvPr/>
        </p:nvSpPr>
        <p:spPr>
          <a:xfrm>
            <a:off x="0" y="-96260"/>
            <a:ext cx="5915026" cy="461665"/>
          </a:xfrm>
          <a:prstGeom prst="rect">
            <a:avLst/>
          </a:prstGeom>
          <a:noFill/>
        </p:spPr>
        <p:txBody>
          <a:bodyPr wrap="square" rtlCol="0">
            <a:spAutoFit/>
          </a:bodyPr>
          <a:lstStyle/>
          <a:p>
            <a:r>
              <a:rPr lang="en-US" sz="2400" b="1" u="sng"/>
              <a:t>7- Identifying Threading Problems </a:t>
            </a:r>
          </a:p>
        </p:txBody>
      </p:sp>
      <p:sp>
        <p:nvSpPr>
          <p:cNvPr id="5" name="Rectangle 4">
            <a:extLst>
              <a:ext uri="{FF2B5EF4-FFF2-40B4-BE49-F238E27FC236}">
                <a16:creationId xmlns:a16="http://schemas.microsoft.com/office/drawing/2014/main" id="{D448AB1E-FA9D-4C97-B4A0-2E00F3707B15}"/>
              </a:ext>
            </a:extLst>
          </p:cNvPr>
          <p:cNvSpPr/>
          <p:nvPr/>
        </p:nvSpPr>
        <p:spPr>
          <a:xfrm>
            <a:off x="0" y="365405"/>
            <a:ext cx="6096000" cy="1277273"/>
          </a:xfrm>
          <a:prstGeom prst="rect">
            <a:avLst/>
          </a:prstGeom>
        </p:spPr>
        <p:txBody>
          <a:bodyPr>
            <a:spAutoFit/>
          </a:bodyPr>
          <a:lstStyle/>
          <a:p>
            <a:r>
              <a:rPr lang="en-US" sz="1100"/>
              <a:t>A threading problem can occur in multi-threaded applications when two or more threads interact in an unexpected and undesirable way. For example, two threads may block each other from accessing a particular segment of code. The Concurrency API was created to help eliminate potential threading issues common to all developers. As you have seen, the Concurrency API creates threads and manages complex thread interactions for you, often in just a few lines of code. Although the Concurrency API reduces the potential for threading issues, it does not eliminate it. In practice, finding and identifying threading issues within an application is often one of the most difficult tasks a developer can undertake.</a:t>
            </a:r>
          </a:p>
        </p:txBody>
      </p:sp>
      <p:sp>
        <p:nvSpPr>
          <p:cNvPr id="6" name="TextBox 5">
            <a:extLst>
              <a:ext uri="{FF2B5EF4-FFF2-40B4-BE49-F238E27FC236}">
                <a16:creationId xmlns:a16="http://schemas.microsoft.com/office/drawing/2014/main" id="{8047D064-6149-4561-A54F-25C897447F59}"/>
              </a:ext>
            </a:extLst>
          </p:cNvPr>
          <p:cNvSpPr txBox="1"/>
          <p:nvPr/>
        </p:nvSpPr>
        <p:spPr>
          <a:xfrm>
            <a:off x="-51620" y="1642678"/>
            <a:ext cx="5470625" cy="369332"/>
          </a:xfrm>
          <a:prstGeom prst="rect">
            <a:avLst/>
          </a:prstGeom>
          <a:noFill/>
        </p:spPr>
        <p:txBody>
          <a:bodyPr wrap="square">
            <a:spAutoFit/>
          </a:bodyPr>
          <a:lstStyle/>
          <a:p>
            <a:pPr marL="342900" indent="-342900">
              <a:buFont typeface="Wingdings" panose="05000000000000000000" pitchFamily="2" charset="2"/>
              <a:buChar char="Ø"/>
            </a:pPr>
            <a:r>
              <a:rPr lang="en-US"/>
              <a:t>Understanding Liveness </a:t>
            </a:r>
          </a:p>
        </p:txBody>
      </p:sp>
      <p:sp>
        <p:nvSpPr>
          <p:cNvPr id="7" name="Rectangle 6">
            <a:extLst>
              <a:ext uri="{FF2B5EF4-FFF2-40B4-BE49-F238E27FC236}">
                <a16:creationId xmlns:a16="http://schemas.microsoft.com/office/drawing/2014/main" id="{4C6FDC38-74FC-4FA3-93E4-CB9669F17B39}"/>
              </a:ext>
            </a:extLst>
          </p:cNvPr>
          <p:cNvSpPr/>
          <p:nvPr/>
        </p:nvSpPr>
        <p:spPr>
          <a:xfrm>
            <a:off x="0" y="2012010"/>
            <a:ext cx="6096000" cy="2292935"/>
          </a:xfrm>
          <a:prstGeom prst="rect">
            <a:avLst/>
          </a:prstGeom>
        </p:spPr>
        <p:txBody>
          <a:bodyPr>
            <a:spAutoFit/>
          </a:bodyPr>
          <a:lstStyle/>
          <a:p>
            <a:r>
              <a:rPr lang="en-US" sz="1100"/>
              <a:t>As you have seen in this chapter, many thread operations can be performed independently, but some require coordination. For example, synchronizing on a method requires all threads that call the method to wait for other threads to finish before continuing. You also saw earlier in the chapter that threads in a CyclicBarrier will each wait for the barrier limit to be reached before continuing. </a:t>
            </a:r>
          </a:p>
          <a:p>
            <a:endParaRPr lang="en-US" sz="1100"/>
          </a:p>
          <a:p>
            <a:r>
              <a:rPr lang="en-US" sz="1100"/>
              <a:t>What happens to the application while all of these threads are waiting? In many cases, the waiting is ephemeral and the user has very little idea that any delay has occurred. In other cases, though, the waiting may be extremely long, perhaps infinite. </a:t>
            </a:r>
          </a:p>
          <a:p>
            <a:endParaRPr lang="en-US" sz="1100"/>
          </a:p>
          <a:p>
            <a:r>
              <a:rPr lang="en-US" sz="1100" b="1" i="1"/>
              <a:t>Liveness</a:t>
            </a:r>
            <a:r>
              <a:rPr lang="en-US" sz="1100"/>
              <a:t> is the ability of an application to be able to execute in a timely manner. Liveness problems, then, are those in which the application becomes unresponsive or in some kind of “stuck” state. For the exam, there are three types of liveness issues with which you should be familiar: deadlock, starvation, and livelock.</a:t>
            </a:r>
          </a:p>
        </p:txBody>
      </p:sp>
      <p:sp>
        <p:nvSpPr>
          <p:cNvPr id="8" name="TextBox 7">
            <a:extLst>
              <a:ext uri="{FF2B5EF4-FFF2-40B4-BE49-F238E27FC236}">
                <a16:creationId xmlns:a16="http://schemas.microsoft.com/office/drawing/2014/main" id="{9186CF3F-A3D0-4988-8788-ECDC8466E5CD}"/>
              </a:ext>
            </a:extLst>
          </p:cNvPr>
          <p:cNvSpPr txBox="1"/>
          <p:nvPr/>
        </p:nvSpPr>
        <p:spPr>
          <a:xfrm>
            <a:off x="0" y="4304945"/>
            <a:ext cx="954107" cy="338554"/>
          </a:xfrm>
          <a:prstGeom prst="rect">
            <a:avLst/>
          </a:prstGeom>
          <a:noFill/>
        </p:spPr>
        <p:txBody>
          <a:bodyPr wrap="none" rtlCol="0">
            <a:spAutoFit/>
          </a:bodyPr>
          <a:lstStyle/>
          <a:p>
            <a:r>
              <a:rPr lang="en-US" sz="1600" u="sng"/>
              <a:t>Deadlock</a:t>
            </a:r>
          </a:p>
        </p:txBody>
      </p:sp>
      <p:sp>
        <p:nvSpPr>
          <p:cNvPr id="9" name="Rectangle 8">
            <a:extLst>
              <a:ext uri="{FF2B5EF4-FFF2-40B4-BE49-F238E27FC236}">
                <a16:creationId xmlns:a16="http://schemas.microsoft.com/office/drawing/2014/main" id="{F7E7C020-E870-4CC8-90AD-214984FEAB36}"/>
              </a:ext>
            </a:extLst>
          </p:cNvPr>
          <p:cNvSpPr/>
          <p:nvPr/>
        </p:nvSpPr>
        <p:spPr>
          <a:xfrm>
            <a:off x="0" y="4643499"/>
            <a:ext cx="6096000" cy="2123658"/>
          </a:xfrm>
          <a:prstGeom prst="rect">
            <a:avLst/>
          </a:prstGeom>
        </p:spPr>
        <p:txBody>
          <a:bodyPr>
            <a:spAutoFit/>
          </a:bodyPr>
          <a:lstStyle/>
          <a:p>
            <a:r>
              <a:rPr lang="en-US" sz="1100" b="1" i="1"/>
              <a:t>Deadlock</a:t>
            </a:r>
            <a:r>
              <a:rPr lang="en-US" sz="1100"/>
              <a:t> occurs when two or more threads are blocked forever, each waiting on the other. We can illustrate this principle with the following example. Imagine that our zoo has two foxes: Foxy and Tails. Foxy likes to eat first and then drink water, while Tails likes to drink water first and then eat. Furthermore, neither animal likes to share, and they will finish their meal only if they have exclusive access to both food and water. </a:t>
            </a:r>
          </a:p>
          <a:p>
            <a:endParaRPr lang="en-US" sz="1100"/>
          </a:p>
          <a:p>
            <a:r>
              <a:rPr lang="en-US" sz="1100"/>
              <a:t>The zookeeper places the food on one side of the environment and the water on the other side. Although our foxes are fast, it still takes them 100 milliseconds to run from one side of the environment to the other</a:t>
            </a:r>
          </a:p>
          <a:p>
            <a:endParaRPr lang="en-US" sz="1100"/>
          </a:p>
          <a:p>
            <a:r>
              <a:rPr lang="en-US" sz="1100"/>
              <a:t>What happens if Foxy gets the food first and Tails gets the water first? The following application models this behavior: </a:t>
            </a:r>
          </a:p>
        </p:txBody>
      </p:sp>
      <p:cxnSp>
        <p:nvCxnSpPr>
          <p:cNvPr id="10" name="Straight Connector 9">
            <a:extLst>
              <a:ext uri="{FF2B5EF4-FFF2-40B4-BE49-F238E27FC236}">
                <a16:creationId xmlns:a16="http://schemas.microsoft.com/office/drawing/2014/main" id="{688A26A1-5269-4806-84EF-E7809DB2A14F}"/>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53CC275-2C6E-448C-9CCA-0A414ABA6648}"/>
              </a:ext>
            </a:extLst>
          </p:cNvPr>
          <p:cNvPicPr>
            <a:picLocks noChangeAspect="1"/>
          </p:cNvPicPr>
          <p:nvPr/>
        </p:nvPicPr>
        <p:blipFill>
          <a:blip r:embed="rId2"/>
          <a:stretch>
            <a:fillRect/>
          </a:stretch>
        </p:blipFill>
        <p:spPr>
          <a:xfrm>
            <a:off x="6096000" y="0"/>
            <a:ext cx="3083218" cy="6858000"/>
          </a:xfrm>
          <a:prstGeom prst="rect">
            <a:avLst/>
          </a:prstGeom>
        </p:spPr>
      </p:pic>
      <p:sp>
        <p:nvSpPr>
          <p:cNvPr id="13" name="Rectangle 12">
            <a:extLst>
              <a:ext uri="{FF2B5EF4-FFF2-40B4-BE49-F238E27FC236}">
                <a16:creationId xmlns:a16="http://schemas.microsoft.com/office/drawing/2014/main" id="{4D27145D-4C4D-4B42-90DE-0C5020B769F7}"/>
              </a:ext>
            </a:extLst>
          </p:cNvPr>
          <p:cNvSpPr/>
          <p:nvPr/>
        </p:nvSpPr>
        <p:spPr>
          <a:xfrm>
            <a:off x="8971130" y="0"/>
            <a:ext cx="3220870" cy="1107996"/>
          </a:xfrm>
          <a:prstGeom prst="rect">
            <a:avLst/>
          </a:prstGeom>
        </p:spPr>
        <p:txBody>
          <a:bodyPr wrap="square">
            <a:spAutoFit/>
          </a:bodyPr>
          <a:lstStyle/>
          <a:p>
            <a:r>
              <a:rPr lang="en-US" sz="1100"/>
              <a:t>In this example, Foxy obtains the food and then moves to the other side of the environment to obtain the water. Unfortunately, Tails already drank the water and is waiting for the food to become available. The result is that our program outputs the following and it hangs indefinitely: </a:t>
            </a:r>
          </a:p>
        </p:txBody>
      </p:sp>
      <p:pic>
        <p:nvPicPr>
          <p:cNvPr id="14" name="Picture 13">
            <a:extLst>
              <a:ext uri="{FF2B5EF4-FFF2-40B4-BE49-F238E27FC236}">
                <a16:creationId xmlns:a16="http://schemas.microsoft.com/office/drawing/2014/main" id="{33F62978-E008-4FFA-AD50-EA735BF4493A}"/>
              </a:ext>
            </a:extLst>
          </p:cNvPr>
          <p:cNvPicPr>
            <a:picLocks noChangeAspect="1"/>
          </p:cNvPicPr>
          <p:nvPr/>
        </p:nvPicPr>
        <p:blipFill>
          <a:blip r:embed="rId3"/>
          <a:stretch>
            <a:fillRect/>
          </a:stretch>
        </p:blipFill>
        <p:spPr>
          <a:xfrm>
            <a:off x="9171843" y="1063752"/>
            <a:ext cx="762000" cy="428625"/>
          </a:xfrm>
          <a:prstGeom prst="rect">
            <a:avLst/>
          </a:prstGeom>
        </p:spPr>
      </p:pic>
      <p:pic>
        <p:nvPicPr>
          <p:cNvPr id="15" name="Picture 14">
            <a:extLst>
              <a:ext uri="{FF2B5EF4-FFF2-40B4-BE49-F238E27FC236}">
                <a16:creationId xmlns:a16="http://schemas.microsoft.com/office/drawing/2014/main" id="{23395F15-5B56-4EAC-B5FD-F9BC69553676}"/>
              </a:ext>
            </a:extLst>
          </p:cNvPr>
          <p:cNvPicPr>
            <a:picLocks noChangeAspect="1"/>
          </p:cNvPicPr>
          <p:nvPr/>
        </p:nvPicPr>
        <p:blipFill>
          <a:blip r:embed="rId4"/>
          <a:stretch>
            <a:fillRect/>
          </a:stretch>
        </p:blipFill>
        <p:spPr>
          <a:xfrm>
            <a:off x="9067185" y="1033537"/>
            <a:ext cx="3055989" cy="428625"/>
          </a:xfrm>
          <a:prstGeom prst="rect">
            <a:avLst/>
          </a:prstGeom>
        </p:spPr>
      </p:pic>
      <p:sp>
        <p:nvSpPr>
          <p:cNvPr id="16" name="Rectangle 15">
            <a:extLst>
              <a:ext uri="{FF2B5EF4-FFF2-40B4-BE49-F238E27FC236}">
                <a16:creationId xmlns:a16="http://schemas.microsoft.com/office/drawing/2014/main" id="{4B4B4FD8-04DB-4237-BE1F-9B303ECC780D}"/>
              </a:ext>
            </a:extLst>
          </p:cNvPr>
          <p:cNvSpPr/>
          <p:nvPr/>
        </p:nvSpPr>
        <p:spPr>
          <a:xfrm>
            <a:off x="9040761" y="1411846"/>
            <a:ext cx="3220870" cy="600164"/>
          </a:xfrm>
          <a:prstGeom prst="rect">
            <a:avLst/>
          </a:prstGeom>
        </p:spPr>
        <p:txBody>
          <a:bodyPr wrap="square">
            <a:spAutoFit/>
          </a:bodyPr>
          <a:lstStyle/>
          <a:p>
            <a:r>
              <a:rPr lang="en-US" sz="1100"/>
              <a:t>This example is considered a deadlock because both participants are permanently blocked, waiting on resources that will never become available.</a:t>
            </a:r>
          </a:p>
        </p:txBody>
      </p:sp>
      <p:pic>
        <p:nvPicPr>
          <p:cNvPr id="18" name="Picture 17">
            <a:extLst>
              <a:ext uri="{FF2B5EF4-FFF2-40B4-BE49-F238E27FC236}">
                <a16:creationId xmlns:a16="http://schemas.microsoft.com/office/drawing/2014/main" id="{14B88A4D-35B8-4A18-BF18-FDA0CB7AA770}"/>
              </a:ext>
            </a:extLst>
          </p:cNvPr>
          <p:cNvPicPr>
            <a:picLocks noChangeAspect="1"/>
          </p:cNvPicPr>
          <p:nvPr/>
        </p:nvPicPr>
        <p:blipFill>
          <a:blip r:embed="rId5"/>
          <a:stretch>
            <a:fillRect/>
          </a:stretch>
        </p:blipFill>
        <p:spPr>
          <a:xfrm>
            <a:off x="8248650" y="2930055"/>
            <a:ext cx="3943350" cy="1504950"/>
          </a:xfrm>
          <a:prstGeom prst="rect">
            <a:avLst/>
          </a:prstGeom>
        </p:spPr>
      </p:pic>
    </p:spTree>
    <p:extLst>
      <p:ext uri="{BB962C8B-B14F-4D97-AF65-F5344CB8AC3E}">
        <p14:creationId xmlns:p14="http://schemas.microsoft.com/office/powerpoint/2010/main" val="151680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ACD2D7-3920-4408-9694-00A99E538A42}"/>
              </a:ext>
            </a:extLst>
          </p:cNvPr>
          <p:cNvSpPr/>
          <p:nvPr/>
        </p:nvSpPr>
        <p:spPr>
          <a:xfrm>
            <a:off x="54076" y="298356"/>
            <a:ext cx="5973079" cy="1277273"/>
          </a:xfrm>
          <a:prstGeom prst="rect">
            <a:avLst/>
          </a:prstGeom>
        </p:spPr>
        <p:txBody>
          <a:bodyPr wrap="square">
            <a:spAutoFit/>
          </a:bodyPr>
          <a:lstStyle/>
          <a:p>
            <a:r>
              <a:rPr lang="en-US" sz="1100" b="1" i="1"/>
              <a:t>Starvation</a:t>
            </a:r>
            <a:r>
              <a:rPr lang="en-US" sz="1100"/>
              <a:t> occurs when a single thread is perpetually denied access to a shared resource or lock. The thread is still active, but it is unable to complete its work as a result of other threads constantly taking the resource that they trying to access. In our fox example, imagine that we have a pack of very hungry, very competitive foxes in our environment. Every time Foxy stands up to go get food, one of the other foxes sees her and rushes to eat before her. Foxy is free to roam around the enclosure, take a nap, and howl for a zookeeper but is never able to obtain access to the food. In this example, Foxy literally and figuratively experiences starvation. Good thing that this is just a theoretical example!</a:t>
            </a:r>
          </a:p>
        </p:txBody>
      </p:sp>
      <p:cxnSp>
        <p:nvCxnSpPr>
          <p:cNvPr id="7" name="Straight Connector 6">
            <a:extLst>
              <a:ext uri="{FF2B5EF4-FFF2-40B4-BE49-F238E27FC236}">
                <a16:creationId xmlns:a16="http://schemas.microsoft.com/office/drawing/2014/main" id="{C81710BA-29D8-44DD-866B-89AACBC415DE}"/>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EACB438-DC0D-48DA-8E6F-8A2861E3834A}"/>
              </a:ext>
            </a:extLst>
          </p:cNvPr>
          <p:cNvSpPr/>
          <p:nvPr/>
        </p:nvSpPr>
        <p:spPr>
          <a:xfrm>
            <a:off x="39324" y="1872019"/>
            <a:ext cx="6096000" cy="3139321"/>
          </a:xfrm>
          <a:prstGeom prst="rect">
            <a:avLst/>
          </a:prstGeom>
        </p:spPr>
        <p:txBody>
          <a:bodyPr>
            <a:spAutoFit/>
          </a:bodyPr>
          <a:lstStyle/>
          <a:p>
            <a:r>
              <a:rPr lang="en-US" sz="1100" b="1" i="1"/>
              <a:t>Livelock</a:t>
            </a:r>
            <a:r>
              <a:rPr lang="en-US" sz="1100"/>
              <a:t> occurs when two or more threads are conceptually blocked forever, although they are each still active and trying to complete their task. Livelock is a special case of resource starvation in which two or more threads actively try to acquire a set of locks, are unable to do so, and restart part of the process. </a:t>
            </a:r>
          </a:p>
          <a:p>
            <a:endParaRPr lang="en-US" sz="1100"/>
          </a:p>
          <a:p>
            <a:r>
              <a:rPr lang="en-US" sz="1100"/>
              <a:t>Livelock is often a result of two threads trying to resolve a deadlock. Returning to our fox example, imagine that Foxy and Tails are both holding their food and water resources, respectively. They each realize that they cannot finish their meal in this state, so they both let go of their food and water, run to opposite side of the environment, and pick up the other resource. Now Foxy has the water, Tails has the food, and neither is able to finish their meal! </a:t>
            </a:r>
          </a:p>
          <a:p>
            <a:endParaRPr lang="en-US" sz="1100"/>
          </a:p>
          <a:p>
            <a:r>
              <a:rPr lang="en-US" sz="1100"/>
              <a:t>If Foxy and Tails continue this process forever, it is referred to as livelock. Both Foxy and Tails are active, running back and forth across their area, but neither is able to finish their meal. Foxy and Tails are executing a form of failed deadlock recovery. Each fox notices that they are potentially entering a deadlock state and responds by releasing all of its locked resources. Unfortunately, the lock and unlock process is cyclical, and the two foxes are conceptually deadlocked. </a:t>
            </a:r>
          </a:p>
          <a:p>
            <a:endParaRPr lang="en-US" sz="1100"/>
          </a:p>
          <a:p>
            <a:r>
              <a:rPr lang="en-US" sz="1100"/>
              <a:t>In practice, livelock is often very difficult issue to detect. Threads in a livelock state appear active and able to respond to requests, even when they are in fact stuck in an endless cycle.</a:t>
            </a:r>
          </a:p>
        </p:txBody>
      </p:sp>
      <p:sp>
        <p:nvSpPr>
          <p:cNvPr id="10" name="TextBox 9">
            <a:extLst>
              <a:ext uri="{FF2B5EF4-FFF2-40B4-BE49-F238E27FC236}">
                <a16:creationId xmlns:a16="http://schemas.microsoft.com/office/drawing/2014/main" id="{B6FAFCB1-97D3-4780-9D4A-D2003CA5F9A9}"/>
              </a:ext>
            </a:extLst>
          </p:cNvPr>
          <p:cNvSpPr txBox="1"/>
          <p:nvPr/>
        </p:nvSpPr>
        <p:spPr>
          <a:xfrm>
            <a:off x="0" y="-40198"/>
            <a:ext cx="1076629" cy="338554"/>
          </a:xfrm>
          <a:prstGeom prst="rect">
            <a:avLst/>
          </a:prstGeom>
          <a:noFill/>
        </p:spPr>
        <p:txBody>
          <a:bodyPr wrap="square" rtlCol="0">
            <a:spAutoFit/>
          </a:bodyPr>
          <a:lstStyle/>
          <a:p>
            <a:r>
              <a:rPr lang="en-US" sz="1600" u="sng"/>
              <a:t>Starvation</a:t>
            </a:r>
          </a:p>
        </p:txBody>
      </p:sp>
      <p:sp>
        <p:nvSpPr>
          <p:cNvPr id="11" name="TextBox 10">
            <a:extLst>
              <a:ext uri="{FF2B5EF4-FFF2-40B4-BE49-F238E27FC236}">
                <a16:creationId xmlns:a16="http://schemas.microsoft.com/office/drawing/2014/main" id="{C8213B0E-B793-4ED8-9B1E-EF9334316E76}"/>
              </a:ext>
            </a:extLst>
          </p:cNvPr>
          <p:cNvSpPr txBox="1"/>
          <p:nvPr/>
        </p:nvSpPr>
        <p:spPr>
          <a:xfrm>
            <a:off x="-14745" y="1533465"/>
            <a:ext cx="846322" cy="338554"/>
          </a:xfrm>
          <a:prstGeom prst="rect">
            <a:avLst/>
          </a:prstGeom>
          <a:noFill/>
        </p:spPr>
        <p:txBody>
          <a:bodyPr wrap="none" rtlCol="0">
            <a:spAutoFit/>
          </a:bodyPr>
          <a:lstStyle/>
          <a:p>
            <a:r>
              <a:rPr lang="en-US" sz="1600" u="sng"/>
              <a:t>Livelock</a:t>
            </a:r>
          </a:p>
        </p:txBody>
      </p:sp>
      <p:sp>
        <p:nvSpPr>
          <p:cNvPr id="12" name="TextBox 11">
            <a:extLst>
              <a:ext uri="{FF2B5EF4-FFF2-40B4-BE49-F238E27FC236}">
                <a16:creationId xmlns:a16="http://schemas.microsoft.com/office/drawing/2014/main" id="{B1C665D0-517F-4F23-9EA1-0A7142C1669A}"/>
              </a:ext>
            </a:extLst>
          </p:cNvPr>
          <p:cNvSpPr txBox="1"/>
          <p:nvPr/>
        </p:nvSpPr>
        <p:spPr>
          <a:xfrm>
            <a:off x="0" y="4980562"/>
            <a:ext cx="3067661" cy="369332"/>
          </a:xfrm>
          <a:prstGeom prst="rect">
            <a:avLst/>
          </a:prstGeom>
          <a:noFill/>
        </p:spPr>
        <p:txBody>
          <a:bodyPr wrap="square">
            <a:spAutoFit/>
          </a:bodyPr>
          <a:lstStyle/>
          <a:p>
            <a:pPr marL="342900" indent="-342900">
              <a:buFont typeface="Wingdings" panose="05000000000000000000" pitchFamily="2" charset="2"/>
              <a:buChar char="Ø"/>
            </a:pPr>
            <a:r>
              <a:rPr lang="en-US"/>
              <a:t>Managing Race Conditions </a:t>
            </a:r>
          </a:p>
        </p:txBody>
      </p:sp>
      <p:sp>
        <p:nvSpPr>
          <p:cNvPr id="13" name="Rectangle 12">
            <a:extLst>
              <a:ext uri="{FF2B5EF4-FFF2-40B4-BE49-F238E27FC236}">
                <a16:creationId xmlns:a16="http://schemas.microsoft.com/office/drawing/2014/main" id="{5D094804-771A-4BB1-8AE6-D51C91BB1876}"/>
              </a:ext>
            </a:extLst>
          </p:cNvPr>
          <p:cNvSpPr/>
          <p:nvPr/>
        </p:nvSpPr>
        <p:spPr>
          <a:xfrm>
            <a:off x="39324" y="5307730"/>
            <a:ext cx="6041920" cy="1446550"/>
          </a:xfrm>
          <a:prstGeom prst="rect">
            <a:avLst/>
          </a:prstGeom>
        </p:spPr>
        <p:txBody>
          <a:bodyPr wrap="square">
            <a:spAutoFit/>
          </a:bodyPr>
          <a:lstStyle/>
          <a:p>
            <a:r>
              <a:rPr lang="en-US" sz="1100"/>
              <a:t>A </a:t>
            </a:r>
            <a:r>
              <a:rPr lang="en-US" sz="1100" b="1" i="1"/>
              <a:t>race condition </a:t>
            </a:r>
            <a:r>
              <a:rPr lang="en-US" sz="1100"/>
              <a:t>is an undesirable result that occurs when two tasks, which should be completed sequentially, are completed at the same time. We encountered two examples of race conditions earlier in the chapter when we introduced synchronization and parallel streams. </a:t>
            </a:r>
          </a:p>
          <a:p>
            <a:endParaRPr lang="en-US" sz="1100"/>
          </a:p>
          <a:p>
            <a:r>
              <a:rPr lang="en-US" sz="1100"/>
              <a:t>While Figure 7.3 shows a classical thread-based example of a race condition, we now provide a more illustrative example. Imagine two zoo patrons, Olivia and Sophia, are signing up for an account on the zoo’s new visitor website. Both of them want to use the same username, ZooFan, and they each send requests to create the account at the same time, as shown in Figure 7.5.</a:t>
            </a:r>
          </a:p>
        </p:txBody>
      </p:sp>
      <p:pic>
        <p:nvPicPr>
          <p:cNvPr id="14" name="Picture 13">
            <a:extLst>
              <a:ext uri="{FF2B5EF4-FFF2-40B4-BE49-F238E27FC236}">
                <a16:creationId xmlns:a16="http://schemas.microsoft.com/office/drawing/2014/main" id="{29199246-5939-45D5-96F2-C7BAAE58BAE9}"/>
              </a:ext>
            </a:extLst>
          </p:cNvPr>
          <p:cNvPicPr>
            <a:picLocks noChangeAspect="1"/>
          </p:cNvPicPr>
          <p:nvPr/>
        </p:nvPicPr>
        <p:blipFill>
          <a:blip r:embed="rId2"/>
          <a:stretch>
            <a:fillRect/>
          </a:stretch>
        </p:blipFill>
        <p:spPr>
          <a:xfrm>
            <a:off x="6095976" y="0"/>
            <a:ext cx="4267200" cy="1276350"/>
          </a:xfrm>
          <a:prstGeom prst="rect">
            <a:avLst/>
          </a:prstGeom>
        </p:spPr>
      </p:pic>
      <p:sp>
        <p:nvSpPr>
          <p:cNvPr id="15" name="Rectangle 14">
            <a:extLst>
              <a:ext uri="{FF2B5EF4-FFF2-40B4-BE49-F238E27FC236}">
                <a16:creationId xmlns:a16="http://schemas.microsoft.com/office/drawing/2014/main" id="{72FB47FA-13A8-4C50-9AB7-BF38C09EFC73}"/>
              </a:ext>
            </a:extLst>
          </p:cNvPr>
          <p:cNvSpPr/>
          <p:nvPr/>
        </p:nvSpPr>
        <p:spPr>
          <a:xfrm>
            <a:off x="6027155" y="1271855"/>
            <a:ext cx="6273000" cy="5278368"/>
          </a:xfrm>
          <a:prstGeom prst="rect">
            <a:avLst/>
          </a:prstGeom>
        </p:spPr>
        <p:txBody>
          <a:bodyPr wrap="square">
            <a:spAutoFit/>
          </a:bodyPr>
          <a:lstStyle/>
          <a:p>
            <a:r>
              <a:rPr lang="en-US" sz="1100"/>
              <a:t>What result does the web server return when both users attempt to create an account with the same username in Figure 7.5? </a:t>
            </a:r>
          </a:p>
          <a:p>
            <a:endParaRPr lang="en-US" sz="1100"/>
          </a:p>
          <a:p>
            <a:r>
              <a:rPr lang="en-US" sz="1100" u="sng"/>
              <a:t>Possible Outcomes for This Race Condition </a:t>
            </a:r>
          </a:p>
          <a:p>
            <a:endParaRPr lang="en-US" sz="1100" u="sng"/>
          </a:p>
          <a:p>
            <a:r>
              <a:rPr lang="en-US" sz="1000"/>
              <a:t>■ Both users are able to create accounts with username ZooFan. </a:t>
            </a:r>
          </a:p>
          <a:p>
            <a:r>
              <a:rPr lang="en-US" sz="1000"/>
              <a:t>■ Both users are unable to create an account with username ZooFan, returning an error message to both users. </a:t>
            </a:r>
          </a:p>
          <a:p>
            <a:r>
              <a:rPr lang="en-US" sz="1000"/>
              <a:t>■ One user is able to create the account with the username ZooFan, while the other user receives an error message.</a:t>
            </a:r>
          </a:p>
          <a:p>
            <a:endParaRPr lang="en-US" sz="1000"/>
          </a:p>
          <a:p>
            <a:r>
              <a:rPr lang="en-US" sz="1100"/>
              <a:t>Which of these results is most desirable when designing our web server? The first possibility, in which both users are able to create an account with the same username, could cause serious problems and break numerous invariants in the system. Assuming that the username is required to log into the website, how do they both log in with the same username and different passwords? In this case, the website cannot tell them apart. This is the worst possible outcome to this race condition, as it causes significant and potentially unrecoverable data problems. </a:t>
            </a:r>
          </a:p>
          <a:p>
            <a:endParaRPr lang="en-US" sz="1100"/>
          </a:p>
          <a:p>
            <a:r>
              <a:rPr lang="en-US" sz="1100"/>
              <a:t>What about the second scenario? If both users are unable to create the account, both will receive error messages and be told to try again. In this scenario, the data is protected since no two accounts with the same username exist in the system. The users are free to try again with the same username, ZooFan, since no one has been granted access to it. Although this might seem like a form of livelock, there is a subtle difference. When the users try to create their account again, the chances of them hitting a race condition tend to diminish. For example, if one user submits their request a few seconds before the other, they might avoid another race condition entirely by the system informing the second user that the account name is already in use.</a:t>
            </a:r>
          </a:p>
          <a:p>
            <a:endParaRPr lang="en-US" sz="1100"/>
          </a:p>
          <a:p>
            <a:r>
              <a:rPr lang="en-US" sz="1100"/>
              <a:t>The third scenario, in which one user obtains the account while the other does not, is often considered the best solution to this type of race condition. Like the second situation, we preserve data integrity, but unlike the second situation, at least one user is able to move forward on the fi </a:t>
            </a:r>
            <a:r>
              <a:rPr lang="en-US" sz="1100" err="1"/>
              <a:t>rst</a:t>
            </a:r>
            <a:r>
              <a:rPr lang="en-US" sz="1100"/>
              <a:t> request, avoiding additional race condition scenarios. Also unlike the previous scenario, we can provide the user who didn’t win the race with a clearer error message because we are now sure that the account username is no longer available in the system. </a:t>
            </a:r>
          </a:p>
        </p:txBody>
      </p:sp>
    </p:spTree>
    <p:extLst>
      <p:ext uri="{BB962C8B-B14F-4D97-AF65-F5344CB8AC3E}">
        <p14:creationId xmlns:p14="http://schemas.microsoft.com/office/powerpoint/2010/main" val="36862200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C87E2-58F2-4AD0-99DA-4F01862BAA53}"/>
              </a:ext>
            </a:extLst>
          </p:cNvPr>
          <p:cNvPicPr>
            <a:picLocks noChangeAspect="1"/>
          </p:cNvPicPr>
          <p:nvPr/>
        </p:nvPicPr>
        <p:blipFill>
          <a:blip r:embed="rId2"/>
          <a:stretch>
            <a:fillRect/>
          </a:stretch>
        </p:blipFill>
        <p:spPr>
          <a:xfrm>
            <a:off x="51619" y="0"/>
            <a:ext cx="5334000" cy="762000"/>
          </a:xfrm>
          <a:prstGeom prst="rect">
            <a:avLst/>
          </a:prstGeom>
        </p:spPr>
      </p:pic>
      <p:sp>
        <p:nvSpPr>
          <p:cNvPr id="5" name="Rectangle 4">
            <a:extLst>
              <a:ext uri="{FF2B5EF4-FFF2-40B4-BE49-F238E27FC236}">
                <a16:creationId xmlns:a16="http://schemas.microsoft.com/office/drawing/2014/main" id="{CE345A95-D23B-4E03-95CF-24CA9DE560D1}"/>
              </a:ext>
            </a:extLst>
          </p:cNvPr>
          <p:cNvSpPr/>
          <p:nvPr/>
        </p:nvSpPr>
        <p:spPr>
          <a:xfrm>
            <a:off x="0" y="762000"/>
            <a:ext cx="6096000" cy="1615827"/>
          </a:xfrm>
          <a:prstGeom prst="rect">
            <a:avLst/>
          </a:prstGeom>
        </p:spPr>
        <p:txBody>
          <a:bodyPr>
            <a:spAutoFit/>
          </a:bodyPr>
          <a:lstStyle/>
          <a:p>
            <a:r>
              <a:rPr lang="en-US" sz="1100"/>
              <a:t>For the exam, you should understand that race conditions lead to invalid data if they are not properly handled. Even the solution where both participants fail to proceed is preferable to one in which invalid data is permitted to enter the system. </a:t>
            </a:r>
          </a:p>
          <a:p>
            <a:endParaRPr lang="en-US" sz="1100"/>
          </a:p>
          <a:p>
            <a:r>
              <a:rPr lang="en-US" sz="1100"/>
              <a:t>Race conditions tend to appear in highly concurrent applications. As a software system grows and more users are added, they tend to appear more frequently. One solution is to use a monitor to synchronize on the relevant overlapping task. In the previous example, the relevant task is the method that determines whether an account username is in use and reserves it in the system if it is available. We could also use singletons, described in Chapter 2 , to coordinate access to shared resources.</a:t>
            </a:r>
          </a:p>
        </p:txBody>
      </p:sp>
      <p:sp>
        <p:nvSpPr>
          <p:cNvPr id="6" name="TextBox 5">
            <a:extLst>
              <a:ext uri="{FF2B5EF4-FFF2-40B4-BE49-F238E27FC236}">
                <a16:creationId xmlns:a16="http://schemas.microsoft.com/office/drawing/2014/main" id="{804710EA-B641-46D0-8508-58D4364E2274}"/>
              </a:ext>
            </a:extLst>
          </p:cNvPr>
          <p:cNvSpPr txBox="1"/>
          <p:nvPr/>
        </p:nvSpPr>
        <p:spPr>
          <a:xfrm>
            <a:off x="0" y="2311461"/>
            <a:ext cx="2271252" cy="523220"/>
          </a:xfrm>
          <a:prstGeom prst="rect">
            <a:avLst/>
          </a:prstGeom>
          <a:noFill/>
        </p:spPr>
        <p:txBody>
          <a:bodyPr wrap="square" rtlCol="0">
            <a:spAutoFit/>
          </a:bodyPr>
          <a:lstStyle/>
          <a:p>
            <a:r>
              <a:rPr lang="en-US" sz="2800" b="1"/>
              <a:t>Chapter 8 : IO</a:t>
            </a:r>
          </a:p>
        </p:txBody>
      </p:sp>
      <p:sp>
        <p:nvSpPr>
          <p:cNvPr id="7" name="TextBox 6">
            <a:extLst>
              <a:ext uri="{FF2B5EF4-FFF2-40B4-BE49-F238E27FC236}">
                <a16:creationId xmlns:a16="http://schemas.microsoft.com/office/drawing/2014/main" id="{B77600D9-FE25-4C06-988A-60FFA7E2FEB0}"/>
              </a:ext>
            </a:extLst>
          </p:cNvPr>
          <p:cNvSpPr txBox="1"/>
          <p:nvPr/>
        </p:nvSpPr>
        <p:spPr>
          <a:xfrm>
            <a:off x="77254" y="2708875"/>
            <a:ext cx="5092154" cy="461665"/>
          </a:xfrm>
          <a:prstGeom prst="rect">
            <a:avLst/>
          </a:prstGeom>
          <a:noFill/>
        </p:spPr>
        <p:txBody>
          <a:bodyPr wrap="square" rtlCol="0">
            <a:spAutoFit/>
          </a:bodyPr>
          <a:lstStyle/>
          <a:p>
            <a:r>
              <a:rPr lang="en-US" sz="2400" b="1" u="sng"/>
              <a:t>1- Understanding Files and Directories </a:t>
            </a:r>
          </a:p>
        </p:txBody>
      </p:sp>
      <p:cxnSp>
        <p:nvCxnSpPr>
          <p:cNvPr id="8" name="Straight Connector 7">
            <a:extLst>
              <a:ext uri="{FF2B5EF4-FFF2-40B4-BE49-F238E27FC236}">
                <a16:creationId xmlns:a16="http://schemas.microsoft.com/office/drawing/2014/main" id="{9C468E8A-1492-462B-B423-331546719B84}"/>
              </a:ext>
            </a:extLst>
          </p:cNvPr>
          <p:cNvCxnSpPr>
            <a:cxnSpLocks/>
          </p:cNvCxnSpPr>
          <p:nvPr/>
        </p:nvCxnSpPr>
        <p:spPr>
          <a:xfrm>
            <a:off x="598853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C83A90-8C6D-4DF8-A533-1F7C6A22C52E}"/>
              </a:ext>
            </a:extLst>
          </p:cNvPr>
          <p:cNvSpPr txBox="1"/>
          <p:nvPr/>
        </p:nvSpPr>
        <p:spPr>
          <a:xfrm>
            <a:off x="77254" y="3222097"/>
            <a:ext cx="3562332" cy="369332"/>
          </a:xfrm>
          <a:prstGeom prst="rect">
            <a:avLst/>
          </a:prstGeom>
          <a:noFill/>
        </p:spPr>
        <p:txBody>
          <a:bodyPr wrap="square">
            <a:spAutoFit/>
          </a:bodyPr>
          <a:lstStyle/>
          <a:p>
            <a:pPr marL="342900" indent="-342900">
              <a:buFont typeface="Wingdings" panose="05000000000000000000" pitchFamily="2" charset="2"/>
              <a:buChar char="Ø"/>
            </a:pPr>
            <a:r>
              <a:rPr lang="en-US"/>
              <a:t>Conceptualizing the File System </a:t>
            </a:r>
          </a:p>
        </p:txBody>
      </p:sp>
      <p:sp>
        <p:nvSpPr>
          <p:cNvPr id="12" name="Rectangle 11">
            <a:extLst>
              <a:ext uri="{FF2B5EF4-FFF2-40B4-BE49-F238E27FC236}">
                <a16:creationId xmlns:a16="http://schemas.microsoft.com/office/drawing/2014/main" id="{278C3F89-11EE-41D5-88C5-E9ECEE4F956F}"/>
              </a:ext>
            </a:extLst>
          </p:cNvPr>
          <p:cNvSpPr/>
          <p:nvPr/>
        </p:nvSpPr>
        <p:spPr>
          <a:xfrm>
            <a:off x="135121" y="3687461"/>
            <a:ext cx="5844490" cy="2970044"/>
          </a:xfrm>
          <a:prstGeom prst="rect">
            <a:avLst/>
          </a:prstGeom>
        </p:spPr>
        <p:txBody>
          <a:bodyPr wrap="square">
            <a:spAutoFit/>
          </a:bodyPr>
          <a:lstStyle/>
          <a:p>
            <a:r>
              <a:rPr lang="en-US" sz="1100"/>
              <a:t>Before we start working with files and directories, we present the terminology that we will be using throughout this chapter. </a:t>
            </a:r>
          </a:p>
          <a:p>
            <a:endParaRPr lang="en-US" sz="1100"/>
          </a:p>
          <a:p>
            <a:r>
              <a:rPr lang="en-US" sz="1100"/>
              <a:t>A </a:t>
            </a:r>
            <a:r>
              <a:rPr lang="en-US" sz="1100" b="1" i="1"/>
              <a:t>file</a:t>
            </a:r>
            <a:r>
              <a:rPr lang="en-US" sz="1100"/>
              <a:t> is record within a file system that stores user and system data. Files are organized using directories. A </a:t>
            </a:r>
            <a:r>
              <a:rPr lang="en-US" sz="1100" b="1" i="1"/>
              <a:t>directory</a:t>
            </a:r>
            <a:r>
              <a:rPr lang="en-US" sz="1100"/>
              <a:t> is a record within a file system that contains files as well as other directories. For simplicity, we often refer to a directory reference as a file record throughout this chapter, since it is stored in the file system with a unique name and with attributes similar to a file. For example, a file and directory can both be renamed with the same operation. Finally, the </a:t>
            </a:r>
            <a:r>
              <a:rPr lang="en-US" sz="1100" b="1" i="1"/>
              <a:t>root directory </a:t>
            </a:r>
            <a:r>
              <a:rPr lang="en-US" sz="1100"/>
              <a:t>is the topmost directory in the file system, from which all files and directories inherit. In Windows, it is denoted with a drive name such as c:\, while on Linux it is denoted with a single forward slash /.</a:t>
            </a:r>
          </a:p>
          <a:p>
            <a:endParaRPr lang="en-US" sz="1100"/>
          </a:p>
          <a:p>
            <a:r>
              <a:rPr lang="en-US" sz="1100"/>
              <a:t>In order to interact with files, we need to connect to the file system. The file system is in charge of reading and writing data within a computer. Different operating systems use different file systems to manage their data. For example, Windows-based systems use a different file system than Unix-based ones. As you shall see, Java includes numerous methods, which automatically connect to the local file system for you, allowing you to perform the same operations across multiple file systems. </a:t>
            </a:r>
          </a:p>
        </p:txBody>
      </p:sp>
      <p:sp>
        <p:nvSpPr>
          <p:cNvPr id="13" name="Rectangle 12">
            <a:extLst>
              <a:ext uri="{FF2B5EF4-FFF2-40B4-BE49-F238E27FC236}">
                <a16:creationId xmlns:a16="http://schemas.microsoft.com/office/drawing/2014/main" id="{0307BD95-FCF4-42EF-ACFB-4131A3AD28A4}"/>
              </a:ext>
            </a:extLst>
          </p:cNvPr>
          <p:cNvSpPr/>
          <p:nvPr/>
        </p:nvSpPr>
        <p:spPr>
          <a:xfrm>
            <a:off x="5988532" y="-33148"/>
            <a:ext cx="6096000" cy="1785104"/>
          </a:xfrm>
          <a:prstGeom prst="rect">
            <a:avLst/>
          </a:prstGeom>
        </p:spPr>
        <p:txBody>
          <a:bodyPr>
            <a:spAutoFit/>
          </a:bodyPr>
          <a:lstStyle/>
          <a:p>
            <a:r>
              <a:rPr lang="en-US" sz="1100"/>
              <a:t>A </a:t>
            </a:r>
            <a:r>
              <a:rPr lang="en-US" sz="1100" b="1" i="1"/>
              <a:t>path</a:t>
            </a:r>
            <a:r>
              <a:rPr lang="en-US" sz="1100"/>
              <a:t> is a String representation of a file or directory within a file system. Each file system defines its own path separator character that is used between directory entries. In most file systems, the value to the left of a separator is the parent of the value to the right of the separator. For example, the path value /user/home/zoo.txt means that the file zoo.txt is inside the home directory, with the home directory inside the user directory. You will see that paths can be absolute or relative later in this chapter. </a:t>
            </a:r>
          </a:p>
          <a:p>
            <a:endParaRPr lang="en-US" sz="1100"/>
          </a:p>
          <a:p>
            <a:r>
              <a:rPr lang="en-US" sz="1100"/>
              <a:t>We show how a directory and file system is organized in a hierarchical manner in Figure 8.1 . In this diagram, directories are represented as rectangles and files as ovals. Directories can be empty, as shown with the c:\zoo and c:\app\employees directories.</a:t>
            </a:r>
          </a:p>
        </p:txBody>
      </p:sp>
      <p:pic>
        <p:nvPicPr>
          <p:cNvPr id="14" name="Picture 13">
            <a:extLst>
              <a:ext uri="{FF2B5EF4-FFF2-40B4-BE49-F238E27FC236}">
                <a16:creationId xmlns:a16="http://schemas.microsoft.com/office/drawing/2014/main" id="{D07F03D4-6641-4FBC-A398-8E21C081EE63}"/>
              </a:ext>
            </a:extLst>
          </p:cNvPr>
          <p:cNvPicPr>
            <a:picLocks noChangeAspect="1"/>
          </p:cNvPicPr>
          <p:nvPr/>
        </p:nvPicPr>
        <p:blipFill>
          <a:blip r:embed="rId3"/>
          <a:stretch>
            <a:fillRect/>
          </a:stretch>
        </p:blipFill>
        <p:spPr>
          <a:xfrm>
            <a:off x="6092741" y="1744477"/>
            <a:ext cx="2790825" cy="2752725"/>
          </a:xfrm>
          <a:prstGeom prst="rect">
            <a:avLst/>
          </a:prstGeom>
        </p:spPr>
      </p:pic>
      <p:sp>
        <p:nvSpPr>
          <p:cNvPr id="15" name="TextBox 14">
            <a:extLst>
              <a:ext uri="{FF2B5EF4-FFF2-40B4-BE49-F238E27FC236}">
                <a16:creationId xmlns:a16="http://schemas.microsoft.com/office/drawing/2014/main" id="{B6F2467E-C1D0-4379-B4F7-263CB225DCEF}"/>
              </a:ext>
            </a:extLst>
          </p:cNvPr>
          <p:cNvSpPr txBox="1"/>
          <p:nvPr/>
        </p:nvSpPr>
        <p:spPr>
          <a:xfrm>
            <a:off x="5988532" y="4497202"/>
            <a:ext cx="2895032" cy="369332"/>
          </a:xfrm>
          <a:prstGeom prst="rect">
            <a:avLst/>
          </a:prstGeom>
          <a:noFill/>
        </p:spPr>
        <p:txBody>
          <a:bodyPr wrap="square">
            <a:spAutoFit/>
          </a:bodyPr>
          <a:lstStyle/>
          <a:p>
            <a:pPr marL="342900" indent="-342900">
              <a:buFont typeface="Wingdings" panose="05000000000000000000" pitchFamily="2" charset="2"/>
              <a:buChar char="Ø"/>
            </a:pPr>
            <a:r>
              <a:rPr lang="en-US"/>
              <a:t>Introducing the File Class </a:t>
            </a:r>
          </a:p>
        </p:txBody>
      </p:sp>
      <p:sp>
        <p:nvSpPr>
          <p:cNvPr id="16" name="Rectangle 15">
            <a:extLst>
              <a:ext uri="{FF2B5EF4-FFF2-40B4-BE49-F238E27FC236}">
                <a16:creationId xmlns:a16="http://schemas.microsoft.com/office/drawing/2014/main" id="{EE7850E6-90FE-4B6D-BE83-C0F8FC5828C4}"/>
              </a:ext>
            </a:extLst>
          </p:cNvPr>
          <p:cNvSpPr/>
          <p:nvPr/>
        </p:nvSpPr>
        <p:spPr>
          <a:xfrm>
            <a:off x="6025121" y="4825366"/>
            <a:ext cx="6096000" cy="1107996"/>
          </a:xfrm>
          <a:prstGeom prst="rect">
            <a:avLst/>
          </a:prstGeom>
        </p:spPr>
        <p:txBody>
          <a:bodyPr>
            <a:spAutoFit/>
          </a:bodyPr>
          <a:lstStyle/>
          <a:p>
            <a:r>
              <a:rPr lang="en-US" sz="1100"/>
              <a:t>The first class that we will discuss is one of the most commonly used in the java.io API, the </a:t>
            </a:r>
            <a:r>
              <a:rPr lang="en-US" sz="1100" err="1"/>
              <a:t>java.io.File</a:t>
            </a:r>
            <a:r>
              <a:rPr lang="en-US" sz="1100"/>
              <a:t> class, or File class for short. The File class is used to read information about existing files and directories, list the contents of a directory, and create/delete files and directories. An instance of a File class represents the pathname of a particular file or directory on the file system. The File class cannot read or write data within a file, although it can be passed as a reference to many stream classes to read or write data, as you shall see in the next section. </a:t>
            </a:r>
          </a:p>
        </p:txBody>
      </p:sp>
      <p:pic>
        <p:nvPicPr>
          <p:cNvPr id="17" name="Picture 16">
            <a:extLst>
              <a:ext uri="{FF2B5EF4-FFF2-40B4-BE49-F238E27FC236}">
                <a16:creationId xmlns:a16="http://schemas.microsoft.com/office/drawing/2014/main" id="{733C5CD6-EF18-4A5E-8BE8-6BBE9BA0DC91}"/>
              </a:ext>
            </a:extLst>
          </p:cNvPr>
          <p:cNvPicPr>
            <a:picLocks noChangeAspect="1"/>
          </p:cNvPicPr>
          <p:nvPr/>
        </p:nvPicPr>
        <p:blipFill>
          <a:blip r:embed="rId4"/>
          <a:stretch>
            <a:fillRect/>
          </a:stretch>
        </p:blipFill>
        <p:spPr>
          <a:xfrm>
            <a:off x="6092741" y="5936393"/>
            <a:ext cx="5362575" cy="514350"/>
          </a:xfrm>
          <a:prstGeom prst="rect">
            <a:avLst/>
          </a:prstGeom>
        </p:spPr>
      </p:pic>
    </p:spTree>
    <p:extLst>
      <p:ext uri="{BB962C8B-B14F-4D97-AF65-F5344CB8AC3E}">
        <p14:creationId xmlns:p14="http://schemas.microsoft.com/office/powerpoint/2010/main" val="138813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43D2A8-A556-4A16-A79E-F5389C2E65B0}"/>
              </a:ext>
            </a:extLst>
          </p:cNvPr>
          <p:cNvSpPr txBox="1"/>
          <p:nvPr/>
        </p:nvSpPr>
        <p:spPr>
          <a:xfrm>
            <a:off x="0" y="0"/>
            <a:ext cx="5272597" cy="369332"/>
          </a:xfrm>
          <a:prstGeom prst="rect">
            <a:avLst/>
          </a:prstGeom>
          <a:noFill/>
        </p:spPr>
        <p:txBody>
          <a:bodyPr wrap="none" rtlCol="0">
            <a:spAutoFit/>
          </a:bodyPr>
          <a:lstStyle/>
          <a:p>
            <a:pPr marL="342900" indent="-342900">
              <a:buFont typeface="Wingdings" panose="05000000000000000000" pitchFamily="2" charset="2"/>
              <a:buChar char="Ø"/>
            </a:pPr>
            <a:r>
              <a:rPr lang="en-US"/>
              <a:t>Implementing Functional Interfaces with Lambdas </a:t>
            </a:r>
          </a:p>
        </p:txBody>
      </p:sp>
      <p:sp>
        <p:nvSpPr>
          <p:cNvPr id="5" name="TextBox 4">
            <a:extLst>
              <a:ext uri="{FF2B5EF4-FFF2-40B4-BE49-F238E27FC236}">
                <a16:creationId xmlns:a16="http://schemas.microsoft.com/office/drawing/2014/main" id="{FDFB86A3-9E95-41BC-A478-6FF89ED9543B}"/>
              </a:ext>
            </a:extLst>
          </p:cNvPr>
          <p:cNvSpPr txBox="1"/>
          <p:nvPr/>
        </p:nvSpPr>
        <p:spPr>
          <a:xfrm>
            <a:off x="106708" y="244826"/>
            <a:ext cx="1139483" cy="369332"/>
          </a:xfrm>
          <a:prstGeom prst="rect">
            <a:avLst/>
          </a:prstGeom>
          <a:noFill/>
        </p:spPr>
        <p:txBody>
          <a:bodyPr wrap="square" rtlCol="0">
            <a:spAutoFit/>
          </a:bodyPr>
          <a:lstStyle/>
          <a:p>
            <a:r>
              <a:rPr lang="en-US"/>
              <a:t>Examples</a:t>
            </a:r>
            <a:r>
              <a:rPr lang="ar-KW"/>
              <a:t>:</a:t>
            </a:r>
            <a:endParaRPr lang="en-US"/>
          </a:p>
        </p:txBody>
      </p:sp>
      <p:sp>
        <p:nvSpPr>
          <p:cNvPr id="6" name="TextBox 5">
            <a:extLst>
              <a:ext uri="{FF2B5EF4-FFF2-40B4-BE49-F238E27FC236}">
                <a16:creationId xmlns:a16="http://schemas.microsoft.com/office/drawing/2014/main" id="{9E7A63D1-791F-445E-B84A-41579D8C98E8}"/>
              </a:ext>
            </a:extLst>
          </p:cNvPr>
          <p:cNvSpPr txBox="1"/>
          <p:nvPr/>
        </p:nvSpPr>
        <p:spPr>
          <a:xfrm>
            <a:off x="214492" y="484333"/>
            <a:ext cx="611894" cy="307777"/>
          </a:xfrm>
          <a:prstGeom prst="rect">
            <a:avLst/>
          </a:prstGeom>
          <a:noFill/>
        </p:spPr>
        <p:txBody>
          <a:bodyPr wrap="square" rtlCol="0">
            <a:spAutoFit/>
          </a:bodyPr>
          <a:lstStyle/>
          <a:p>
            <a:r>
              <a:rPr lang="en-US" sz="1400"/>
              <a:t>Ex1:</a:t>
            </a:r>
          </a:p>
        </p:txBody>
      </p:sp>
      <p:pic>
        <p:nvPicPr>
          <p:cNvPr id="8" name="Picture 7">
            <a:extLst>
              <a:ext uri="{FF2B5EF4-FFF2-40B4-BE49-F238E27FC236}">
                <a16:creationId xmlns:a16="http://schemas.microsoft.com/office/drawing/2014/main" id="{66503E11-EE18-4766-9E48-8B55048500DE}"/>
              </a:ext>
            </a:extLst>
          </p:cNvPr>
          <p:cNvPicPr>
            <a:picLocks noChangeAspect="1"/>
          </p:cNvPicPr>
          <p:nvPr/>
        </p:nvPicPr>
        <p:blipFill>
          <a:blip r:embed="rId2"/>
          <a:stretch>
            <a:fillRect/>
          </a:stretch>
        </p:blipFill>
        <p:spPr>
          <a:xfrm>
            <a:off x="366210" y="792110"/>
            <a:ext cx="5419725" cy="3524250"/>
          </a:xfrm>
          <a:prstGeom prst="rect">
            <a:avLst/>
          </a:prstGeom>
        </p:spPr>
      </p:pic>
      <p:pic>
        <p:nvPicPr>
          <p:cNvPr id="10" name="Picture 9">
            <a:extLst>
              <a:ext uri="{FF2B5EF4-FFF2-40B4-BE49-F238E27FC236}">
                <a16:creationId xmlns:a16="http://schemas.microsoft.com/office/drawing/2014/main" id="{3B17F56A-9B80-495E-9373-2C244DE60562}"/>
              </a:ext>
            </a:extLst>
          </p:cNvPr>
          <p:cNvPicPr>
            <a:picLocks noChangeAspect="1"/>
          </p:cNvPicPr>
          <p:nvPr/>
        </p:nvPicPr>
        <p:blipFill>
          <a:blip r:embed="rId3"/>
          <a:stretch>
            <a:fillRect/>
          </a:stretch>
        </p:blipFill>
        <p:spPr>
          <a:xfrm>
            <a:off x="366210" y="4316360"/>
            <a:ext cx="5019675" cy="2295525"/>
          </a:xfrm>
          <a:prstGeom prst="rect">
            <a:avLst/>
          </a:prstGeom>
        </p:spPr>
      </p:pic>
      <p:cxnSp>
        <p:nvCxnSpPr>
          <p:cNvPr id="11" name="Straight Connector 10">
            <a:extLst>
              <a:ext uri="{FF2B5EF4-FFF2-40B4-BE49-F238E27FC236}">
                <a16:creationId xmlns:a16="http://schemas.microsoft.com/office/drawing/2014/main" id="{B1736322-CF1A-4069-A827-6C64AD3D9E2D}"/>
              </a:ext>
            </a:extLst>
          </p:cNvPr>
          <p:cNvCxnSpPr/>
          <p:nvPr/>
        </p:nvCxnSpPr>
        <p:spPr>
          <a:xfrm>
            <a:off x="5785935"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D16928-BA66-4781-B66B-DEF07A15E8DD}"/>
              </a:ext>
            </a:extLst>
          </p:cNvPr>
          <p:cNvPicPr>
            <a:picLocks noChangeAspect="1"/>
          </p:cNvPicPr>
          <p:nvPr/>
        </p:nvPicPr>
        <p:blipFill>
          <a:blip r:embed="rId4"/>
          <a:stretch>
            <a:fillRect/>
          </a:stretch>
        </p:blipFill>
        <p:spPr>
          <a:xfrm>
            <a:off x="5948183" y="3332"/>
            <a:ext cx="6029325" cy="514572"/>
          </a:xfrm>
          <a:prstGeom prst="rect">
            <a:avLst/>
          </a:prstGeom>
        </p:spPr>
      </p:pic>
      <p:pic>
        <p:nvPicPr>
          <p:cNvPr id="15" name="Picture 14">
            <a:extLst>
              <a:ext uri="{FF2B5EF4-FFF2-40B4-BE49-F238E27FC236}">
                <a16:creationId xmlns:a16="http://schemas.microsoft.com/office/drawing/2014/main" id="{5DC9FDD4-8FED-421C-82C9-201ED5D1C05B}"/>
              </a:ext>
            </a:extLst>
          </p:cNvPr>
          <p:cNvPicPr>
            <a:picLocks noChangeAspect="1"/>
          </p:cNvPicPr>
          <p:nvPr/>
        </p:nvPicPr>
        <p:blipFill>
          <a:blip r:embed="rId5"/>
          <a:stretch>
            <a:fillRect/>
          </a:stretch>
        </p:blipFill>
        <p:spPr>
          <a:xfrm>
            <a:off x="5937653" y="529936"/>
            <a:ext cx="5715000" cy="419100"/>
          </a:xfrm>
          <a:prstGeom prst="rect">
            <a:avLst/>
          </a:prstGeom>
        </p:spPr>
      </p:pic>
      <p:pic>
        <p:nvPicPr>
          <p:cNvPr id="9" name="Picture 8">
            <a:extLst>
              <a:ext uri="{FF2B5EF4-FFF2-40B4-BE49-F238E27FC236}">
                <a16:creationId xmlns:a16="http://schemas.microsoft.com/office/drawing/2014/main" id="{8E1F3031-F50F-4299-93E7-9E511A17C140}"/>
              </a:ext>
            </a:extLst>
          </p:cNvPr>
          <p:cNvPicPr>
            <a:picLocks noChangeAspect="1"/>
          </p:cNvPicPr>
          <p:nvPr/>
        </p:nvPicPr>
        <p:blipFill>
          <a:blip r:embed="rId6"/>
          <a:stretch>
            <a:fillRect/>
          </a:stretch>
        </p:blipFill>
        <p:spPr>
          <a:xfrm>
            <a:off x="5953448" y="983113"/>
            <a:ext cx="5324475" cy="466725"/>
          </a:xfrm>
          <a:prstGeom prst="rect">
            <a:avLst/>
          </a:prstGeom>
        </p:spPr>
      </p:pic>
      <p:sp>
        <p:nvSpPr>
          <p:cNvPr id="12" name="TextBox 11">
            <a:extLst>
              <a:ext uri="{FF2B5EF4-FFF2-40B4-BE49-F238E27FC236}">
                <a16:creationId xmlns:a16="http://schemas.microsoft.com/office/drawing/2014/main" id="{45CD34EE-D745-4510-A4F2-345192604C9A}"/>
              </a:ext>
            </a:extLst>
          </p:cNvPr>
          <p:cNvSpPr txBox="1"/>
          <p:nvPr/>
        </p:nvSpPr>
        <p:spPr>
          <a:xfrm>
            <a:off x="5865765" y="1482255"/>
            <a:ext cx="2749920" cy="338554"/>
          </a:xfrm>
          <a:prstGeom prst="rect">
            <a:avLst/>
          </a:prstGeom>
          <a:noFill/>
        </p:spPr>
        <p:txBody>
          <a:bodyPr wrap="none" rtlCol="0">
            <a:spAutoFit/>
          </a:bodyPr>
          <a:lstStyle/>
          <a:p>
            <a:r>
              <a:rPr lang="en-US" sz="1600" u="sng"/>
              <a:t>Understanding Lambda Syntax </a:t>
            </a:r>
          </a:p>
        </p:txBody>
      </p:sp>
      <p:pic>
        <p:nvPicPr>
          <p:cNvPr id="16" name="Picture 15">
            <a:extLst>
              <a:ext uri="{FF2B5EF4-FFF2-40B4-BE49-F238E27FC236}">
                <a16:creationId xmlns:a16="http://schemas.microsoft.com/office/drawing/2014/main" id="{0146D81C-F3F1-4EC2-AA24-63B3059C5239}"/>
              </a:ext>
            </a:extLst>
          </p:cNvPr>
          <p:cNvPicPr>
            <a:picLocks noChangeAspect="1"/>
          </p:cNvPicPr>
          <p:nvPr/>
        </p:nvPicPr>
        <p:blipFill>
          <a:blip r:embed="rId7"/>
          <a:stretch>
            <a:fillRect/>
          </a:stretch>
        </p:blipFill>
        <p:spPr>
          <a:xfrm>
            <a:off x="5948183" y="1820809"/>
            <a:ext cx="5143500" cy="809625"/>
          </a:xfrm>
          <a:prstGeom prst="rect">
            <a:avLst/>
          </a:prstGeom>
        </p:spPr>
      </p:pic>
      <p:pic>
        <p:nvPicPr>
          <p:cNvPr id="24" name="Picture 23">
            <a:extLst>
              <a:ext uri="{FF2B5EF4-FFF2-40B4-BE49-F238E27FC236}">
                <a16:creationId xmlns:a16="http://schemas.microsoft.com/office/drawing/2014/main" id="{67319287-B4F0-47A9-A8B8-CDC3B629E9CE}"/>
              </a:ext>
            </a:extLst>
          </p:cNvPr>
          <p:cNvPicPr>
            <a:picLocks noChangeAspect="1"/>
          </p:cNvPicPr>
          <p:nvPr/>
        </p:nvPicPr>
        <p:blipFill>
          <a:blip r:embed="rId8"/>
          <a:stretch>
            <a:fillRect/>
          </a:stretch>
        </p:blipFill>
        <p:spPr>
          <a:xfrm>
            <a:off x="5834385" y="5683093"/>
            <a:ext cx="5324475" cy="1171575"/>
          </a:xfrm>
          <a:prstGeom prst="rect">
            <a:avLst/>
          </a:prstGeom>
        </p:spPr>
      </p:pic>
      <p:pic>
        <p:nvPicPr>
          <p:cNvPr id="30" name="Picture 29">
            <a:extLst>
              <a:ext uri="{FF2B5EF4-FFF2-40B4-BE49-F238E27FC236}">
                <a16:creationId xmlns:a16="http://schemas.microsoft.com/office/drawing/2014/main" id="{503F0A7C-0647-4CC9-BA08-B82FAD1892F4}"/>
              </a:ext>
            </a:extLst>
          </p:cNvPr>
          <p:cNvPicPr>
            <a:picLocks noChangeAspect="1"/>
          </p:cNvPicPr>
          <p:nvPr/>
        </p:nvPicPr>
        <p:blipFill>
          <a:blip r:embed="rId9"/>
          <a:stretch>
            <a:fillRect/>
          </a:stretch>
        </p:blipFill>
        <p:spPr>
          <a:xfrm>
            <a:off x="5937653" y="4220929"/>
            <a:ext cx="3429000" cy="1400175"/>
          </a:xfrm>
          <a:prstGeom prst="rect">
            <a:avLst/>
          </a:prstGeom>
        </p:spPr>
      </p:pic>
      <p:pic>
        <p:nvPicPr>
          <p:cNvPr id="32" name="Picture 31">
            <a:extLst>
              <a:ext uri="{FF2B5EF4-FFF2-40B4-BE49-F238E27FC236}">
                <a16:creationId xmlns:a16="http://schemas.microsoft.com/office/drawing/2014/main" id="{4AEE219A-89D2-4FD4-8A44-7A48BDE25562}"/>
              </a:ext>
            </a:extLst>
          </p:cNvPr>
          <p:cNvPicPr>
            <a:picLocks noChangeAspect="1"/>
          </p:cNvPicPr>
          <p:nvPr/>
        </p:nvPicPr>
        <p:blipFill>
          <a:blip r:embed="rId10"/>
          <a:stretch>
            <a:fillRect/>
          </a:stretch>
        </p:blipFill>
        <p:spPr>
          <a:xfrm>
            <a:off x="5834385" y="2606500"/>
            <a:ext cx="2428875" cy="1590675"/>
          </a:xfrm>
          <a:prstGeom prst="rect">
            <a:avLst/>
          </a:prstGeom>
        </p:spPr>
      </p:pic>
      <p:pic>
        <p:nvPicPr>
          <p:cNvPr id="33" name="Picture 32">
            <a:extLst>
              <a:ext uri="{FF2B5EF4-FFF2-40B4-BE49-F238E27FC236}">
                <a16:creationId xmlns:a16="http://schemas.microsoft.com/office/drawing/2014/main" id="{9E576858-0815-4E36-8612-34E3450214EB}"/>
              </a:ext>
            </a:extLst>
          </p:cNvPr>
          <p:cNvPicPr>
            <a:picLocks noChangeAspect="1"/>
          </p:cNvPicPr>
          <p:nvPr/>
        </p:nvPicPr>
        <p:blipFill>
          <a:blip r:embed="rId11"/>
          <a:stretch>
            <a:fillRect/>
          </a:stretch>
        </p:blipFill>
        <p:spPr>
          <a:xfrm>
            <a:off x="7842407" y="3111952"/>
            <a:ext cx="4333875" cy="714375"/>
          </a:xfrm>
          <a:prstGeom prst="rect">
            <a:avLst/>
          </a:prstGeom>
        </p:spPr>
      </p:pic>
    </p:spTree>
    <p:extLst>
      <p:ext uri="{BB962C8B-B14F-4D97-AF65-F5344CB8AC3E}">
        <p14:creationId xmlns:p14="http://schemas.microsoft.com/office/powerpoint/2010/main" val="13509343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A8221-59B6-4405-A570-28D54B67E523}"/>
              </a:ext>
            </a:extLst>
          </p:cNvPr>
          <p:cNvSpPr txBox="1"/>
          <p:nvPr/>
        </p:nvSpPr>
        <p:spPr>
          <a:xfrm>
            <a:off x="0" y="0"/>
            <a:ext cx="2005870" cy="338554"/>
          </a:xfrm>
          <a:prstGeom prst="rect">
            <a:avLst/>
          </a:prstGeom>
          <a:noFill/>
        </p:spPr>
        <p:txBody>
          <a:bodyPr wrap="none" rtlCol="0">
            <a:spAutoFit/>
          </a:bodyPr>
          <a:lstStyle/>
          <a:p>
            <a:r>
              <a:rPr lang="en-US" sz="1600" u="sng"/>
              <a:t>Creating a File Object </a:t>
            </a:r>
          </a:p>
        </p:txBody>
      </p:sp>
      <p:sp>
        <p:nvSpPr>
          <p:cNvPr id="5" name="Rectangle 4">
            <a:extLst>
              <a:ext uri="{FF2B5EF4-FFF2-40B4-BE49-F238E27FC236}">
                <a16:creationId xmlns:a16="http://schemas.microsoft.com/office/drawing/2014/main" id="{5D09B238-5CFF-4043-A6B1-2123082E8E1D}"/>
              </a:ext>
            </a:extLst>
          </p:cNvPr>
          <p:cNvSpPr/>
          <p:nvPr/>
        </p:nvSpPr>
        <p:spPr>
          <a:xfrm>
            <a:off x="0" y="338554"/>
            <a:ext cx="5973097" cy="938719"/>
          </a:xfrm>
          <a:prstGeom prst="rect">
            <a:avLst/>
          </a:prstGeom>
        </p:spPr>
        <p:txBody>
          <a:bodyPr wrap="square">
            <a:spAutoFit/>
          </a:bodyPr>
          <a:lstStyle/>
          <a:p>
            <a:r>
              <a:rPr lang="en-US" sz="1100"/>
              <a:t>A File object often is initialized with String containing either an absolute or relative path to the file or directory within the file system. The </a:t>
            </a:r>
            <a:r>
              <a:rPr lang="en-US" sz="1100" b="1" i="1"/>
              <a:t>absolute path </a:t>
            </a:r>
            <a:r>
              <a:rPr lang="en-US" sz="1100"/>
              <a:t>of a file or directory is the full path from the root directory to the file or directory, including all subdirectories that contain the file or directory. Alternatively, the </a:t>
            </a:r>
            <a:r>
              <a:rPr lang="en-US" sz="1100" b="1" i="1"/>
              <a:t>relative path </a:t>
            </a:r>
            <a:r>
              <a:rPr lang="en-US" sz="1100"/>
              <a:t>of a file or directory is the path from the current working directory to file or directory. For example, the following is an absolute path to the zoo.txt file:</a:t>
            </a:r>
          </a:p>
        </p:txBody>
      </p:sp>
      <p:cxnSp>
        <p:nvCxnSpPr>
          <p:cNvPr id="7" name="Straight Connector 6">
            <a:extLst>
              <a:ext uri="{FF2B5EF4-FFF2-40B4-BE49-F238E27FC236}">
                <a16:creationId xmlns:a16="http://schemas.microsoft.com/office/drawing/2014/main" id="{80D8105A-5AA9-451E-9536-96503B755DDB}"/>
              </a:ext>
            </a:extLst>
          </p:cNvPr>
          <p:cNvCxnSpPr>
            <a:cxnSpLocks/>
          </p:cNvCxnSpPr>
          <p:nvPr/>
        </p:nvCxnSpPr>
        <p:spPr>
          <a:xfrm>
            <a:off x="587055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C8D899-CAD8-4D5C-AD33-E7362BCE259D}"/>
              </a:ext>
            </a:extLst>
          </p:cNvPr>
          <p:cNvPicPr>
            <a:picLocks noChangeAspect="1"/>
          </p:cNvPicPr>
          <p:nvPr/>
        </p:nvPicPr>
        <p:blipFill>
          <a:blip r:embed="rId2"/>
          <a:stretch>
            <a:fillRect/>
          </a:stretch>
        </p:blipFill>
        <p:spPr>
          <a:xfrm>
            <a:off x="90641" y="1277273"/>
            <a:ext cx="1657350" cy="171450"/>
          </a:xfrm>
          <a:prstGeom prst="rect">
            <a:avLst/>
          </a:prstGeom>
        </p:spPr>
      </p:pic>
      <p:sp>
        <p:nvSpPr>
          <p:cNvPr id="9" name="Rectangle 8">
            <a:extLst>
              <a:ext uri="{FF2B5EF4-FFF2-40B4-BE49-F238E27FC236}">
                <a16:creationId xmlns:a16="http://schemas.microsoft.com/office/drawing/2014/main" id="{47439C45-59B8-496C-A791-D1022AD0BA82}"/>
              </a:ext>
            </a:extLst>
          </p:cNvPr>
          <p:cNvSpPr/>
          <p:nvPr/>
        </p:nvSpPr>
        <p:spPr>
          <a:xfrm>
            <a:off x="0" y="1448723"/>
            <a:ext cx="6096000" cy="430887"/>
          </a:xfrm>
          <a:prstGeom prst="rect">
            <a:avLst/>
          </a:prstGeom>
        </p:spPr>
        <p:txBody>
          <a:bodyPr>
            <a:spAutoFit/>
          </a:bodyPr>
          <a:lstStyle/>
          <a:p>
            <a:r>
              <a:rPr lang="en-US" sz="1100"/>
              <a:t>The following is a relative path to the same file, assuming the user’s current directory was set to /home/smith.</a:t>
            </a:r>
          </a:p>
        </p:txBody>
      </p:sp>
      <p:pic>
        <p:nvPicPr>
          <p:cNvPr id="10" name="Picture 9">
            <a:extLst>
              <a:ext uri="{FF2B5EF4-FFF2-40B4-BE49-F238E27FC236}">
                <a16:creationId xmlns:a16="http://schemas.microsoft.com/office/drawing/2014/main" id="{92F35647-6F31-4605-8410-383FAA9CACAA}"/>
              </a:ext>
            </a:extLst>
          </p:cNvPr>
          <p:cNvPicPr>
            <a:picLocks noChangeAspect="1"/>
          </p:cNvPicPr>
          <p:nvPr/>
        </p:nvPicPr>
        <p:blipFill>
          <a:blip r:embed="rId3"/>
          <a:stretch>
            <a:fillRect/>
          </a:stretch>
        </p:blipFill>
        <p:spPr>
          <a:xfrm>
            <a:off x="90641" y="1860560"/>
            <a:ext cx="857250" cy="190500"/>
          </a:xfrm>
          <a:prstGeom prst="rect">
            <a:avLst/>
          </a:prstGeom>
        </p:spPr>
      </p:pic>
      <p:sp>
        <p:nvSpPr>
          <p:cNvPr id="11" name="Rectangle 10">
            <a:extLst>
              <a:ext uri="{FF2B5EF4-FFF2-40B4-BE49-F238E27FC236}">
                <a16:creationId xmlns:a16="http://schemas.microsoft.com/office/drawing/2014/main" id="{A74FBDB5-8DF2-4228-8059-31A07F14BA7D}"/>
              </a:ext>
            </a:extLst>
          </p:cNvPr>
          <p:cNvSpPr/>
          <p:nvPr/>
        </p:nvSpPr>
        <p:spPr>
          <a:xfrm>
            <a:off x="0" y="2051060"/>
            <a:ext cx="5870548" cy="1107996"/>
          </a:xfrm>
          <a:prstGeom prst="rect">
            <a:avLst/>
          </a:prstGeom>
        </p:spPr>
        <p:txBody>
          <a:bodyPr wrap="square">
            <a:spAutoFit/>
          </a:bodyPr>
          <a:lstStyle/>
          <a:p>
            <a:r>
              <a:rPr lang="en-US" sz="1100"/>
              <a:t>Different operating systems vary in their format of path names. For example, Unixbased systems use the forward slash / for paths, whereas Windows-based systems use the backslash \ character. That said, many programming languages and file systems support both types of slashes when writing path statements. For convenience, Java offers two options to retrieve the local separator character: a system property and a static variable defined in the File class. Both of the following examples will output the separator character:</a:t>
            </a:r>
          </a:p>
        </p:txBody>
      </p:sp>
      <p:pic>
        <p:nvPicPr>
          <p:cNvPr id="12" name="Picture 11">
            <a:extLst>
              <a:ext uri="{FF2B5EF4-FFF2-40B4-BE49-F238E27FC236}">
                <a16:creationId xmlns:a16="http://schemas.microsoft.com/office/drawing/2014/main" id="{242AB08B-F036-4E46-B40E-0B9AC2F84804}"/>
              </a:ext>
            </a:extLst>
          </p:cNvPr>
          <p:cNvPicPr>
            <a:picLocks noChangeAspect="1"/>
          </p:cNvPicPr>
          <p:nvPr/>
        </p:nvPicPr>
        <p:blipFill>
          <a:blip r:embed="rId4"/>
          <a:stretch>
            <a:fillRect/>
          </a:stretch>
        </p:blipFill>
        <p:spPr>
          <a:xfrm>
            <a:off x="90641" y="3159056"/>
            <a:ext cx="3829050" cy="476250"/>
          </a:xfrm>
          <a:prstGeom prst="rect">
            <a:avLst/>
          </a:prstGeom>
        </p:spPr>
      </p:pic>
      <p:sp>
        <p:nvSpPr>
          <p:cNvPr id="13" name="Rectangle 12">
            <a:extLst>
              <a:ext uri="{FF2B5EF4-FFF2-40B4-BE49-F238E27FC236}">
                <a16:creationId xmlns:a16="http://schemas.microsoft.com/office/drawing/2014/main" id="{9EE3115D-AE53-405F-936E-D0D936D66C82}"/>
              </a:ext>
            </a:extLst>
          </p:cNvPr>
          <p:cNvSpPr/>
          <p:nvPr/>
        </p:nvSpPr>
        <p:spPr>
          <a:xfrm>
            <a:off x="0" y="3635306"/>
            <a:ext cx="5870546" cy="430887"/>
          </a:xfrm>
          <a:prstGeom prst="rect">
            <a:avLst/>
          </a:prstGeom>
        </p:spPr>
        <p:txBody>
          <a:bodyPr wrap="square">
            <a:spAutoFit/>
          </a:bodyPr>
          <a:lstStyle/>
          <a:p>
            <a:r>
              <a:rPr lang="en-US" sz="1100"/>
              <a:t>The following code creates a File object and determines if the path it references exists within the file system:</a:t>
            </a:r>
          </a:p>
        </p:txBody>
      </p:sp>
      <p:pic>
        <p:nvPicPr>
          <p:cNvPr id="14" name="Picture 13">
            <a:extLst>
              <a:ext uri="{FF2B5EF4-FFF2-40B4-BE49-F238E27FC236}">
                <a16:creationId xmlns:a16="http://schemas.microsoft.com/office/drawing/2014/main" id="{6BDE97A7-63F3-42E6-952B-8869EE17F49D}"/>
              </a:ext>
            </a:extLst>
          </p:cNvPr>
          <p:cNvPicPr>
            <a:picLocks noChangeAspect="1"/>
          </p:cNvPicPr>
          <p:nvPr/>
        </p:nvPicPr>
        <p:blipFill>
          <a:blip r:embed="rId5"/>
          <a:stretch>
            <a:fillRect/>
          </a:stretch>
        </p:blipFill>
        <p:spPr>
          <a:xfrm>
            <a:off x="31227" y="4066193"/>
            <a:ext cx="3733800" cy="1343025"/>
          </a:xfrm>
          <a:prstGeom prst="rect">
            <a:avLst/>
          </a:prstGeom>
        </p:spPr>
      </p:pic>
      <p:sp>
        <p:nvSpPr>
          <p:cNvPr id="15" name="Rectangle 14">
            <a:extLst>
              <a:ext uri="{FF2B5EF4-FFF2-40B4-BE49-F238E27FC236}">
                <a16:creationId xmlns:a16="http://schemas.microsoft.com/office/drawing/2014/main" id="{1CE41932-8207-40CE-987B-3E701B515C1E}"/>
              </a:ext>
            </a:extLst>
          </p:cNvPr>
          <p:cNvSpPr/>
          <p:nvPr/>
        </p:nvSpPr>
        <p:spPr>
          <a:xfrm>
            <a:off x="0" y="5455384"/>
            <a:ext cx="5973094" cy="769441"/>
          </a:xfrm>
          <a:prstGeom prst="rect">
            <a:avLst/>
          </a:prstGeom>
        </p:spPr>
        <p:txBody>
          <a:bodyPr wrap="square">
            <a:spAutoFit/>
          </a:bodyPr>
          <a:lstStyle/>
          <a:p>
            <a:r>
              <a:rPr lang="en-US" sz="1100"/>
              <a:t>This example uses the absolute path to a file and outputs true or false, depending on whether the file exists. The most common File constructor we will use throughout this chapter takes a single String as an argument representing the relative or absolute path. There are other constructors, such as the one that joins an existing File path with a relative child path, as shown in the following example:</a:t>
            </a:r>
          </a:p>
        </p:txBody>
      </p:sp>
      <p:pic>
        <p:nvPicPr>
          <p:cNvPr id="16" name="Picture 15">
            <a:extLst>
              <a:ext uri="{FF2B5EF4-FFF2-40B4-BE49-F238E27FC236}">
                <a16:creationId xmlns:a16="http://schemas.microsoft.com/office/drawing/2014/main" id="{F97A1C9C-CFE3-4AFE-8844-465055C3D37F}"/>
              </a:ext>
            </a:extLst>
          </p:cNvPr>
          <p:cNvPicPr>
            <a:picLocks noChangeAspect="1"/>
          </p:cNvPicPr>
          <p:nvPr/>
        </p:nvPicPr>
        <p:blipFill>
          <a:blip r:embed="rId6"/>
          <a:stretch>
            <a:fillRect/>
          </a:stretch>
        </p:blipFill>
        <p:spPr>
          <a:xfrm>
            <a:off x="90641" y="6224825"/>
            <a:ext cx="3038475" cy="438150"/>
          </a:xfrm>
          <a:prstGeom prst="rect">
            <a:avLst/>
          </a:prstGeom>
        </p:spPr>
      </p:pic>
      <p:sp>
        <p:nvSpPr>
          <p:cNvPr id="17" name="Rectangle 16">
            <a:extLst>
              <a:ext uri="{FF2B5EF4-FFF2-40B4-BE49-F238E27FC236}">
                <a16:creationId xmlns:a16="http://schemas.microsoft.com/office/drawing/2014/main" id="{61B2BB05-4338-4746-9E09-5CAEE0E5F808}"/>
              </a:ext>
            </a:extLst>
          </p:cNvPr>
          <p:cNvSpPr/>
          <p:nvPr/>
        </p:nvSpPr>
        <p:spPr>
          <a:xfrm>
            <a:off x="5870546" y="-1804"/>
            <a:ext cx="6096000" cy="600164"/>
          </a:xfrm>
          <a:prstGeom prst="rect">
            <a:avLst/>
          </a:prstGeom>
        </p:spPr>
        <p:txBody>
          <a:bodyPr>
            <a:spAutoFit/>
          </a:bodyPr>
          <a:lstStyle/>
          <a:p>
            <a:r>
              <a:rPr lang="en-US" sz="1100"/>
              <a:t>In this example, we create a path that is equivalent to our previous example, using a combination of a child path and a parent path. If the parent object happened to be null, then it would be skipped and the method would revert to our single String constructor.</a:t>
            </a:r>
          </a:p>
        </p:txBody>
      </p:sp>
      <p:sp>
        <p:nvSpPr>
          <p:cNvPr id="18" name="TextBox 17">
            <a:extLst>
              <a:ext uri="{FF2B5EF4-FFF2-40B4-BE49-F238E27FC236}">
                <a16:creationId xmlns:a16="http://schemas.microsoft.com/office/drawing/2014/main" id="{2C4FE02B-C488-4341-8DF5-431062825FFE}"/>
              </a:ext>
            </a:extLst>
          </p:cNvPr>
          <p:cNvSpPr txBox="1"/>
          <p:nvPr/>
        </p:nvSpPr>
        <p:spPr>
          <a:xfrm>
            <a:off x="5887006" y="604281"/>
            <a:ext cx="2425087" cy="338554"/>
          </a:xfrm>
          <a:prstGeom prst="rect">
            <a:avLst/>
          </a:prstGeom>
          <a:noFill/>
        </p:spPr>
        <p:txBody>
          <a:bodyPr wrap="none" rtlCol="0">
            <a:spAutoFit/>
          </a:bodyPr>
          <a:lstStyle/>
          <a:p>
            <a:r>
              <a:rPr lang="en-US" sz="1600" u="sng"/>
              <a:t>Working with a File Object </a:t>
            </a:r>
          </a:p>
        </p:txBody>
      </p:sp>
      <p:sp>
        <p:nvSpPr>
          <p:cNvPr id="19" name="Rectangle 18">
            <a:extLst>
              <a:ext uri="{FF2B5EF4-FFF2-40B4-BE49-F238E27FC236}">
                <a16:creationId xmlns:a16="http://schemas.microsoft.com/office/drawing/2014/main" id="{B0AA719C-3D0A-423E-9C61-33E7065D863D}"/>
              </a:ext>
            </a:extLst>
          </p:cNvPr>
          <p:cNvSpPr/>
          <p:nvPr/>
        </p:nvSpPr>
        <p:spPr>
          <a:xfrm>
            <a:off x="5921822" y="926685"/>
            <a:ext cx="6096000" cy="769441"/>
          </a:xfrm>
          <a:prstGeom prst="rect">
            <a:avLst/>
          </a:prstGeom>
        </p:spPr>
        <p:txBody>
          <a:bodyPr>
            <a:spAutoFit/>
          </a:bodyPr>
          <a:lstStyle/>
          <a:p>
            <a:r>
              <a:rPr lang="en-US" sz="1100"/>
              <a:t>The File class contains numerous useful methods for interacting with files and directories within the file system. We present the most commonly used ones in Table 8.1. Although this table may seem like a lot of methods to learn, many of them are self-explanatory. For example, exists() returns true if the file or directory path exists and false otherwise.</a:t>
            </a:r>
          </a:p>
        </p:txBody>
      </p:sp>
      <p:pic>
        <p:nvPicPr>
          <p:cNvPr id="23" name="Picture 22">
            <a:extLst>
              <a:ext uri="{FF2B5EF4-FFF2-40B4-BE49-F238E27FC236}">
                <a16:creationId xmlns:a16="http://schemas.microsoft.com/office/drawing/2014/main" id="{422A06D2-5807-4388-8779-33F490AA5AE9}"/>
              </a:ext>
            </a:extLst>
          </p:cNvPr>
          <p:cNvPicPr>
            <a:picLocks noChangeAspect="1"/>
          </p:cNvPicPr>
          <p:nvPr/>
        </p:nvPicPr>
        <p:blipFill>
          <a:blip r:embed="rId7"/>
          <a:stretch>
            <a:fillRect/>
          </a:stretch>
        </p:blipFill>
        <p:spPr>
          <a:xfrm>
            <a:off x="6063735" y="1681206"/>
            <a:ext cx="5429250" cy="5181600"/>
          </a:xfrm>
          <a:prstGeom prst="rect">
            <a:avLst/>
          </a:prstGeom>
        </p:spPr>
      </p:pic>
    </p:spTree>
    <p:extLst>
      <p:ext uri="{BB962C8B-B14F-4D97-AF65-F5344CB8AC3E}">
        <p14:creationId xmlns:p14="http://schemas.microsoft.com/office/powerpoint/2010/main" val="2076370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0F473-71BB-4881-AD51-B5C7A8A68374}"/>
              </a:ext>
            </a:extLst>
          </p:cNvPr>
          <p:cNvSpPr/>
          <p:nvPr/>
        </p:nvSpPr>
        <p:spPr>
          <a:xfrm>
            <a:off x="0" y="0"/>
            <a:ext cx="5818239" cy="430887"/>
          </a:xfrm>
          <a:prstGeom prst="rect">
            <a:avLst/>
          </a:prstGeom>
        </p:spPr>
        <p:txBody>
          <a:bodyPr wrap="square">
            <a:spAutoFit/>
          </a:bodyPr>
          <a:lstStyle/>
          <a:p>
            <a:r>
              <a:rPr lang="en-US" sz="1100"/>
              <a:t>The following is a sample program that given a file path outputs information about the file or directory, such as whether it exists, what files are contained within it, and so forth:</a:t>
            </a:r>
          </a:p>
        </p:txBody>
      </p:sp>
      <p:cxnSp>
        <p:nvCxnSpPr>
          <p:cNvPr id="5" name="Straight Connector 4">
            <a:extLst>
              <a:ext uri="{FF2B5EF4-FFF2-40B4-BE49-F238E27FC236}">
                <a16:creationId xmlns:a16="http://schemas.microsoft.com/office/drawing/2014/main" id="{F8069D02-2386-443B-9C77-B77667684A1A}"/>
              </a:ext>
            </a:extLst>
          </p:cNvPr>
          <p:cNvCxnSpPr>
            <a:cxnSpLocks/>
          </p:cNvCxnSpPr>
          <p:nvPr/>
        </p:nvCxnSpPr>
        <p:spPr>
          <a:xfrm>
            <a:off x="541265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A130673-1827-4A2E-A578-0AE282156E88}"/>
              </a:ext>
            </a:extLst>
          </p:cNvPr>
          <p:cNvPicPr>
            <a:picLocks noChangeAspect="1"/>
          </p:cNvPicPr>
          <p:nvPr/>
        </p:nvPicPr>
        <p:blipFill>
          <a:blip r:embed="rId2"/>
          <a:stretch>
            <a:fillRect/>
          </a:stretch>
        </p:blipFill>
        <p:spPr>
          <a:xfrm>
            <a:off x="96787" y="430887"/>
            <a:ext cx="4933950" cy="3695700"/>
          </a:xfrm>
          <a:prstGeom prst="rect">
            <a:avLst/>
          </a:prstGeom>
        </p:spPr>
      </p:pic>
      <p:sp>
        <p:nvSpPr>
          <p:cNvPr id="7" name="Rectangle 6">
            <a:extLst>
              <a:ext uri="{FF2B5EF4-FFF2-40B4-BE49-F238E27FC236}">
                <a16:creationId xmlns:a16="http://schemas.microsoft.com/office/drawing/2014/main" id="{D8CCC0F2-B28C-4624-9DD3-B295974B9C2E}"/>
              </a:ext>
            </a:extLst>
          </p:cNvPr>
          <p:cNvSpPr/>
          <p:nvPr/>
        </p:nvSpPr>
        <p:spPr>
          <a:xfrm>
            <a:off x="0" y="4295864"/>
            <a:ext cx="1150372" cy="938719"/>
          </a:xfrm>
          <a:prstGeom prst="rect">
            <a:avLst/>
          </a:prstGeom>
        </p:spPr>
        <p:txBody>
          <a:bodyPr wrap="square">
            <a:spAutoFit/>
          </a:bodyPr>
          <a:lstStyle/>
          <a:p>
            <a:r>
              <a:rPr lang="en-US" sz="1100"/>
              <a:t>If the path provided did not point to a file, it would output the following:</a:t>
            </a:r>
          </a:p>
        </p:txBody>
      </p:sp>
      <p:cxnSp>
        <p:nvCxnSpPr>
          <p:cNvPr id="8" name="Straight Connector 7">
            <a:extLst>
              <a:ext uri="{FF2B5EF4-FFF2-40B4-BE49-F238E27FC236}">
                <a16:creationId xmlns:a16="http://schemas.microsoft.com/office/drawing/2014/main" id="{A2694D89-0708-4D68-9B41-2DF799BE128F}"/>
              </a:ext>
            </a:extLst>
          </p:cNvPr>
          <p:cNvCxnSpPr>
            <a:cxnSpLocks/>
          </p:cNvCxnSpPr>
          <p:nvPr/>
        </p:nvCxnSpPr>
        <p:spPr>
          <a:xfrm>
            <a:off x="1340338" y="4174151"/>
            <a:ext cx="0" cy="2683849"/>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CA1C557-D123-4200-AC6C-DBBBC334A55E}"/>
              </a:ext>
            </a:extLst>
          </p:cNvPr>
          <p:cNvPicPr>
            <a:picLocks noChangeAspect="1"/>
          </p:cNvPicPr>
          <p:nvPr/>
        </p:nvPicPr>
        <p:blipFill>
          <a:blip r:embed="rId3"/>
          <a:stretch>
            <a:fillRect/>
          </a:stretch>
        </p:blipFill>
        <p:spPr>
          <a:xfrm>
            <a:off x="83038" y="5683967"/>
            <a:ext cx="1257300" cy="209550"/>
          </a:xfrm>
          <a:prstGeom prst="rect">
            <a:avLst/>
          </a:prstGeom>
        </p:spPr>
      </p:pic>
      <p:sp>
        <p:nvSpPr>
          <p:cNvPr id="11" name="Rectangle 10">
            <a:extLst>
              <a:ext uri="{FF2B5EF4-FFF2-40B4-BE49-F238E27FC236}">
                <a16:creationId xmlns:a16="http://schemas.microsoft.com/office/drawing/2014/main" id="{BD032E5B-E353-4430-BBF9-39512EB49ECE}"/>
              </a:ext>
            </a:extLst>
          </p:cNvPr>
          <p:cNvSpPr/>
          <p:nvPr/>
        </p:nvSpPr>
        <p:spPr>
          <a:xfrm>
            <a:off x="1324666" y="4302527"/>
            <a:ext cx="1987872" cy="769441"/>
          </a:xfrm>
          <a:prstGeom prst="rect">
            <a:avLst/>
          </a:prstGeom>
        </p:spPr>
        <p:txBody>
          <a:bodyPr wrap="square">
            <a:spAutoFit/>
          </a:bodyPr>
          <a:lstStyle/>
          <a:p>
            <a:r>
              <a:rPr lang="en-US" sz="1100"/>
              <a:t>If the path provided pointed to a valid file, it would output something similar to the following:</a:t>
            </a:r>
          </a:p>
        </p:txBody>
      </p:sp>
      <p:cxnSp>
        <p:nvCxnSpPr>
          <p:cNvPr id="12" name="Straight Connector 11">
            <a:extLst>
              <a:ext uri="{FF2B5EF4-FFF2-40B4-BE49-F238E27FC236}">
                <a16:creationId xmlns:a16="http://schemas.microsoft.com/office/drawing/2014/main" id="{9422AD42-C3BD-403C-A57E-92E869E6AA2B}"/>
              </a:ext>
            </a:extLst>
          </p:cNvPr>
          <p:cNvCxnSpPr>
            <a:cxnSpLocks/>
          </p:cNvCxnSpPr>
          <p:nvPr/>
        </p:nvCxnSpPr>
        <p:spPr>
          <a:xfrm>
            <a:off x="3524214" y="4187803"/>
            <a:ext cx="0" cy="2683849"/>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51C5289-074E-433F-BB4A-D77D23400D62}"/>
              </a:ext>
            </a:extLst>
          </p:cNvPr>
          <p:cNvPicPr>
            <a:picLocks noChangeAspect="1"/>
          </p:cNvPicPr>
          <p:nvPr/>
        </p:nvPicPr>
        <p:blipFill>
          <a:blip r:embed="rId4"/>
          <a:stretch>
            <a:fillRect/>
          </a:stretch>
        </p:blipFill>
        <p:spPr>
          <a:xfrm>
            <a:off x="1361228" y="5678129"/>
            <a:ext cx="2162986" cy="1095375"/>
          </a:xfrm>
          <a:prstGeom prst="rect">
            <a:avLst/>
          </a:prstGeom>
        </p:spPr>
      </p:pic>
      <p:sp>
        <p:nvSpPr>
          <p:cNvPr id="14" name="Rectangle 13">
            <a:extLst>
              <a:ext uri="{FF2B5EF4-FFF2-40B4-BE49-F238E27FC236}">
                <a16:creationId xmlns:a16="http://schemas.microsoft.com/office/drawing/2014/main" id="{4CC14D54-6AAB-4319-8F3E-F5BF69BD0D33}"/>
              </a:ext>
            </a:extLst>
          </p:cNvPr>
          <p:cNvSpPr/>
          <p:nvPr/>
        </p:nvSpPr>
        <p:spPr>
          <a:xfrm>
            <a:off x="3497796" y="4295863"/>
            <a:ext cx="1936982" cy="938719"/>
          </a:xfrm>
          <a:prstGeom prst="rect">
            <a:avLst/>
          </a:prstGeom>
        </p:spPr>
        <p:txBody>
          <a:bodyPr wrap="square">
            <a:spAutoFit/>
          </a:bodyPr>
          <a:lstStyle/>
          <a:p>
            <a:r>
              <a:rPr lang="en-US" sz="1100"/>
              <a:t>Finally, if the path provided pointed to a valid directory, such as C:\data, it would output something similar to the following: </a:t>
            </a:r>
          </a:p>
        </p:txBody>
      </p:sp>
      <p:pic>
        <p:nvPicPr>
          <p:cNvPr id="15" name="Picture 14">
            <a:extLst>
              <a:ext uri="{FF2B5EF4-FFF2-40B4-BE49-F238E27FC236}">
                <a16:creationId xmlns:a16="http://schemas.microsoft.com/office/drawing/2014/main" id="{9367C7D5-3B72-4F18-9ED7-049A444B3F32}"/>
              </a:ext>
            </a:extLst>
          </p:cNvPr>
          <p:cNvPicPr>
            <a:picLocks noChangeAspect="1"/>
          </p:cNvPicPr>
          <p:nvPr/>
        </p:nvPicPr>
        <p:blipFill>
          <a:blip r:embed="rId5"/>
          <a:stretch>
            <a:fillRect/>
          </a:stretch>
        </p:blipFill>
        <p:spPr>
          <a:xfrm>
            <a:off x="3595608" y="5442155"/>
            <a:ext cx="1381125" cy="1390650"/>
          </a:xfrm>
          <a:prstGeom prst="rect">
            <a:avLst/>
          </a:prstGeom>
        </p:spPr>
      </p:pic>
      <p:pic>
        <p:nvPicPr>
          <p:cNvPr id="16" name="Picture 15">
            <a:extLst>
              <a:ext uri="{FF2B5EF4-FFF2-40B4-BE49-F238E27FC236}">
                <a16:creationId xmlns:a16="http://schemas.microsoft.com/office/drawing/2014/main" id="{967D3E20-8A1F-4326-9A4A-DDB911C15399}"/>
              </a:ext>
            </a:extLst>
          </p:cNvPr>
          <p:cNvPicPr>
            <a:picLocks noChangeAspect="1"/>
          </p:cNvPicPr>
          <p:nvPr/>
        </p:nvPicPr>
        <p:blipFill>
          <a:blip r:embed="rId6"/>
          <a:stretch>
            <a:fillRect/>
          </a:stretch>
        </p:blipFill>
        <p:spPr>
          <a:xfrm>
            <a:off x="3593191" y="5443077"/>
            <a:ext cx="1624664" cy="1361330"/>
          </a:xfrm>
          <a:prstGeom prst="rect">
            <a:avLst/>
          </a:prstGeom>
        </p:spPr>
      </p:pic>
      <p:pic>
        <p:nvPicPr>
          <p:cNvPr id="17" name="Picture 16">
            <a:extLst>
              <a:ext uri="{FF2B5EF4-FFF2-40B4-BE49-F238E27FC236}">
                <a16:creationId xmlns:a16="http://schemas.microsoft.com/office/drawing/2014/main" id="{BA347BD1-E859-485E-A0B7-FAA8679D3BC6}"/>
              </a:ext>
            </a:extLst>
          </p:cNvPr>
          <p:cNvPicPr>
            <a:picLocks noChangeAspect="1"/>
          </p:cNvPicPr>
          <p:nvPr/>
        </p:nvPicPr>
        <p:blipFill>
          <a:blip r:embed="rId6"/>
          <a:stretch>
            <a:fillRect/>
          </a:stretch>
        </p:blipFill>
        <p:spPr>
          <a:xfrm>
            <a:off x="1361995" y="5635113"/>
            <a:ext cx="2102767" cy="1186377"/>
          </a:xfrm>
          <a:prstGeom prst="rect">
            <a:avLst/>
          </a:prstGeom>
        </p:spPr>
      </p:pic>
      <p:pic>
        <p:nvPicPr>
          <p:cNvPr id="18" name="Picture 17">
            <a:extLst>
              <a:ext uri="{FF2B5EF4-FFF2-40B4-BE49-F238E27FC236}">
                <a16:creationId xmlns:a16="http://schemas.microsoft.com/office/drawing/2014/main" id="{E4EFA2B5-F2E9-4775-911A-1124A0DE6B91}"/>
              </a:ext>
            </a:extLst>
          </p:cNvPr>
          <p:cNvPicPr>
            <a:picLocks noChangeAspect="1"/>
          </p:cNvPicPr>
          <p:nvPr/>
        </p:nvPicPr>
        <p:blipFill>
          <a:blip r:embed="rId6"/>
          <a:stretch>
            <a:fillRect/>
          </a:stretch>
        </p:blipFill>
        <p:spPr>
          <a:xfrm>
            <a:off x="51856" y="5491931"/>
            <a:ext cx="1272810" cy="1344561"/>
          </a:xfrm>
          <a:prstGeom prst="rect">
            <a:avLst/>
          </a:prstGeom>
        </p:spPr>
      </p:pic>
      <p:sp>
        <p:nvSpPr>
          <p:cNvPr id="19" name="Rectangle 18">
            <a:extLst>
              <a:ext uri="{FF2B5EF4-FFF2-40B4-BE49-F238E27FC236}">
                <a16:creationId xmlns:a16="http://schemas.microsoft.com/office/drawing/2014/main" id="{F65C16FB-E0ED-41C6-AE82-45E104467CB6}"/>
              </a:ext>
            </a:extLst>
          </p:cNvPr>
          <p:cNvSpPr/>
          <p:nvPr/>
        </p:nvSpPr>
        <p:spPr>
          <a:xfrm>
            <a:off x="5412653" y="-6184"/>
            <a:ext cx="6779345" cy="938719"/>
          </a:xfrm>
          <a:prstGeom prst="rect">
            <a:avLst/>
          </a:prstGeom>
        </p:spPr>
        <p:txBody>
          <a:bodyPr wrap="square">
            <a:spAutoFit/>
          </a:bodyPr>
          <a:lstStyle/>
          <a:p>
            <a:r>
              <a:rPr lang="en-US" sz="1100"/>
              <a:t>In these examples, you see that the output of an I/O-based program is completely dependent on the directories and files available at runtime in the underlying file system. Note that we used a Windows-based path in the previous sample, which requires a double backslash in the String literal for the path separator. You may remember from Chapter 5 , “Dates, Strings and Localization,” that the backslash \ is a reserved character within a String literal and must be escaped with another backslash to be used within a String . </a:t>
            </a:r>
          </a:p>
        </p:txBody>
      </p:sp>
      <p:sp>
        <p:nvSpPr>
          <p:cNvPr id="20" name="TextBox 19">
            <a:extLst>
              <a:ext uri="{FF2B5EF4-FFF2-40B4-BE49-F238E27FC236}">
                <a16:creationId xmlns:a16="http://schemas.microsoft.com/office/drawing/2014/main" id="{6726B8E2-3D3C-4FE2-B14E-1F1A7465D070}"/>
              </a:ext>
            </a:extLst>
          </p:cNvPr>
          <p:cNvSpPr txBox="1"/>
          <p:nvPr/>
        </p:nvSpPr>
        <p:spPr>
          <a:xfrm>
            <a:off x="5444303" y="888291"/>
            <a:ext cx="6751687" cy="461665"/>
          </a:xfrm>
          <a:prstGeom prst="rect">
            <a:avLst/>
          </a:prstGeom>
          <a:noFill/>
        </p:spPr>
        <p:txBody>
          <a:bodyPr wrap="square" rtlCol="0">
            <a:spAutoFit/>
          </a:bodyPr>
          <a:lstStyle/>
          <a:p>
            <a:r>
              <a:rPr lang="en-US" sz="2400" b="1" u="sng"/>
              <a:t>2- Introducing Streams </a:t>
            </a:r>
          </a:p>
        </p:txBody>
      </p:sp>
      <p:sp>
        <p:nvSpPr>
          <p:cNvPr id="21" name="Rectangle 20">
            <a:extLst>
              <a:ext uri="{FF2B5EF4-FFF2-40B4-BE49-F238E27FC236}">
                <a16:creationId xmlns:a16="http://schemas.microsoft.com/office/drawing/2014/main" id="{58CB5403-F849-4C3D-9E4D-B6FDFFDA523B}"/>
              </a:ext>
            </a:extLst>
          </p:cNvPr>
          <p:cNvSpPr/>
          <p:nvPr/>
        </p:nvSpPr>
        <p:spPr>
          <a:xfrm>
            <a:off x="5466658" y="1358010"/>
            <a:ext cx="6096000" cy="1446550"/>
          </a:xfrm>
          <a:prstGeom prst="rect">
            <a:avLst/>
          </a:prstGeom>
        </p:spPr>
        <p:txBody>
          <a:bodyPr>
            <a:spAutoFit/>
          </a:bodyPr>
          <a:lstStyle/>
          <a:p>
            <a:r>
              <a:rPr lang="en-US" sz="1100"/>
              <a:t>In this section, we present the concept of streams in Java and show how they are used for input/output (I/O) processing. I/O refers to the nature of how data is accessed, either by reading the data from a resource (input), or writing the data to a resource (output). This section will focus on the common ways that data is input and output using files accessed by streams.</a:t>
            </a:r>
          </a:p>
          <a:p>
            <a:endParaRPr lang="en-US" sz="1100"/>
          </a:p>
          <a:p>
            <a:r>
              <a:rPr lang="en-US" sz="1100"/>
              <a:t>Note that the I/O streams that we discuss in this chapter are data streams and completely unrelated to the new Stream API that you saw in Chapter 4 , “Functional Programming.” Even we agree that the naming of the new Stream API can be a little confusing when discussing I/O streams. </a:t>
            </a:r>
          </a:p>
        </p:txBody>
      </p:sp>
      <p:sp>
        <p:nvSpPr>
          <p:cNvPr id="22" name="TextBox 21">
            <a:extLst>
              <a:ext uri="{FF2B5EF4-FFF2-40B4-BE49-F238E27FC236}">
                <a16:creationId xmlns:a16="http://schemas.microsoft.com/office/drawing/2014/main" id="{EA03469C-F560-4F10-9934-4C0FF8DB2E9D}"/>
              </a:ext>
            </a:extLst>
          </p:cNvPr>
          <p:cNvSpPr txBox="1"/>
          <p:nvPr/>
        </p:nvSpPr>
        <p:spPr>
          <a:xfrm>
            <a:off x="5414413" y="2798695"/>
            <a:ext cx="6275828" cy="369332"/>
          </a:xfrm>
          <a:prstGeom prst="rect">
            <a:avLst/>
          </a:prstGeom>
          <a:noFill/>
        </p:spPr>
        <p:txBody>
          <a:bodyPr wrap="square">
            <a:spAutoFit/>
          </a:bodyPr>
          <a:lstStyle/>
          <a:p>
            <a:pPr marL="342900" indent="-342900">
              <a:buFont typeface="Wingdings" panose="05000000000000000000" pitchFamily="2" charset="2"/>
              <a:buChar char="Ø"/>
            </a:pPr>
            <a:r>
              <a:rPr lang="en-US"/>
              <a:t>Stream Fundamentals </a:t>
            </a:r>
          </a:p>
        </p:txBody>
      </p:sp>
      <p:sp>
        <p:nvSpPr>
          <p:cNvPr id="23" name="Rectangle 22">
            <a:extLst>
              <a:ext uri="{FF2B5EF4-FFF2-40B4-BE49-F238E27FC236}">
                <a16:creationId xmlns:a16="http://schemas.microsoft.com/office/drawing/2014/main" id="{C38D6AB7-5E3A-46B9-8B5E-E59BF1F5364C}"/>
              </a:ext>
            </a:extLst>
          </p:cNvPr>
          <p:cNvSpPr/>
          <p:nvPr/>
        </p:nvSpPr>
        <p:spPr>
          <a:xfrm>
            <a:off x="5466658" y="3158502"/>
            <a:ext cx="6096000" cy="600164"/>
          </a:xfrm>
          <a:prstGeom prst="rect">
            <a:avLst/>
          </a:prstGeom>
        </p:spPr>
        <p:txBody>
          <a:bodyPr>
            <a:spAutoFit/>
          </a:bodyPr>
          <a:lstStyle/>
          <a:p>
            <a:r>
              <a:rPr lang="en-US" sz="1100"/>
              <a:t>The contents of a file may be accessed or written via a </a:t>
            </a:r>
            <a:r>
              <a:rPr lang="en-US" sz="1100" b="1" i="1"/>
              <a:t>stream</a:t>
            </a:r>
            <a:r>
              <a:rPr lang="en-US" sz="1100"/>
              <a:t> , which is a list of data elements presented sequentially. Streams should be conceptually thought of as a long, nearly never-ending “stream of water” with data presented one “wave” at a time.</a:t>
            </a:r>
          </a:p>
        </p:txBody>
      </p:sp>
      <p:pic>
        <p:nvPicPr>
          <p:cNvPr id="24" name="Picture 23">
            <a:extLst>
              <a:ext uri="{FF2B5EF4-FFF2-40B4-BE49-F238E27FC236}">
                <a16:creationId xmlns:a16="http://schemas.microsoft.com/office/drawing/2014/main" id="{A556563B-21C1-4B42-91EB-8337B84970A4}"/>
              </a:ext>
            </a:extLst>
          </p:cNvPr>
          <p:cNvPicPr>
            <a:picLocks noChangeAspect="1"/>
          </p:cNvPicPr>
          <p:nvPr/>
        </p:nvPicPr>
        <p:blipFill>
          <a:blip r:embed="rId7"/>
          <a:stretch>
            <a:fillRect/>
          </a:stretch>
        </p:blipFill>
        <p:spPr>
          <a:xfrm>
            <a:off x="5580722" y="3701409"/>
            <a:ext cx="5362575" cy="1971675"/>
          </a:xfrm>
          <a:prstGeom prst="rect">
            <a:avLst/>
          </a:prstGeom>
        </p:spPr>
      </p:pic>
      <p:pic>
        <p:nvPicPr>
          <p:cNvPr id="27" name="Picture 26">
            <a:extLst>
              <a:ext uri="{FF2B5EF4-FFF2-40B4-BE49-F238E27FC236}">
                <a16:creationId xmlns:a16="http://schemas.microsoft.com/office/drawing/2014/main" id="{BD60275D-4D1E-4056-A75E-38080F936DEC}"/>
              </a:ext>
            </a:extLst>
          </p:cNvPr>
          <p:cNvPicPr>
            <a:picLocks noChangeAspect="1"/>
          </p:cNvPicPr>
          <p:nvPr/>
        </p:nvPicPr>
        <p:blipFill>
          <a:blip r:embed="rId8"/>
          <a:stretch>
            <a:fillRect/>
          </a:stretch>
        </p:blipFill>
        <p:spPr>
          <a:xfrm>
            <a:off x="5658162" y="5700077"/>
            <a:ext cx="5276850" cy="1171575"/>
          </a:xfrm>
          <a:prstGeom prst="rect">
            <a:avLst/>
          </a:prstGeom>
        </p:spPr>
      </p:pic>
    </p:spTree>
    <p:extLst>
      <p:ext uri="{BB962C8B-B14F-4D97-AF65-F5344CB8AC3E}">
        <p14:creationId xmlns:p14="http://schemas.microsoft.com/office/powerpoint/2010/main" val="3977881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7FFDDC-BFE8-4C02-9636-B6E8BD46ED11}"/>
              </a:ext>
            </a:extLst>
          </p:cNvPr>
          <p:cNvSpPr/>
          <p:nvPr/>
        </p:nvSpPr>
        <p:spPr>
          <a:xfrm>
            <a:off x="0" y="0"/>
            <a:ext cx="6096000" cy="769441"/>
          </a:xfrm>
          <a:prstGeom prst="rect">
            <a:avLst/>
          </a:prstGeom>
        </p:spPr>
        <p:txBody>
          <a:bodyPr>
            <a:spAutoFit/>
          </a:bodyPr>
          <a:lstStyle/>
          <a:p>
            <a:r>
              <a:rPr lang="en-US" sz="1100"/>
              <a:t>Each type of stream segments data into a “wave” or “block” in a particular way. For example, some stream classes read or write data as individual byte values. Other stream classes read or write individual characters or strings of characters. On top of that, some stream classes read or write groups of bytes or characters at a time, specifically those with the word Buffered in their name.</a:t>
            </a:r>
          </a:p>
        </p:txBody>
      </p:sp>
      <p:pic>
        <p:nvPicPr>
          <p:cNvPr id="5" name="Picture 4">
            <a:extLst>
              <a:ext uri="{FF2B5EF4-FFF2-40B4-BE49-F238E27FC236}">
                <a16:creationId xmlns:a16="http://schemas.microsoft.com/office/drawing/2014/main" id="{415C48B1-E8EB-4CD2-A135-40C3D851AB9E}"/>
              </a:ext>
            </a:extLst>
          </p:cNvPr>
          <p:cNvPicPr>
            <a:picLocks noChangeAspect="1"/>
          </p:cNvPicPr>
          <p:nvPr/>
        </p:nvPicPr>
        <p:blipFill>
          <a:blip r:embed="rId2"/>
          <a:stretch>
            <a:fillRect/>
          </a:stretch>
        </p:blipFill>
        <p:spPr>
          <a:xfrm>
            <a:off x="101088" y="769441"/>
            <a:ext cx="5353050" cy="2181225"/>
          </a:xfrm>
          <a:prstGeom prst="rect">
            <a:avLst/>
          </a:prstGeom>
        </p:spPr>
      </p:pic>
      <p:sp>
        <p:nvSpPr>
          <p:cNvPr id="6" name="Rectangle 5">
            <a:extLst>
              <a:ext uri="{FF2B5EF4-FFF2-40B4-BE49-F238E27FC236}">
                <a16:creationId xmlns:a16="http://schemas.microsoft.com/office/drawing/2014/main" id="{F1F36F89-2F84-42D3-AA90-8DAF52513927}"/>
              </a:ext>
            </a:extLst>
          </p:cNvPr>
          <p:cNvSpPr/>
          <p:nvPr/>
        </p:nvSpPr>
        <p:spPr>
          <a:xfrm>
            <a:off x="0" y="2950666"/>
            <a:ext cx="6096000" cy="1446550"/>
          </a:xfrm>
          <a:prstGeom prst="rect">
            <a:avLst/>
          </a:prstGeom>
        </p:spPr>
        <p:txBody>
          <a:bodyPr>
            <a:spAutoFit/>
          </a:bodyPr>
          <a:lstStyle/>
          <a:p>
            <a:r>
              <a:rPr lang="en-US" sz="1100"/>
              <a:t>Although streams are commonly used with file I/O, they are more generally used to handle reading/writing of a sequential data source. For example, you might construct a Java application that submits data to a website using an input stream and reads the result via an output stream. </a:t>
            </a:r>
          </a:p>
          <a:p>
            <a:endParaRPr lang="en-US" sz="1100"/>
          </a:p>
          <a:p>
            <a:r>
              <a:rPr lang="en-US" sz="1100"/>
              <a:t>In fact, you have been using streams since your first “Hello World” program! Java provides three built-in streams, System.in, System.err, and System.out, the last of which we have been using to output data to the screen throughout this book. We will discuss these three streams in detail later in this chapter when we discuss user input.</a:t>
            </a:r>
          </a:p>
        </p:txBody>
      </p:sp>
      <p:cxnSp>
        <p:nvCxnSpPr>
          <p:cNvPr id="7" name="Straight Connector 6">
            <a:extLst>
              <a:ext uri="{FF2B5EF4-FFF2-40B4-BE49-F238E27FC236}">
                <a16:creationId xmlns:a16="http://schemas.microsoft.com/office/drawing/2014/main" id="{87BBEBFD-1F0A-4F29-8DD1-877AEE78A053}"/>
              </a:ext>
            </a:extLst>
          </p:cNvPr>
          <p:cNvCxnSpPr>
            <a:cxnSpLocks/>
          </p:cNvCxnSpPr>
          <p:nvPr/>
        </p:nvCxnSpPr>
        <p:spPr>
          <a:xfrm>
            <a:off x="605912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8C668E-08BA-4423-824B-97DE4EF38D9E}"/>
              </a:ext>
            </a:extLst>
          </p:cNvPr>
          <p:cNvSpPr txBox="1"/>
          <p:nvPr/>
        </p:nvSpPr>
        <p:spPr>
          <a:xfrm>
            <a:off x="0" y="4397216"/>
            <a:ext cx="5961503" cy="378857"/>
          </a:xfrm>
          <a:prstGeom prst="rect">
            <a:avLst/>
          </a:prstGeom>
          <a:noFill/>
        </p:spPr>
        <p:txBody>
          <a:bodyPr wrap="square">
            <a:spAutoFit/>
          </a:bodyPr>
          <a:lstStyle/>
          <a:p>
            <a:pPr marL="342900" indent="-342900">
              <a:buFont typeface="Wingdings" panose="05000000000000000000" pitchFamily="2" charset="2"/>
              <a:buChar char="Ø"/>
            </a:pPr>
            <a:r>
              <a:rPr lang="en-US"/>
              <a:t>Stream Nomenclature </a:t>
            </a:r>
          </a:p>
        </p:txBody>
      </p:sp>
      <p:sp>
        <p:nvSpPr>
          <p:cNvPr id="9" name="Rectangle 8">
            <a:extLst>
              <a:ext uri="{FF2B5EF4-FFF2-40B4-BE49-F238E27FC236}">
                <a16:creationId xmlns:a16="http://schemas.microsoft.com/office/drawing/2014/main" id="{5A391AEE-36C2-4BB4-8DBC-F18FA922CC1A}"/>
              </a:ext>
            </a:extLst>
          </p:cNvPr>
          <p:cNvSpPr/>
          <p:nvPr/>
        </p:nvSpPr>
        <p:spPr>
          <a:xfrm>
            <a:off x="0" y="4766548"/>
            <a:ext cx="6059125" cy="1615827"/>
          </a:xfrm>
          <a:prstGeom prst="rect">
            <a:avLst/>
          </a:prstGeom>
        </p:spPr>
        <p:txBody>
          <a:bodyPr wrap="square">
            <a:spAutoFit/>
          </a:bodyPr>
          <a:lstStyle/>
          <a:p>
            <a:r>
              <a:rPr lang="en-US" sz="1100"/>
              <a:t>The java.io API provides numerous classes for creating, accessing, and manipulating streams—so many that it tends to overwhelm most new Java developers. Stay calm! We will review the major differences between each stream class and show you how to distinguish between them. Even if you do come across a particular stream on the exam that you do not recognize, often the name of the stream gives you enough information to understand exactly what it does. </a:t>
            </a:r>
          </a:p>
          <a:p>
            <a:endParaRPr lang="en-US" sz="1100"/>
          </a:p>
          <a:p>
            <a:r>
              <a:rPr lang="en-US" sz="1100"/>
              <a:t>The goal of this section is to familiarize you with common terminology and naming conventions used with streams. Don’t worry if you don’t recognize the particular stream class names used in this section or their function; we’ll be covering each in detail in the next part of the chapter.</a:t>
            </a:r>
          </a:p>
        </p:txBody>
      </p:sp>
      <p:sp>
        <p:nvSpPr>
          <p:cNvPr id="10" name="TextBox 9">
            <a:extLst>
              <a:ext uri="{FF2B5EF4-FFF2-40B4-BE49-F238E27FC236}">
                <a16:creationId xmlns:a16="http://schemas.microsoft.com/office/drawing/2014/main" id="{835910AB-6CDC-492B-9888-672789BD5519}"/>
              </a:ext>
            </a:extLst>
          </p:cNvPr>
          <p:cNvSpPr txBox="1"/>
          <p:nvPr/>
        </p:nvSpPr>
        <p:spPr>
          <a:xfrm>
            <a:off x="6059125" y="-66368"/>
            <a:ext cx="3176062" cy="338554"/>
          </a:xfrm>
          <a:prstGeom prst="rect">
            <a:avLst/>
          </a:prstGeom>
          <a:noFill/>
        </p:spPr>
        <p:txBody>
          <a:bodyPr wrap="none" rtlCol="0">
            <a:spAutoFit/>
          </a:bodyPr>
          <a:lstStyle/>
          <a:p>
            <a:r>
              <a:rPr lang="en-US" sz="1600" u="sng"/>
              <a:t>Byte Streams vs. Character Streams </a:t>
            </a:r>
          </a:p>
        </p:txBody>
      </p:sp>
      <p:sp>
        <p:nvSpPr>
          <p:cNvPr id="11" name="Rectangle 10">
            <a:extLst>
              <a:ext uri="{FF2B5EF4-FFF2-40B4-BE49-F238E27FC236}">
                <a16:creationId xmlns:a16="http://schemas.microsoft.com/office/drawing/2014/main" id="{A487E270-53AD-4CA7-819B-826529EDF5C9}"/>
              </a:ext>
            </a:extLst>
          </p:cNvPr>
          <p:cNvSpPr/>
          <p:nvPr/>
        </p:nvSpPr>
        <p:spPr>
          <a:xfrm>
            <a:off x="6132876" y="272186"/>
            <a:ext cx="6096000" cy="2800767"/>
          </a:xfrm>
          <a:prstGeom prst="rect">
            <a:avLst/>
          </a:prstGeom>
        </p:spPr>
        <p:txBody>
          <a:bodyPr>
            <a:spAutoFit/>
          </a:bodyPr>
          <a:lstStyle/>
          <a:p>
            <a:r>
              <a:rPr lang="en-US" sz="1100"/>
              <a:t>The java.io API defines two sets of classes for reading and writing streams: those with Stream in their name and those with Reader/Writer in their name. For example, the java.io API defines both a FileInputStream class as well as a FileReader class, both of which define a stream that reads a file. The difference between the two classes is based on how the stream is read or written.</a:t>
            </a:r>
          </a:p>
          <a:p>
            <a:endParaRPr lang="en-US" sz="1100"/>
          </a:p>
          <a:p>
            <a:r>
              <a:rPr lang="en-US" sz="1100" u="sng"/>
              <a:t>Differences between Streams and Readers/Writers</a:t>
            </a:r>
          </a:p>
          <a:p>
            <a:endParaRPr lang="en-US" sz="1100"/>
          </a:p>
          <a:p>
            <a:r>
              <a:rPr lang="en-US" sz="1100"/>
              <a:t> 1. The stream classes are used for inputting and outputting all types of binary or byte data. </a:t>
            </a:r>
          </a:p>
          <a:p>
            <a:r>
              <a:rPr lang="en-US" sz="1100"/>
              <a:t> 2. The reader and writer classes are used for inputting and outputting only character and String data.</a:t>
            </a:r>
          </a:p>
          <a:p>
            <a:endParaRPr lang="en-US" sz="1100"/>
          </a:p>
          <a:p>
            <a:r>
              <a:rPr lang="en-US" sz="1100"/>
              <a:t>It is important to remember that even though readers/writers do not contain the word Stream in their class name, they are still in fact streams! The use of Reader/Writer in the name is just to distinguish them from byte streams. Throughout the chapter, we will often refer to Reader/Writer classes as streams, since conceptually they are streams.</a:t>
            </a:r>
          </a:p>
          <a:p>
            <a:endParaRPr lang="en-US" sz="1100"/>
          </a:p>
          <a:p>
            <a:endParaRPr lang="en-US" sz="1100"/>
          </a:p>
        </p:txBody>
      </p:sp>
      <p:pic>
        <p:nvPicPr>
          <p:cNvPr id="12" name="Picture 11">
            <a:extLst>
              <a:ext uri="{FF2B5EF4-FFF2-40B4-BE49-F238E27FC236}">
                <a16:creationId xmlns:a16="http://schemas.microsoft.com/office/drawing/2014/main" id="{242FD37E-6BF3-4AB5-87A6-CDD8A5A8EC41}"/>
              </a:ext>
            </a:extLst>
          </p:cNvPr>
          <p:cNvPicPr>
            <a:picLocks noChangeAspect="1"/>
          </p:cNvPicPr>
          <p:nvPr/>
        </p:nvPicPr>
        <p:blipFill>
          <a:blip r:embed="rId3"/>
          <a:stretch>
            <a:fillRect/>
          </a:stretch>
        </p:blipFill>
        <p:spPr>
          <a:xfrm>
            <a:off x="6197088" y="2742060"/>
            <a:ext cx="5172075" cy="2085975"/>
          </a:xfrm>
          <a:prstGeom prst="rect">
            <a:avLst/>
          </a:prstGeom>
        </p:spPr>
      </p:pic>
      <p:sp>
        <p:nvSpPr>
          <p:cNvPr id="13" name="Rectangle 12">
            <a:extLst>
              <a:ext uri="{FF2B5EF4-FFF2-40B4-BE49-F238E27FC236}">
                <a16:creationId xmlns:a16="http://schemas.microsoft.com/office/drawing/2014/main" id="{F69D9475-87CB-451C-8496-C21E7E5975F4}"/>
              </a:ext>
            </a:extLst>
          </p:cNvPr>
          <p:cNvSpPr/>
          <p:nvPr/>
        </p:nvSpPr>
        <p:spPr>
          <a:xfrm>
            <a:off x="6096000" y="4828035"/>
            <a:ext cx="6096000" cy="1277273"/>
          </a:xfrm>
          <a:prstGeom prst="rect">
            <a:avLst/>
          </a:prstGeom>
        </p:spPr>
        <p:txBody>
          <a:bodyPr>
            <a:spAutoFit/>
          </a:bodyPr>
          <a:lstStyle/>
          <a:p>
            <a:r>
              <a:rPr lang="en-US" sz="1100"/>
              <a:t>The java.io API is structured such that all of the stream classes have the word InputStream or OutputStream in their name, while all Reader/Writer classes have either Reader or Writer in their name. </a:t>
            </a:r>
          </a:p>
          <a:p>
            <a:endParaRPr lang="en-US" sz="1100"/>
          </a:p>
          <a:p>
            <a:r>
              <a:rPr lang="en-US" sz="1100"/>
              <a:t>Pay close attention to the name of the java.io class on the exam, as decoding it often gives you context clues as to what the class does. For example, without needing to look it up, it should be clear that FileReader is a class that reads data from a file as characters or strings. Furthermore, ObjectOutputStream sounds like a class that writes object data to a byte stream.</a:t>
            </a:r>
          </a:p>
        </p:txBody>
      </p:sp>
    </p:spTree>
    <p:extLst>
      <p:ext uri="{BB962C8B-B14F-4D97-AF65-F5344CB8AC3E}">
        <p14:creationId xmlns:p14="http://schemas.microsoft.com/office/powerpoint/2010/main" val="1201656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7EC61A-9F18-4260-BA7E-ABF07FC88660}"/>
              </a:ext>
            </a:extLst>
          </p:cNvPr>
          <p:cNvSpPr txBox="1"/>
          <p:nvPr/>
        </p:nvSpPr>
        <p:spPr>
          <a:xfrm>
            <a:off x="0" y="2233941"/>
            <a:ext cx="2973058" cy="338554"/>
          </a:xfrm>
          <a:prstGeom prst="rect">
            <a:avLst/>
          </a:prstGeom>
          <a:noFill/>
        </p:spPr>
        <p:txBody>
          <a:bodyPr wrap="none" rtlCol="0">
            <a:spAutoFit/>
          </a:bodyPr>
          <a:lstStyle/>
          <a:p>
            <a:r>
              <a:rPr lang="en-US" sz="1600" u="sng"/>
              <a:t>Low-Level vs. High-Level Streams </a:t>
            </a:r>
          </a:p>
        </p:txBody>
      </p:sp>
      <p:sp>
        <p:nvSpPr>
          <p:cNvPr id="5" name="Rectangle 4">
            <a:extLst>
              <a:ext uri="{FF2B5EF4-FFF2-40B4-BE49-F238E27FC236}">
                <a16:creationId xmlns:a16="http://schemas.microsoft.com/office/drawing/2014/main" id="{D0353120-1742-4797-BCDA-86181E6119E5}"/>
              </a:ext>
            </a:extLst>
          </p:cNvPr>
          <p:cNvSpPr/>
          <p:nvPr/>
        </p:nvSpPr>
        <p:spPr>
          <a:xfrm>
            <a:off x="61453" y="279560"/>
            <a:ext cx="5520806" cy="1954381"/>
          </a:xfrm>
          <a:prstGeom prst="rect">
            <a:avLst/>
          </a:prstGeom>
        </p:spPr>
        <p:txBody>
          <a:bodyPr wrap="square">
            <a:spAutoFit/>
          </a:bodyPr>
          <a:lstStyle/>
          <a:p>
            <a:r>
              <a:rPr lang="en-US" sz="1100"/>
              <a:t>Most Input stream classes have a corresponding Output class and vice versa. For example, the FileOutputStream class writes data that can be read by a FileInputStream. If you understand the features of a particular Input or Output stream class, you should naturally know what its complementary class does. </a:t>
            </a:r>
          </a:p>
          <a:p>
            <a:endParaRPr lang="en-US" sz="1100"/>
          </a:p>
          <a:p>
            <a:r>
              <a:rPr lang="en-US" sz="1100"/>
              <a:t>It follows, then, that most Reader classes have a corresponding Writer class. For example, the FileWriter class writes data that can be read by a </a:t>
            </a:r>
            <a:r>
              <a:rPr lang="en-US" sz="1100" err="1"/>
              <a:t>FileReader</a:t>
            </a:r>
            <a:r>
              <a:rPr lang="en-US" sz="1100"/>
              <a:t>.</a:t>
            </a:r>
          </a:p>
          <a:p>
            <a:endParaRPr lang="en-US" sz="1100"/>
          </a:p>
          <a:p>
            <a:r>
              <a:rPr lang="en-US" sz="1100"/>
              <a:t>There are exceptions to this rule. For the exam, you should know that PrintWriter has no accompanying PrintReader class. Likewise, the PrintStream class has no corresponding InputStream class. We will discuss these classes later this chapter.</a:t>
            </a:r>
          </a:p>
        </p:txBody>
      </p:sp>
      <p:cxnSp>
        <p:nvCxnSpPr>
          <p:cNvPr id="6" name="Straight Connector 5">
            <a:extLst>
              <a:ext uri="{FF2B5EF4-FFF2-40B4-BE49-F238E27FC236}">
                <a16:creationId xmlns:a16="http://schemas.microsoft.com/office/drawing/2014/main" id="{745B931B-E8DE-45CC-B9BF-3D907387DA71}"/>
              </a:ext>
            </a:extLst>
          </p:cNvPr>
          <p:cNvCxnSpPr>
            <a:cxnSpLocks/>
          </p:cNvCxnSpPr>
          <p:nvPr/>
        </p:nvCxnSpPr>
        <p:spPr>
          <a:xfrm>
            <a:off x="597800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17AA26-E66E-4320-AD6C-4391AE721611}"/>
              </a:ext>
            </a:extLst>
          </p:cNvPr>
          <p:cNvSpPr txBox="1"/>
          <p:nvPr/>
        </p:nvSpPr>
        <p:spPr>
          <a:xfrm>
            <a:off x="0" y="-58994"/>
            <a:ext cx="1675459" cy="338554"/>
          </a:xfrm>
          <a:prstGeom prst="rect">
            <a:avLst/>
          </a:prstGeom>
          <a:noFill/>
        </p:spPr>
        <p:txBody>
          <a:bodyPr wrap="none" rtlCol="0">
            <a:spAutoFit/>
          </a:bodyPr>
          <a:lstStyle/>
          <a:p>
            <a:r>
              <a:rPr lang="en-US" sz="1600" u="sng"/>
              <a:t>Input and Output </a:t>
            </a:r>
          </a:p>
        </p:txBody>
      </p:sp>
      <p:sp>
        <p:nvSpPr>
          <p:cNvPr id="8" name="Rectangle 7">
            <a:extLst>
              <a:ext uri="{FF2B5EF4-FFF2-40B4-BE49-F238E27FC236}">
                <a16:creationId xmlns:a16="http://schemas.microsoft.com/office/drawing/2014/main" id="{3E527952-96AA-4891-B3F7-6A12283BF3E5}"/>
              </a:ext>
            </a:extLst>
          </p:cNvPr>
          <p:cNvSpPr/>
          <p:nvPr/>
        </p:nvSpPr>
        <p:spPr>
          <a:xfrm>
            <a:off x="0" y="2572495"/>
            <a:ext cx="6059124" cy="1954381"/>
          </a:xfrm>
          <a:prstGeom prst="rect">
            <a:avLst/>
          </a:prstGeom>
        </p:spPr>
        <p:txBody>
          <a:bodyPr wrap="square">
            <a:spAutoFit/>
          </a:bodyPr>
          <a:lstStyle/>
          <a:p>
            <a:r>
              <a:rPr lang="en-US" sz="1100"/>
              <a:t>Another way that you can familiarize yourself with the java.io API is by segmenting streams into low-level and high-level streams.</a:t>
            </a:r>
          </a:p>
          <a:p>
            <a:endParaRPr lang="en-US" sz="1100"/>
          </a:p>
          <a:p>
            <a:r>
              <a:rPr lang="en-US" sz="1100"/>
              <a:t> A </a:t>
            </a:r>
            <a:r>
              <a:rPr lang="en-US" sz="1100" b="1" i="1"/>
              <a:t>low-level stream </a:t>
            </a:r>
            <a:r>
              <a:rPr lang="en-US" sz="1100"/>
              <a:t>connects directly with the source of the data, such as a file, an array, or a String. Low-level streams process the raw data or resource and are accessed in a direct and unfiltered manner. For example, a FileInputStream is a class that reads file data one byte at a time. </a:t>
            </a:r>
          </a:p>
          <a:p>
            <a:endParaRPr lang="en-US" sz="1100"/>
          </a:p>
          <a:p>
            <a:r>
              <a:rPr lang="en-US" sz="1100"/>
              <a:t>Alternatively, a </a:t>
            </a:r>
            <a:r>
              <a:rPr lang="en-US" sz="1100" b="1" i="1"/>
              <a:t>high-level stream </a:t>
            </a:r>
            <a:r>
              <a:rPr lang="en-US" sz="1100"/>
              <a:t>is built on top of another stream using wrapping. </a:t>
            </a:r>
            <a:r>
              <a:rPr lang="en-US" sz="1100" b="1" i="1"/>
              <a:t>Wrapping</a:t>
            </a:r>
            <a:r>
              <a:rPr lang="en-US" sz="1100"/>
              <a:t> is the process by which an instance is passed to the constructor of another class and operations on the resulting instance are filtered and applied to the original instance. For example, take a look at the FileWriter and BufferedWriter objects in the following sample code: </a:t>
            </a:r>
          </a:p>
        </p:txBody>
      </p:sp>
      <p:pic>
        <p:nvPicPr>
          <p:cNvPr id="9" name="Picture 8">
            <a:extLst>
              <a:ext uri="{FF2B5EF4-FFF2-40B4-BE49-F238E27FC236}">
                <a16:creationId xmlns:a16="http://schemas.microsoft.com/office/drawing/2014/main" id="{FB140826-5313-4E37-8CE4-97D13314AD2C}"/>
              </a:ext>
            </a:extLst>
          </p:cNvPr>
          <p:cNvPicPr>
            <a:picLocks noChangeAspect="1"/>
          </p:cNvPicPr>
          <p:nvPr/>
        </p:nvPicPr>
        <p:blipFill>
          <a:blip r:embed="rId2"/>
          <a:stretch>
            <a:fillRect/>
          </a:stretch>
        </p:blipFill>
        <p:spPr>
          <a:xfrm>
            <a:off x="152400" y="4596734"/>
            <a:ext cx="4772025" cy="923925"/>
          </a:xfrm>
          <a:prstGeom prst="rect">
            <a:avLst/>
          </a:prstGeom>
        </p:spPr>
      </p:pic>
      <p:sp>
        <p:nvSpPr>
          <p:cNvPr id="10" name="Rectangle 9">
            <a:extLst>
              <a:ext uri="{FF2B5EF4-FFF2-40B4-BE49-F238E27FC236}">
                <a16:creationId xmlns:a16="http://schemas.microsoft.com/office/drawing/2014/main" id="{E5AD2161-9A59-45D9-96F9-23AD56E921AD}"/>
              </a:ext>
            </a:extLst>
          </p:cNvPr>
          <p:cNvSpPr/>
          <p:nvPr/>
        </p:nvSpPr>
        <p:spPr>
          <a:xfrm>
            <a:off x="2461" y="5656769"/>
            <a:ext cx="6096000" cy="938719"/>
          </a:xfrm>
          <a:prstGeom prst="rect">
            <a:avLst/>
          </a:prstGeom>
        </p:spPr>
        <p:txBody>
          <a:bodyPr>
            <a:spAutoFit/>
          </a:bodyPr>
          <a:lstStyle/>
          <a:p>
            <a:r>
              <a:rPr lang="en-US" sz="1100"/>
              <a:t>In this example, FileReader is the low-level stream reader, whereas BufferedReader is the high-level stream that takes a FileReader as input. Many operations on the high-level stream pass through as operations to the underlying low-level stream, such as read() or close(). Other operations override or add new functionality to the low-level stream methods. The high level stream adds new methods, such as readLine(), as well as performance enhancements for reading and filtering the low-level data.</a:t>
            </a:r>
          </a:p>
        </p:txBody>
      </p:sp>
      <p:sp>
        <p:nvSpPr>
          <p:cNvPr id="11" name="Rectangle 10">
            <a:extLst>
              <a:ext uri="{FF2B5EF4-FFF2-40B4-BE49-F238E27FC236}">
                <a16:creationId xmlns:a16="http://schemas.microsoft.com/office/drawing/2014/main" id="{CB94904E-3236-4366-8706-FC9661C71A75}"/>
              </a:ext>
            </a:extLst>
          </p:cNvPr>
          <p:cNvSpPr/>
          <p:nvPr/>
        </p:nvSpPr>
        <p:spPr>
          <a:xfrm>
            <a:off x="5978008" y="1073"/>
            <a:ext cx="6096000" cy="430887"/>
          </a:xfrm>
          <a:prstGeom prst="rect">
            <a:avLst/>
          </a:prstGeom>
        </p:spPr>
        <p:txBody>
          <a:bodyPr>
            <a:spAutoFit/>
          </a:bodyPr>
          <a:lstStyle/>
          <a:p>
            <a:r>
              <a:rPr lang="en-US" sz="1100"/>
              <a:t>High-level streams can take other high-level streams as input. For example, although the following code might seem a little odd at first, the style of wrapping a stream is quite common in practice:</a:t>
            </a:r>
          </a:p>
        </p:txBody>
      </p:sp>
      <p:pic>
        <p:nvPicPr>
          <p:cNvPr id="12" name="Picture 11">
            <a:extLst>
              <a:ext uri="{FF2B5EF4-FFF2-40B4-BE49-F238E27FC236}">
                <a16:creationId xmlns:a16="http://schemas.microsoft.com/office/drawing/2014/main" id="{4B9F236A-C3C0-40E5-B1B0-75332B43CE19}"/>
              </a:ext>
            </a:extLst>
          </p:cNvPr>
          <p:cNvPicPr>
            <a:picLocks noChangeAspect="1"/>
          </p:cNvPicPr>
          <p:nvPr/>
        </p:nvPicPr>
        <p:blipFill>
          <a:blip r:embed="rId3"/>
          <a:stretch>
            <a:fillRect/>
          </a:stretch>
        </p:blipFill>
        <p:spPr>
          <a:xfrm>
            <a:off x="6096000" y="431960"/>
            <a:ext cx="5381625" cy="933450"/>
          </a:xfrm>
          <a:prstGeom prst="rect">
            <a:avLst/>
          </a:prstGeom>
        </p:spPr>
      </p:pic>
      <p:sp>
        <p:nvSpPr>
          <p:cNvPr id="13" name="Rectangle 12">
            <a:extLst>
              <a:ext uri="{FF2B5EF4-FFF2-40B4-BE49-F238E27FC236}">
                <a16:creationId xmlns:a16="http://schemas.microsoft.com/office/drawing/2014/main" id="{FB8CD432-BD33-4D4F-A44B-02699054EF26}"/>
              </a:ext>
            </a:extLst>
          </p:cNvPr>
          <p:cNvSpPr/>
          <p:nvPr/>
        </p:nvSpPr>
        <p:spPr>
          <a:xfrm>
            <a:off x="5978008" y="1365410"/>
            <a:ext cx="6096000" cy="1107996"/>
          </a:xfrm>
          <a:prstGeom prst="rect">
            <a:avLst/>
          </a:prstGeom>
        </p:spPr>
        <p:txBody>
          <a:bodyPr>
            <a:spAutoFit/>
          </a:bodyPr>
          <a:lstStyle/>
          <a:p>
            <a:r>
              <a:rPr lang="en-US" sz="1100"/>
              <a:t>In this example, FileInputStream is the low-level stream that interacts directly with the file, which is wrapped by a high-level BufferedInputStream to improve performance. Finally, the entire object is wrapped by a high-level ObjectInputStream, which allows us to filter the data as Java objects. </a:t>
            </a:r>
          </a:p>
          <a:p>
            <a:endParaRPr lang="en-US" sz="1100"/>
          </a:p>
          <a:p>
            <a:r>
              <a:rPr lang="en-US" sz="1100"/>
              <a:t>For the exam, the only low-level stream classes you need to be familiar with are the ones that operate on files. The rest of the non-abstract stream classes are all high-level streams.</a:t>
            </a:r>
          </a:p>
        </p:txBody>
      </p:sp>
      <p:pic>
        <p:nvPicPr>
          <p:cNvPr id="14" name="Picture 13">
            <a:extLst>
              <a:ext uri="{FF2B5EF4-FFF2-40B4-BE49-F238E27FC236}">
                <a16:creationId xmlns:a16="http://schemas.microsoft.com/office/drawing/2014/main" id="{ACC03921-86DE-4253-8CCB-5B119995F281}"/>
              </a:ext>
            </a:extLst>
          </p:cNvPr>
          <p:cNvPicPr>
            <a:picLocks noChangeAspect="1"/>
          </p:cNvPicPr>
          <p:nvPr/>
        </p:nvPicPr>
        <p:blipFill>
          <a:blip r:embed="rId4"/>
          <a:stretch>
            <a:fillRect/>
          </a:stretch>
        </p:blipFill>
        <p:spPr>
          <a:xfrm>
            <a:off x="6059124" y="2473406"/>
            <a:ext cx="5305425" cy="2543175"/>
          </a:xfrm>
          <a:prstGeom prst="rect">
            <a:avLst/>
          </a:prstGeom>
        </p:spPr>
      </p:pic>
      <p:sp>
        <p:nvSpPr>
          <p:cNvPr id="15" name="TextBox 14">
            <a:extLst>
              <a:ext uri="{FF2B5EF4-FFF2-40B4-BE49-F238E27FC236}">
                <a16:creationId xmlns:a16="http://schemas.microsoft.com/office/drawing/2014/main" id="{6745CC3B-A3C7-45AE-8285-E96223DA0B64}"/>
              </a:ext>
            </a:extLst>
          </p:cNvPr>
          <p:cNvSpPr txBox="1"/>
          <p:nvPr/>
        </p:nvSpPr>
        <p:spPr>
          <a:xfrm>
            <a:off x="5985318" y="4981652"/>
            <a:ext cx="1910010" cy="338554"/>
          </a:xfrm>
          <a:prstGeom prst="rect">
            <a:avLst/>
          </a:prstGeom>
          <a:noFill/>
        </p:spPr>
        <p:txBody>
          <a:bodyPr wrap="none" rtlCol="0">
            <a:spAutoFit/>
          </a:bodyPr>
          <a:lstStyle/>
          <a:p>
            <a:r>
              <a:rPr lang="en-US" sz="1600" u="sng"/>
              <a:t>Stream Base Classes</a:t>
            </a:r>
          </a:p>
        </p:txBody>
      </p:sp>
      <p:sp>
        <p:nvSpPr>
          <p:cNvPr id="16" name="Rectangle 15">
            <a:extLst>
              <a:ext uri="{FF2B5EF4-FFF2-40B4-BE49-F238E27FC236}">
                <a16:creationId xmlns:a16="http://schemas.microsoft.com/office/drawing/2014/main" id="{9457A1E5-97B0-49B6-A070-0CC273DA3002}"/>
              </a:ext>
            </a:extLst>
          </p:cNvPr>
          <p:cNvSpPr/>
          <p:nvPr/>
        </p:nvSpPr>
        <p:spPr>
          <a:xfrm>
            <a:off x="5985318" y="5318044"/>
            <a:ext cx="6096000" cy="1107996"/>
          </a:xfrm>
          <a:prstGeom prst="rect">
            <a:avLst/>
          </a:prstGeom>
        </p:spPr>
        <p:txBody>
          <a:bodyPr>
            <a:spAutoFit/>
          </a:bodyPr>
          <a:lstStyle/>
          <a:p>
            <a:r>
              <a:rPr lang="en-US" sz="1100"/>
              <a:t>The java.io library defines four abstract classes that are the parents of all stream classes defined within the API: InputStream, OutputStream, Reader, and Writer. For convenience, the authors of the Java API include the name of the abstract parent class as the suffix of the child class. For example, ObjectInputStream ends with InputStream, meaning it has InputStream as an inherited parent class. Although most stream classes in java.io follow this pattern, PrintStream, which is an OutputStream, does not.</a:t>
            </a:r>
          </a:p>
        </p:txBody>
      </p:sp>
    </p:spTree>
    <p:extLst>
      <p:ext uri="{BB962C8B-B14F-4D97-AF65-F5344CB8AC3E}">
        <p14:creationId xmlns:p14="http://schemas.microsoft.com/office/powerpoint/2010/main" val="40875945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F385EA-3946-43A8-9B14-735809E30177}"/>
              </a:ext>
            </a:extLst>
          </p:cNvPr>
          <p:cNvSpPr/>
          <p:nvPr/>
        </p:nvSpPr>
        <p:spPr>
          <a:xfrm>
            <a:off x="0" y="-68687"/>
            <a:ext cx="6016238" cy="2123658"/>
          </a:xfrm>
          <a:prstGeom prst="rect">
            <a:avLst/>
          </a:prstGeom>
        </p:spPr>
        <p:txBody>
          <a:bodyPr wrap="square">
            <a:spAutoFit/>
          </a:bodyPr>
          <a:lstStyle/>
          <a:p>
            <a:r>
              <a:rPr lang="en-US" sz="1100"/>
              <a:t>The constructors of high-level streams often take a reference to the abstract class. For example, BufferedWriter takes a Writer object as input, which allows it to take any subclass of Writer. </a:t>
            </a:r>
          </a:p>
          <a:p>
            <a:endParaRPr lang="en-US" sz="1100"/>
          </a:p>
          <a:p>
            <a:r>
              <a:rPr lang="en-US" sz="1100"/>
              <a:t>The advantage of using a reference to the abstract parent class in the class constructor should be apparent in the previous high-level stream example. With high level-streams, a class may be wrapped multiple times. Furthermore, developers may define their own stream subclass that performs custom filtering. By using the abstract parent class as input, the high level stream classes can be used much more often without concern for the particular underlying stream subclass. </a:t>
            </a:r>
          </a:p>
          <a:p>
            <a:endParaRPr lang="en-US" sz="1100"/>
          </a:p>
          <a:p>
            <a:r>
              <a:rPr lang="en-US" sz="1100"/>
              <a:t>One common area where the exam likes to play tricks on you is mixing and matching stream classes that are not compatible with each other. For example, take a look at each of the following examples and see if you can determine why they do not compile.</a:t>
            </a:r>
          </a:p>
        </p:txBody>
      </p:sp>
      <p:pic>
        <p:nvPicPr>
          <p:cNvPr id="6" name="Picture 5">
            <a:extLst>
              <a:ext uri="{FF2B5EF4-FFF2-40B4-BE49-F238E27FC236}">
                <a16:creationId xmlns:a16="http://schemas.microsoft.com/office/drawing/2014/main" id="{51FAE88A-8C0D-4534-8074-0C35790C68B9}"/>
              </a:ext>
            </a:extLst>
          </p:cNvPr>
          <p:cNvPicPr>
            <a:picLocks noChangeAspect="1"/>
          </p:cNvPicPr>
          <p:nvPr/>
        </p:nvPicPr>
        <p:blipFill>
          <a:blip r:embed="rId2"/>
          <a:stretch>
            <a:fillRect/>
          </a:stretch>
        </p:blipFill>
        <p:spPr>
          <a:xfrm>
            <a:off x="105531" y="1999213"/>
            <a:ext cx="5400675" cy="885825"/>
          </a:xfrm>
          <a:prstGeom prst="rect">
            <a:avLst/>
          </a:prstGeom>
        </p:spPr>
      </p:pic>
      <p:pic>
        <p:nvPicPr>
          <p:cNvPr id="7" name="Picture 6">
            <a:extLst>
              <a:ext uri="{FF2B5EF4-FFF2-40B4-BE49-F238E27FC236}">
                <a16:creationId xmlns:a16="http://schemas.microsoft.com/office/drawing/2014/main" id="{AF6CABBB-A9DD-4A26-9CFB-66DA03213D5D}"/>
              </a:ext>
            </a:extLst>
          </p:cNvPr>
          <p:cNvPicPr>
            <a:picLocks noChangeAspect="1"/>
          </p:cNvPicPr>
          <p:nvPr/>
        </p:nvPicPr>
        <p:blipFill>
          <a:blip r:embed="rId3"/>
          <a:stretch>
            <a:fillRect/>
          </a:stretch>
        </p:blipFill>
        <p:spPr>
          <a:xfrm>
            <a:off x="4176439" y="1946787"/>
            <a:ext cx="1329767" cy="1062696"/>
          </a:xfrm>
          <a:prstGeom prst="rect">
            <a:avLst/>
          </a:prstGeom>
        </p:spPr>
      </p:pic>
      <p:cxnSp>
        <p:nvCxnSpPr>
          <p:cNvPr id="8" name="Straight Connector 7">
            <a:extLst>
              <a:ext uri="{FF2B5EF4-FFF2-40B4-BE49-F238E27FC236}">
                <a16:creationId xmlns:a16="http://schemas.microsoft.com/office/drawing/2014/main" id="{180E22D3-B654-4242-99AC-91A1D58B74DE}"/>
              </a:ext>
            </a:extLst>
          </p:cNvPr>
          <p:cNvCxnSpPr>
            <a:cxnSpLocks/>
          </p:cNvCxnSpPr>
          <p:nvPr/>
        </p:nvCxnSpPr>
        <p:spPr>
          <a:xfrm>
            <a:off x="593812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57951F9-96F2-4E1B-B300-DFC173C062BA}"/>
              </a:ext>
            </a:extLst>
          </p:cNvPr>
          <p:cNvSpPr/>
          <p:nvPr/>
        </p:nvSpPr>
        <p:spPr>
          <a:xfrm>
            <a:off x="15" y="2830616"/>
            <a:ext cx="6095985" cy="1107996"/>
          </a:xfrm>
          <a:prstGeom prst="rect">
            <a:avLst/>
          </a:prstGeom>
        </p:spPr>
        <p:txBody>
          <a:bodyPr wrap="square">
            <a:spAutoFit/>
          </a:bodyPr>
          <a:lstStyle/>
          <a:p>
            <a:r>
              <a:rPr lang="en-US" sz="1100"/>
              <a:t>The first two examples do not compile because they mix Reader/Writer classes with InputStream/OutputStream classes, respectively. The third example does not compile because we are mixing an OutputStream with an InputStream. Although it is possible to read data from an InputStream and write it to an OutputStream, wrapping the stream is not the way to do so. As you shall see later in this chapter, the data must be copied over, often iteratively. Finally, the last example does not compile because InputStream is an abstract class, and therefore you cannot instantiate an instance of it.</a:t>
            </a:r>
          </a:p>
        </p:txBody>
      </p:sp>
      <p:sp>
        <p:nvSpPr>
          <p:cNvPr id="10" name="TextBox 9">
            <a:extLst>
              <a:ext uri="{FF2B5EF4-FFF2-40B4-BE49-F238E27FC236}">
                <a16:creationId xmlns:a16="http://schemas.microsoft.com/office/drawing/2014/main" id="{43A3ACF6-BE10-4E32-AEC0-510806A33C21}"/>
              </a:ext>
            </a:extLst>
          </p:cNvPr>
          <p:cNvSpPr txBox="1"/>
          <p:nvPr/>
        </p:nvSpPr>
        <p:spPr>
          <a:xfrm>
            <a:off x="3626" y="3872305"/>
            <a:ext cx="2802242" cy="338554"/>
          </a:xfrm>
          <a:prstGeom prst="rect">
            <a:avLst/>
          </a:prstGeom>
          <a:noFill/>
        </p:spPr>
        <p:txBody>
          <a:bodyPr wrap="none" rtlCol="0">
            <a:spAutoFit/>
          </a:bodyPr>
          <a:lstStyle/>
          <a:p>
            <a:r>
              <a:rPr lang="en-US" sz="1600" u="sng"/>
              <a:t>Decoding Java I/O Class Names </a:t>
            </a:r>
          </a:p>
        </p:txBody>
      </p:sp>
      <p:sp>
        <p:nvSpPr>
          <p:cNvPr id="11" name="Rectangle 10">
            <a:extLst>
              <a:ext uri="{FF2B5EF4-FFF2-40B4-BE49-F238E27FC236}">
                <a16:creationId xmlns:a16="http://schemas.microsoft.com/office/drawing/2014/main" id="{CE31774F-FF87-4CFB-896B-AFD63F25E569}"/>
              </a:ext>
            </a:extLst>
          </p:cNvPr>
          <p:cNvSpPr/>
          <p:nvPr/>
        </p:nvSpPr>
        <p:spPr>
          <a:xfrm>
            <a:off x="39056" y="4132104"/>
            <a:ext cx="5977182" cy="2800767"/>
          </a:xfrm>
          <a:prstGeom prst="rect">
            <a:avLst/>
          </a:prstGeom>
        </p:spPr>
        <p:txBody>
          <a:bodyPr wrap="square">
            <a:spAutoFit/>
          </a:bodyPr>
          <a:lstStyle/>
          <a:p>
            <a:r>
              <a:rPr lang="en-US" sz="1100"/>
              <a:t>Given that there are so many different java.io stream classes, it is reasonable to think that you might encounter one on the exam whose name you may have forgotten. Luckily, the function of most stream classes can be understood by decoding the name of the class. We summarize these properties in the following list.</a:t>
            </a:r>
          </a:p>
          <a:p>
            <a:endParaRPr lang="en-US" sz="1100"/>
          </a:p>
          <a:p>
            <a:r>
              <a:rPr lang="en-US" sz="1100" u="sng"/>
              <a:t>Review of java.io Class Properties </a:t>
            </a:r>
          </a:p>
          <a:p>
            <a:endParaRPr lang="en-US" sz="1100" u="sng"/>
          </a:p>
          <a:p>
            <a:r>
              <a:rPr lang="en-US" sz="1100"/>
              <a:t>■ A class with the word InputStream or OutputStream in its name is used for reading or writing binary data, respectively. </a:t>
            </a:r>
          </a:p>
          <a:p>
            <a:r>
              <a:rPr lang="en-US" sz="1100"/>
              <a:t>■ A class with the word Reader or Writer in its name is used for reading or writing character or string data, respectively. </a:t>
            </a:r>
          </a:p>
          <a:p>
            <a:r>
              <a:rPr lang="en-US" sz="1100"/>
              <a:t>■ Most, but not all, input classes have a corresponding output class. </a:t>
            </a:r>
          </a:p>
          <a:p>
            <a:r>
              <a:rPr lang="en-US" sz="1100"/>
              <a:t>■ A low-level stream connects directly with the source of the data. </a:t>
            </a:r>
          </a:p>
          <a:p>
            <a:r>
              <a:rPr lang="en-US" sz="1100"/>
              <a:t>■ A high-level stream is built on top of another stream using wrapping. </a:t>
            </a:r>
          </a:p>
          <a:p>
            <a:r>
              <a:rPr lang="en-US" sz="1100"/>
              <a:t>■ A class with Buffered in its name reads or writes data in groups of bytes or characters and often improves performance in sequential file systems.</a:t>
            </a:r>
          </a:p>
        </p:txBody>
      </p:sp>
      <p:sp>
        <p:nvSpPr>
          <p:cNvPr id="12" name="Rectangle 11">
            <a:extLst>
              <a:ext uri="{FF2B5EF4-FFF2-40B4-BE49-F238E27FC236}">
                <a16:creationId xmlns:a16="http://schemas.microsoft.com/office/drawing/2014/main" id="{C2389EA6-B8DF-4892-84A6-D026A2BC6438}"/>
              </a:ext>
            </a:extLst>
          </p:cNvPr>
          <p:cNvSpPr/>
          <p:nvPr/>
        </p:nvSpPr>
        <p:spPr>
          <a:xfrm>
            <a:off x="5906579" y="-71006"/>
            <a:ext cx="6327616" cy="1107996"/>
          </a:xfrm>
          <a:prstGeom prst="rect">
            <a:avLst/>
          </a:prstGeom>
        </p:spPr>
        <p:txBody>
          <a:bodyPr wrap="square">
            <a:spAutoFit/>
          </a:bodyPr>
          <a:lstStyle/>
          <a:p>
            <a:r>
              <a:rPr lang="en-US" sz="1100"/>
              <a:t>When wrapping a stream you can mix and match only types that inherit from the same abstract parent stream. </a:t>
            </a:r>
          </a:p>
          <a:p>
            <a:endParaRPr lang="en-US" sz="1100"/>
          </a:p>
          <a:p>
            <a:r>
              <a:rPr lang="en-US" sz="1100"/>
              <a:t>Table 8.2 describes those java.io streams you should be familiar with for the exam. Note that most of the information about each stream, such as whether it is an input or output stream or whether it accesses data using bytes or characters, can be decoded by the name alone</a:t>
            </a:r>
          </a:p>
        </p:txBody>
      </p:sp>
      <p:pic>
        <p:nvPicPr>
          <p:cNvPr id="19" name="Picture 18">
            <a:extLst>
              <a:ext uri="{FF2B5EF4-FFF2-40B4-BE49-F238E27FC236}">
                <a16:creationId xmlns:a16="http://schemas.microsoft.com/office/drawing/2014/main" id="{BF6EDD8E-F4E2-4443-92C1-E522D965D8F6}"/>
              </a:ext>
            </a:extLst>
          </p:cNvPr>
          <p:cNvPicPr>
            <a:picLocks noChangeAspect="1"/>
          </p:cNvPicPr>
          <p:nvPr/>
        </p:nvPicPr>
        <p:blipFill>
          <a:blip r:embed="rId4"/>
          <a:stretch>
            <a:fillRect/>
          </a:stretch>
        </p:blipFill>
        <p:spPr>
          <a:xfrm>
            <a:off x="6047786" y="1014805"/>
            <a:ext cx="4448175" cy="5715000"/>
          </a:xfrm>
          <a:prstGeom prst="rect">
            <a:avLst/>
          </a:prstGeom>
        </p:spPr>
      </p:pic>
      <p:sp>
        <p:nvSpPr>
          <p:cNvPr id="20" name="Rectangle 19">
            <a:extLst>
              <a:ext uri="{FF2B5EF4-FFF2-40B4-BE49-F238E27FC236}">
                <a16:creationId xmlns:a16="http://schemas.microsoft.com/office/drawing/2014/main" id="{F83DCCD8-49C9-4570-AC21-A374190346F7}"/>
              </a:ext>
            </a:extLst>
          </p:cNvPr>
          <p:cNvSpPr/>
          <p:nvPr/>
        </p:nvSpPr>
        <p:spPr>
          <a:xfrm>
            <a:off x="10749497" y="5919281"/>
            <a:ext cx="1442503" cy="938719"/>
          </a:xfrm>
          <a:prstGeom prst="rect">
            <a:avLst/>
          </a:prstGeom>
        </p:spPr>
        <p:txBody>
          <a:bodyPr wrap="square">
            <a:spAutoFit/>
          </a:bodyPr>
          <a:lstStyle/>
          <a:p>
            <a:r>
              <a:rPr lang="en-US" sz="1100"/>
              <a:t>We will discuss these java.io classes in more detail including examples in upcoming sections.</a:t>
            </a:r>
          </a:p>
        </p:txBody>
      </p:sp>
      <p:pic>
        <p:nvPicPr>
          <p:cNvPr id="21" name="Picture 20">
            <a:extLst>
              <a:ext uri="{FF2B5EF4-FFF2-40B4-BE49-F238E27FC236}">
                <a16:creationId xmlns:a16="http://schemas.microsoft.com/office/drawing/2014/main" id="{DACE7B68-D2DA-4BBC-B3D1-7850A80A8778}"/>
              </a:ext>
            </a:extLst>
          </p:cNvPr>
          <p:cNvPicPr>
            <a:picLocks noChangeAspect="1"/>
          </p:cNvPicPr>
          <p:nvPr/>
        </p:nvPicPr>
        <p:blipFill>
          <a:blip r:embed="rId3"/>
          <a:stretch>
            <a:fillRect/>
          </a:stretch>
        </p:blipFill>
        <p:spPr>
          <a:xfrm>
            <a:off x="7197401" y="1386348"/>
            <a:ext cx="3298560" cy="5258325"/>
          </a:xfrm>
          <a:prstGeom prst="rect">
            <a:avLst/>
          </a:prstGeom>
        </p:spPr>
      </p:pic>
    </p:spTree>
    <p:extLst>
      <p:ext uri="{BB962C8B-B14F-4D97-AF65-F5344CB8AC3E}">
        <p14:creationId xmlns:p14="http://schemas.microsoft.com/office/powerpoint/2010/main" val="6239132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DABC23-2729-446F-A0B4-99D9EB51F026}"/>
              </a:ext>
            </a:extLst>
          </p:cNvPr>
          <p:cNvSpPr txBox="1"/>
          <p:nvPr/>
        </p:nvSpPr>
        <p:spPr>
          <a:xfrm>
            <a:off x="-66368" y="-2151"/>
            <a:ext cx="5800725" cy="369332"/>
          </a:xfrm>
          <a:prstGeom prst="rect">
            <a:avLst/>
          </a:prstGeom>
          <a:noFill/>
        </p:spPr>
        <p:txBody>
          <a:bodyPr wrap="square">
            <a:spAutoFit/>
          </a:bodyPr>
          <a:lstStyle/>
          <a:p>
            <a:pPr marL="342900" indent="-342900">
              <a:buFont typeface="Wingdings" panose="05000000000000000000" pitchFamily="2" charset="2"/>
              <a:buChar char="Ø"/>
            </a:pPr>
            <a:r>
              <a:rPr lang="en-US"/>
              <a:t>Common Stream Operations </a:t>
            </a:r>
          </a:p>
        </p:txBody>
      </p:sp>
      <p:sp>
        <p:nvSpPr>
          <p:cNvPr id="5" name="Rectangle 4">
            <a:extLst>
              <a:ext uri="{FF2B5EF4-FFF2-40B4-BE49-F238E27FC236}">
                <a16:creationId xmlns:a16="http://schemas.microsoft.com/office/drawing/2014/main" id="{FA1A05CA-BD02-414C-8354-5D1EC41D1847}"/>
              </a:ext>
            </a:extLst>
          </p:cNvPr>
          <p:cNvSpPr/>
          <p:nvPr/>
        </p:nvSpPr>
        <p:spPr>
          <a:xfrm>
            <a:off x="61452" y="369332"/>
            <a:ext cx="5675671" cy="430887"/>
          </a:xfrm>
          <a:prstGeom prst="rect">
            <a:avLst/>
          </a:prstGeom>
        </p:spPr>
        <p:txBody>
          <a:bodyPr wrap="square">
            <a:spAutoFit/>
          </a:bodyPr>
          <a:lstStyle/>
          <a:p>
            <a:r>
              <a:rPr lang="en-US" sz="1100"/>
              <a:t>Before we delve into specific stream classes, let’s review some common processes when working with streams.</a:t>
            </a:r>
          </a:p>
        </p:txBody>
      </p:sp>
      <p:sp>
        <p:nvSpPr>
          <p:cNvPr id="6" name="TextBox 5">
            <a:extLst>
              <a:ext uri="{FF2B5EF4-FFF2-40B4-BE49-F238E27FC236}">
                <a16:creationId xmlns:a16="http://schemas.microsoft.com/office/drawing/2014/main" id="{22D413A6-D95F-4D70-A73A-B7F05519FC14}"/>
              </a:ext>
            </a:extLst>
          </p:cNvPr>
          <p:cNvSpPr txBox="1"/>
          <p:nvPr/>
        </p:nvSpPr>
        <p:spPr>
          <a:xfrm>
            <a:off x="0" y="800219"/>
            <a:ext cx="1794594" cy="338554"/>
          </a:xfrm>
          <a:prstGeom prst="rect">
            <a:avLst/>
          </a:prstGeom>
          <a:noFill/>
        </p:spPr>
        <p:txBody>
          <a:bodyPr wrap="none" rtlCol="0">
            <a:spAutoFit/>
          </a:bodyPr>
          <a:lstStyle/>
          <a:p>
            <a:r>
              <a:rPr lang="en-US" sz="1600" u="sng"/>
              <a:t>Closing the Stream</a:t>
            </a:r>
          </a:p>
        </p:txBody>
      </p:sp>
      <p:sp>
        <p:nvSpPr>
          <p:cNvPr id="7" name="Rectangle 6">
            <a:extLst>
              <a:ext uri="{FF2B5EF4-FFF2-40B4-BE49-F238E27FC236}">
                <a16:creationId xmlns:a16="http://schemas.microsoft.com/office/drawing/2014/main" id="{E608B6F9-BC2F-46C6-88BB-C444F4C4ACDC}"/>
              </a:ext>
            </a:extLst>
          </p:cNvPr>
          <p:cNvSpPr/>
          <p:nvPr/>
        </p:nvSpPr>
        <p:spPr>
          <a:xfrm>
            <a:off x="61452" y="1138773"/>
            <a:ext cx="5830529" cy="1446550"/>
          </a:xfrm>
          <a:prstGeom prst="rect">
            <a:avLst/>
          </a:prstGeom>
        </p:spPr>
        <p:txBody>
          <a:bodyPr wrap="square">
            <a:spAutoFit/>
          </a:bodyPr>
          <a:lstStyle/>
          <a:p>
            <a:r>
              <a:rPr lang="en-US" sz="1100"/>
              <a:t>Since streams are considered resources, it is imperative that they be closed after they are used lest they lead to resource leaks. As you saw in Chapter 6, “Exceptions and Assertions,” you can accomplish this by calling the close() method in a finally block or using the try-with-resource syntax. </a:t>
            </a:r>
          </a:p>
          <a:p>
            <a:endParaRPr lang="en-US" sz="1100"/>
          </a:p>
          <a:p>
            <a:r>
              <a:rPr lang="en-US" sz="1100"/>
              <a:t>In a file system, failing to close a file properly could leave it locked by the operating system such that no other processes could read/write to it until the program is terminated. Throughout this chapter, we will close stream resources using the try-with-resource syntax, since this is the preferred way of closing resources in Java.</a:t>
            </a:r>
          </a:p>
        </p:txBody>
      </p:sp>
      <p:cxnSp>
        <p:nvCxnSpPr>
          <p:cNvPr id="8" name="Straight Connector 7">
            <a:extLst>
              <a:ext uri="{FF2B5EF4-FFF2-40B4-BE49-F238E27FC236}">
                <a16:creationId xmlns:a16="http://schemas.microsoft.com/office/drawing/2014/main" id="{8B4CAD77-674A-4203-BA8B-33DD42F88342}"/>
              </a:ext>
            </a:extLst>
          </p:cNvPr>
          <p:cNvCxnSpPr>
            <a:cxnSpLocks/>
          </p:cNvCxnSpPr>
          <p:nvPr/>
        </p:nvCxnSpPr>
        <p:spPr>
          <a:xfrm>
            <a:off x="582751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42027A4-BEF9-49C5-A681-9088FE286639}"/>
              </a:ext>
            </a:extLst>
          </p:cNvPr>
          <p:cNvSpPr txBox="1"/>
          <p:nvPr/>
        </p:nvSpPr>
        <p:spPr>
          <a:xfrm>
            <a:off x="0" y="2585323"/>
            <a:ext cx="1885966" cy="338554"/>
          </a:xfrm>
          <a:prstGeom prst="rect">
            <a:avLst/>
          </a:prstGeom>
          <a:noFill/>
        </p:spPr>
        <p:txBody>
          <a:bodyPr wrap="none" rtlCol="0">
            <a:spAutoFit/>
          </a:bodyPr>
          <a:lstStyle/>
          <a:p>
            <a:r>
              <a:rPr lang="en-US" sz="1600" u="sng"/>
              <a:t>Flushing the Stream</a:t>
            </a:r>
          </a:p>
        </p:txBody>
      </p:sp>
      <p:sp>
        <p:nvSpPr>
          <p:cNvPr id="10" name="Rectangle 9">
            <a:extLst>
              <a:ext uri="{FF2B5EF4-FFF2-40B4-BE49-F238E27FC236}">
                <a16:creationId xmlns:a16="http://schemas.microsoft.com/office/drawing/2014/main" id="{985C8337-61F0-40B3-AE22-A8EFAEE135E3}"/>
              </a:ext>
            </a:extLst>
          </p:cNvPr>
          <p:cNvSpPr/>
          <p:nvPr/>
        </p:nvSpPr>
        <p:spPr>
          <a:xfrm>
            <a:off x="0" y="2918460"/>
            <a:ext cx="5827511" cy="3647152"/>
          </a:xfrm>
          <a:prstGeom prst="rect">
            <a:avLst/>
          </a:prstGeom>
        </p:spPr>
        <p:txBody>
          <a:bodyPr wrap="square">
            <a:spAutoFit/>
          </a:bodyPr>
          <a:lstStyle/>
          <a:p>
            <a:r>
              <a:rPr lang="en-US" sz="1100"/>
              <a:t>When data is written to an OutputStream, the underlying operating system does not necessarily guarantee that the data will make it to the file immediately. In many operating systems, the data may be cached in memory, with a write occurring only after a temporary cache is filled or after some amount of time has passed. </a:t>
            </a:r>
          </a:p>
          <a:p>
            <a:endParaRPr lang="en-US" sz="1100"/>
          </a:p>
          <a:p>
            <a:r>
              <a:rPr lang="en-US" sz="1100"/>
              <a:t>If the data is cached in memory and the application terminates unexpectedly, the data would be lost, because it was never written to the file system. To address this, Java provides a flush() method, which requests that all accumulated data be written immediately to disk. </a:t>
            </a:r>
          </a:p>
          <a:p>
            <a:endParaRPr lang="en-US" sz="1100"/>
          </a:p>
          <a:p>
            <a:r>
              <a:rPr lang="en-US" sz="1100"/>
              <a:t>The flush() method helps reduce the amount of data lost if the application terminates unexpectedly. It is not without cost, though. Each time it is used, it may cause a noticeable delay in the application, especially for large files. Unless the data that you are writing is extremely critical, the flush() method should only be used intermittently. For example, it should not necessarily be called after every write but after every dozen writes or so, depending on your requirements. For reasonably small files, you may need to call flush() only once. </a:t>
            </a:r>
          </a:p>
          <a:p>
            <a:endParaRPr lang="en-US" sz="1100"/>
          </a:p>
          <a:p>
            <a:r>
              <a:rPr lang="en-US" sz="1100"/>
              <a:t>You do not need to call the flush() method explicitly when you have finished writing to a file, since the close() method will automatically do this. In some cases, calling the flush() method intermittently while writing a large file, rather than performing a single large flush when the file is closed, may appear to improve performance by stretching the disk access over the course of the write process. </a:t>
            </a:r>
          </a:p>
        </p:txBody>
      </p:sp>
      <p:sp>
        <p:nvSpPr>
          <p:cNvPr id="11" name="TextBox 10">
            <a:extLst>
              <a:ext uri="{FF2B5EF4-FFF2-40B4-BE49-F238E27FC236}">
                <a16:creationId xmlns:a16="http://schemas.microsoft.com/office/drawing/2014/main" id="{D037AD08-D56B-4B1D-A4FA-F2E980A0949D}"/>
              </a:ext>
            </a:extLst>
          </p:cNvPr>
          <p:cNvSpPr txBox="1"/>
          <p:nvPr/>
        </p:nvSpPr>
        <p:spPr>
          <a:xfrm>
            <a:off x="5827511" y="-51643"/>
            <a:ext cx="1887568" cy="338554"/>
          </a:xfrm>
          <a:prstGeom prst="rect">
            <a:avLst/>
          </a:prstGeom>
          <a:noFill/>
        </p:spPr>
        <p:txBody>
          <a:bodyPr wrap="none" rtlCol="0">
            <a:spAutoFit/>
          </a:bodyPr>
          <a:lstStyle/>
          <a:p>
            <a:r>
              <a:rPr lang="en-US" sz="1600" u="sng"/>
              <a:t>Marking the Stream </a:t>
            </a:r>
          </a:p>
        </p:txBody>
      </p:sp>
      <p:sp>
        <p:nvSpPr>
          <p:cNvPr id="12" name="Rectangle 11">
            <a:extLst>
              <a:ext uri="{FF2B5EF4-FFF2-40B4-BE49-F238E27FC236}">
                <a16:creationId xmlns:a16="http://schemas.microsoft.com/office/drawing/2014/main" id="{F9C34E79-6900-40DC-939F-23BDB4C97506}"/>
              </a:ext>
            </a:extLst>
          </p:cNvPr>
          <p:cNvSpPr/>
          <p:nvPr/>
        </p:nvSpPr>
        <p:spPr>
          <a:xfrm>
            <a:off x="5864943" y="286911"/>
            <a:ext cx="6096000" cy="2631490"/>
          </a:xfrm>
          <a:prstGeom prst="rect">
            <a:avLst/>
          </a:prstGeom>
        </p:spPr>
        <p:txBody>
          <a:bodyPr>
            <a:spAutoFit/>
          </a:bodyPr>
          <a:lstStyle/>
          <a:p>
            <a:r>
              <a:rPr lang="en-US" sz="1100"/>
              <a:t>The InputStream and Reader classes include mark(int) and reset() methods to move the stream back to an earlier position. Before calling either of these methods, you should call the markSupported() method, which returns true only if mark() is supported. Not all java.io input stream classes support this operation, and trying to call mark(int) or reset() on a class that does not support these operations will throw an exception at runtime. </a:t>
            </a:r>
          </a:p>
          <a:p>
            <a:endParaRPr lang="en-US" sz="1100"/>
          </a:p>
          <a:p>
            <a:r>
              <a:rPr lang="en-US" sz="1100"/>
              <a:t>Once you’ve verified that the stream can support these operations, you can call mark(int) with a read-ahead limit value. You can then read as many bytes as you want up to the limit value. If at any point you want to go back to the earlier position where you last called mark(), then you just call reset() and the stream will “revert” to an earlier state. In practice, it’s not actually putting the data back into the stream but storing the data that was already read into memory for you to read again. Therefore, you should not call the mark() operation with too large a value as this could take up a lot of memory. </a:t>
            </a:r>
          </a:p>
          <a:p>
            <a:endParaRPr lang="en-US" sz="1100"/>
          </a:p>
          <a:p>
            <a:r>
              <a:rPr lang="en-US" sz="1100"/>
              <a:t>Assume that we have an InputStream instance whose next values are ABCD. Consider the following code snippet:</a:t>
            </a:r>
          </a:p>
        </p:txBody>
      </p:sp>
      <p:pic>
        <p:nvPicPr>
          <p:cNvPr id="13" name="Picture 12">
            <a:extLst>
              <a:ext uri="{FF2B5EF4-FFF2-40B4-BE49-F238E27FC236}">
                <a16:creationId xmlns:a16="http://schemas.microsoft.com/office/drawing/2014/main" id="{501C36C2-D1AA-4716-907F-5DD8BDDD84ED}"/>
              </a:ext>
            </a:extLst>
          </p:cNvPr>
          <p:cNvPicPr>
            <a:picLocks noChangeAspect="1"/>
          </p:cNvPicPr>
          <p:nvPr/>
        </p:nvPicPr>
        <p:blipFill>
          <a:blip r:embed="rId2"/>
          <a:stretch>
            <a:fillRect/>
          </a:stretch>
        </p:blipFill>
        <p:spPr>
          <a:xfrm>
            <a:off x="6025443" y="2936863"/>
            <a:ext cx="2495550" cy="2076450"/>
          </a:xfrm>
          <a:prstGeom prst="rect">
            <a:avLst/>
          </a:prstGeom>
        </p:spPr>
      </p:pic>
      <p:sp>
        <p:nvSpPr>
          <p:cNvPr id="14" name="Rectangle 13">
            <a:extLst>
              <a:ext uri="{FF2B5EF4-FFF2-40B4-BE49-F238E27FC236}">
                <a16:creationId xmlns:a16="http://schemas.microsoft.com/office/drawing/2014/main" id="{B016B122-29FD-4BF8-8D92-266DD54304FD}"/>
              </a:ext>
            </a:extLst>
          </p:cNvPr>
          <p:cNvSpPr/>
          <p:nvPr/>
        </p:nvSpPr>
        <p:spPr>
          <a:xfrm>
            <a:off x="5864943" y="5013313"/>
            <a:ext cx="6096000" cy="261610"/>
          </a:xfrm>
          <a:prstGeom prst="rect">
            <a:avLst/>
          </a:prstGeom>
        </p:spPr>
        <p:txBody>
          <a:bodyPr>
            <a:spAutoFit/>
          </a:bodyPr>
          <a:lstStyle/>
          <a:p>
            <a:r>
              <a:rPr lang="en-US" sz="1100"/>
              <a:t>The code snippet will output the following if the mark() operation is supported: </a:t>
            </a:r>
          </a:p>
        </p:txBody>
      </p:sp>
      <p:pic>
        <p:nvPicPr>
          <p:cNvPr id="15" name="Picture 14">
            <a:extLst>
              <a:ext uri="{FF2B5EF4-FFF2-40B4-BE49-F238E27FC236}">
                <a16:creationId xmlns:a16="http://schemas.microsoft.com/office/drawing/2014/main" id="{E5B5CBDD-9641-4CA3-AC11-BD05D1BEBA9D}"/>
              </a:ext>
            </a:extLst>
          </p:cNvPr>
          <p:cNvPicPr>
            <a:picLocks noChangeAspect="1"/>
          </p:cNvPicPr>
          <p:nvPr/>
        </p:nvPicPr>
        <p:blipFill>
          <a:blip r:embed="rId3"/>
          <a:stretch>
            <a:fillRect/>
          </a:stretch>
        </p:blipFill>
        <p:spPr>
          <a:xfrm>
            <a:off x="5993488" y="5274923"/>
            <a:ext cx="495300" cy="219075"/>
          </a:xfrm>
          <a:prstGeom prst="rect">
            <a:avLst/>
          </a:prstGeom>
        </p:spPr>
      </p:pic>
      <p:sp>
        <p:nvSpPr>
          <p:cNvPr id="16" name="Rectangle 15">
            <a:extLst>
              <a:ext uri="{FF2B5EF4-FFF2-40B4-BE49-F238E27FC236}">
                <a16:creationId xmlns:a16="http://schemas.microsoft.com/office/drawing/2014/main" id="{6FB7DF32-9931-4C77-90EC-1F1948E99943}"/>
              </a:ext>
            </a:extLst>
          </p:cNvPr>
          <p:cNvSpPr/>
          <p:nvPr/>
        </p:nvSpPr>
        <p:spPr>
          <a:xfrm>
            <a:off x="5827511" y="5434533"/>
            <a:ext cx="6096000" cy="1277273"/>
          </a:xfrm>
          <a:prstGeom prst="rect">
            <a:avLst/>
          </a:prstGeom>
        </p:spPr>
        <p:txBody>
          <a:bodyPr>
            <a:spAutoFit/>
          </a:bodyPr>
          <a:lstStyle/>
          <a:p>
            <a:r>
              <a:rPr lang="en-US" sz="1100"/>
              <a:t>It first outputs A before the if/then statement. Since we are given that the stream supports the mark() operation, it will enter the if/then statement and read two characters, BC. It then calls the reset() operation, moving our stream back to the state that it was in after the A was read, therefore BC are read again, followed by D. </a:t>
            </a:r>
          </a:p>
          <a:p>
            <a:endParaRPr lang="en-US" sz="1100"/>
          </a:p>
          <a:p>
            <a:r>
              <a:rPr lang="en-US" sz="1100"/>
              <a:t>If the mark() operation is not supported, it will output this instead, skipping the if/then statement entirely:</a:t>
            </a:r>
          </a:p>
        </p:txBody>
      </p:sp>
      <p:pic>
        <p:nvPicPr>
          <p:cNvPr id="17" name="Picture 16">
            <a:extLst>
              <a:ext uri="{FF2B5EF4-FFF2-40B4-BE49-F238E27FC236}">
                <a16:creationId xmlns:a16="http://schemas.microsoft.com/office/drawing/2014/main" id="{6FC7F7C8-BB69-4BF3-969E-6C6E9890DEE2}"/>
              </a:ext>
            </a:extLst>
          </p:cNvPr>
          <p:cNvPicPr>
            <a:picLocks noChangeAspect="1"/>
          </p:cNvPicPr>
          <p:nvPr/>
        </p:nvPicPr>
        <p:blipFill>
          <a:blip r:embed="rId4"/>
          <a:stretch>
            <a:fillRect/>
          </a:stretch>
        </p:blipFill>
        <p:spPr>
          <a:xfrm>
            <a:off x="6590320" y="6667500"/>
            <a:ext cx="361950" cy="190500"/>
          </a:xfrm>
          <a:prstGeom prst="rect">
            <a:avLst/>
          </a:prstGeom>
        </p:spPr>
      </p:pic>
      <p:pic>
        <p:nvPicPr>
          <p:cNvPr id="18" name="Picture 17">
            <a:extLst>
              <a:ext uri="{FF2B5EF4-FFF2-40B4-BE49-F238E27FC236}">
                <a16:creationId xmlns:a16="http://schemas.microsoft.com/office/drawing/2014/main" id="{167DDE1D-93E8-409D-B374-B0BDE89E7B28}"/>
              </a:ext>
            </a:extLst>
          </p:cNvPr>
          <p:cNvPicPr>
            <a:picLocks noChangeAspect="1"/>
          </p:cNvPicPr>
          <p:nvPr/>
        </p:nvPicPr>
        <p:blipFill>
          <a:blip r:embed="rId5"/>
          <a:stretch>
            <a:fillRect/>
          </a:stretch>
        </p:blipFill>
        <p:spPr>
          <a:xfrm>
            <a:off x="6590320" y="6681019"/>
            <a:ext cx="1329767" cy="176981"/>
          </a:xfrm>
          <a:prstGeom prst="rect">
            <a:avLst/>
          </a:prstGeom>
        </p:spPr>
      </p:pic>
      <p:pic>
        <p:nvPicPr>
          <p:cNvPr id="19" name="Picture 18">
            <a:extLst>
              <a:ext uri="{FF2B5EF4-FFF2-40B4-BE49-F238E27FC236}">
                <a16:creationId xmlns:a16="http://schemas.microsoft.com/office/drawing/2014/main" id="{CC904F1D-DC67-4AE1-A3F0-05E0689CFC64}"/>
              </a:ext>
            </a:extLst>
          </p:cNvPr>
          <p:cNvPicPr>
            <a:picLocks noChangeAspect="1"/>
          </p:cNvPicPr>
          <p:nvPr/>
        </p:nvPicPr>
        <p:blipFill>
          <a:blip r:embed="rId5"/>
          <a:stretch>
            <a:fillRect/>
          </a:stretch>
        </p:blipFill>
        <p:spPr>
          <a:xfrm>
            <a:off x="5917902" y="5279923"/>
            <a:ext cx="1329767" cy="194534"/>
          </a:xfrm>
          <a:prstGeom prst="rect">
            <a:avLst/>
          </a:prstGeom>
        </p:spPr>
      </p:pic>
    </p:spTree>
    <p:extLst>
      <p:ext uri="{BB962C8B-B14F-4D97-AF65-F5344CB8AC3E}">
        <p14:creationId xmlns:p14="http://schemas.microsoft.com/office/powerpoint/2010/main" val="12368572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80AB9-9D55-4ED5-BEEB-B20832C1DC15}"/>
              </a:ext>
            </a:extLst>
          </p:cNvPr>
          <p:cNvSpPr/>
          <p:nvPr/>
        </p:nvSpPr>
        <p:spPr>
          <a:xfrm>
            <a:off x="0" y="0"/>
            <a:ext cx="6096000" cy="1107996"/>
          </a:xfrm>
          <a:prstGeom prst="rect">
            <a:avLst/>
          </a:prstGeom>
        </p:spPr>
        <p:txBody>
          <a:bodyPr>
            <a:spAutoFit/>
          </a:bodyPr>
          <a:lstStyle/>
          <a:p>
            <a:r>
              <a:rPr lang="en-US" sz="1100"/>
              <a:t>Notice that regardless of whether the mark() operation was supported, we took care to have the stream end at the same position. </a:t>
            </a:r>
          </a:p>
          <a:p>
            <a:endParaRPr lang="en-US" sz="1100"/>
          </a:p>
          <a:p>
            <a:r>
              <a:rPr lang="en-US" sz="1100"/>
              <a:t>Finally, if you call reset() after you have passed your mark() read limit, an exception may be thrown at runtime since the marked position may become invalidated. We say “an exception may be thrown” as some implementations may use a buffer to allow extra data to be read before the mark is invalidated</a:t>
            </a:r>
          </a:p>
        </p:txBody>
      </p:sp>
      <p:sp>
        <p:nvSpPr>
          <p:cNvPr id="5" name="TextBox 4">
            <a:extLst>
              <a:ext uri="{FF2B5EF4-FFF2-40B4-BE49-F238E27FC236}">
                <a16:creationId xmlns:a16="http://schemas.microsoft.com/office/drawing/2014/main" id="{1B707259-2131-4BC6-98F9-446ED9088DD2}"/>
              </a:ext>
            </a:extLst>
          </p:cNvPr>
          <p:cNvSpPr txBox="1"/>
          <p:nvPr/>
        </p:nvSpPr>
        <p:spPr>
          <a:xfrm>
            <a:off x="-64470" y="1107996"/>
            <a:ext cx="1737079" cy="338554"/>
          </a:xfrm>
          <a:prstGeom prst="rect">
            <a:avLst/>
          </a:prstGeom>
          <a:noFill/>
        </p:spPr>
        <p:txBody>
          <a:bodyPr wrap="none" rtlCol="0">
            <a:spAutoFit/>
          </a:bodyPr>
          <a:lstStyle/>
          <a:p>
            <a:r>
              <a:rPr lang="en-US" sz="1600" u="sng"/>
              <a:t>Skipping over Data</a:t>
            </a:r>
          </a:p>
        </p:txBody>
      </p:sp>
      <p:sp>
        <p:nvSpPr>
          <p:cNvPr id="6" name="Rectangle 5">
            <a:extLst>
              <a:ext uri="{FF2B5EF4-FFF2-40B4-BE49-F238E27FC236}">
                <a16:creationId xmlns:a16="http://schemas.microsoft.com/office/drawing/2014/main" id="{E6151551-5989-4981-B353-22E93705B718}"/>
              </a:ext>
            </a:extLst>
          </p:cNvPr>
          <p:cNvSpPr/>
          <p:nvPr/>
        </p:nvSpPr>
        <p:spPr>
          <a:xfrm>
            <a:off x="0" y="1446550"/>
            <a:ext cx="6096000" cy="938719"/>
          </a:xfrm>
          <a:prstGeom prst="rect">
            <a:avLst/>
          </a:prstGeom>
        </p:spPr>
        <p:txBody>
          <a:bodyPr>
            <a:spAutoFit/>
          </a:bodyPr>
          <a:lstStyle/>
          <a:p>
            <a:r>
              <a:rPr lang="en-US" sz="1100"/>
              <a:t>The InputStream and Reader classes also include a skip(long) method, which as you might expect skips over a certain number of bytes. It returns a long value, which indicates the number of bytes that were actually skipped. If the return value is zero or negative, such as if the end of the stream was reached, </a:t>
            </a:r>
          </a:p>
          <a:p>
            <a:r>
              <a:rPr lang="en-US" sz="1100"/>
              <a:t>no bytes were skipped. Assume that we have an InputStream instance whose next values are TIGERS. Consider the following code snippet:</a:t>
            </a:r>
          </a:p>
        </p:txBody>
      </p:sp>
      <p:pic>
        <p:nvPicPr>
          <p:cNvPr id="7" name="Picture 6">
            <a:extLst>
              <a:ext uri="{FF2B5EF4-FFF2-40B4-BE49-F238E27FC236}">
                <a16:creationId xmlns:a16="http://schemas.microsoft.com/office/drawing/2014/main" id="{B3B09CE5-DDF0-4FEF-83A9-5618EDC28AAB}"/>
              </a:ext>
            </a:extLst>
          </p:cNvPr>
          <p:cNvPicPr>
            <a:picLocks noChangeAspect="1"/>
          </p:cNvPicPr>
          <p:nvPr/>
        </p:nvPicPr>
        <p:blipFill>
          <a:blip r:embed="rId2"/>
          <a:stretch>
            <a:fillRect/>
          </a:stretch>
        </p:blipFill>
        <p:spPr>
          <a:xfrm>
            <a:off x="132889" y="2385269"/>
            <a:ext cx="2295525" cy="1114425"/>
          </a:xfrm>
          <a:prstGeom prst="rect">
            <a:avLst/>
          </a:prstGeom>
        </p:spPr>
      </p:pic>
      <p:pic>
        <p:nvPicPr>
          <p:cNvPr id="8" name="Picture 7">
            <a:extLst>
              <a:ext uri="{FF2B5EF4-FFF2-40B4-BE49-F238E27FC236}">
                <a16:creationId xmlns:a16="http://schemas.microsoft.com/office/drawing/2014/main" id="{7EAD25D3-EC8F-4A6F-9D7A-B2032290D689}"/>
              </a:ext>
            </a:extLst>
          </p:cNvPr>
          <p:cNvPicPr>
            <a:picLocks noChangeAspect="1"/>
          </p:cNvPicPr>
          <p:nvPr/>
        </p:nvPicPr>
        <p:blipFill>
          <a:blip r:embed="rId3"/>
          <a:stretch>
            <a:fillRect/>
          </a:stretch>
        </p:blipFill>
        <p:spPr>
          <a:xfrm>
            <a:off x="3956951" y="2523798"/>
            <a:ext cx="238125" cy="200025"/>
          </a:xfrm>
          <a:prstGeom prst="rect">
            <a:avLst/>
          </a:prstGeom>
        </p:spPr>
      </p:pic>
      <p:sp>
        <p:nvSpPr>
          <p:cNvPr id="11" name="Rectangle 10">
            <a:extLst>
              <a:ext uri="{FF2B5EF4-FFF2-40B4-BE49-F238E27FC236}">
                <a16:creationId xmlns:a16="http://schemas.microsoft.com/office/drawing/2014/main" id="{A272D877-37BD-49AB-9ABD-4787CB94E35D}"/>
              </a:ext>
            </a:extLst>
          </p:cNvPr>
          <p:cNvSpPr/>
          <p:nvPr/>
        </p:nvSpPr>
        <p:spPr>
          <a:xfrm>
            <a:off x="3262098" y="2469587"/>
            <a:ext cx="666739" cy="261610"/>
          </a:xfrm>
          <a:prstGeom prst="rect">
            <a:avLst/>
          </a:prstGeom>
        </p:spPr>
        <p:txBody>
          <a:bodyPr wrap="square">
            <a:spAutoFit/>
          </a:bodyPr>
          <a:lstStyle/>
          <a:p>
            <a:r>
              <a:rPr lang="en-US" sz="1100"/>
              <a:t>Output :</a:t>
            </a:r>
          </a:p>
        </p:txBody>
      </p:sp>
      <p:pic>
        <p:nvPicPr>
          <p:cNvPr id="13" name="Picture 12">
            <a:extLst>
              <a:ext uri="{FF2B5EF4-FFF2-40B4-BE49-F238E27FC236}">
                <a16:creationId xmlns:a16="http://schemas.microsoft.com/office/drawing/2014/main" id="{EE8D4E44-6267-47CE-8287-061C8EE7758E}"/>
              </a:ext>
            </a:extLst>
          </p:cNvPr>
          <p:cNvPicPr>
            <a:picLocks noChangeAspect="1"/>
          </p:cNvPicPr>
          <p:nvPr/>
        </p:nvPicPr>
        <p:blipFill>
          <a:blip r:embed="rId4"/>
          <a:stretch>
            <a:fillRect/>
          </a:stretch>
        </p:blipFill>
        <p:spPr>
          <a:xfrm>
            <a:off x="3262097" y="2241756"/>
            <a:ext cx="2578263" cy="562262"/>
          </a:xfrm>
          <a:prstGeom prst="rect">
            <a:avLst/>
          </a:prstGeom>
        </p:spPr>
      </p:pic>
      <p:sp>
        <p:nvSpPr>
          <p:cNvPr id="14" name="Rectangle 13">
            <a:extLst>
              <a:ext uri="{FF2B5EF4-FFF2-40B4-BE49-F238E27FC236}">
                <a16:creationId xmlns:a16="http://schemas.microsoft.com/office/drawing/2014/main" id="{346BC2A1-5AE4-4B5C-9CAE-760DD46E695A}"/>
              </a:ext>
            </a:extLst>
          </p:cNvPr>
          <p:cNvSpPr/>
          <p:nvPr/>
        </p:nvSpPr>
        <p:spPr>
          <a:xfrm>
            <a:off x="0" y="3499694"/>
            <a:ext cx="6172200" cy="600164"/>
          </a:xfrm>
          <a:prstGeom prst="rect">
            <a:avLst/>
          </a:prstGeom>
        </p:spPr>
        <p:txBody>
          <a:bodyPr wrap="square">
            <a:spAutoFit/>
          </a:bodyPr>
          <a:lstStyle/>
          <a:p>
            <a:r>
              <a:rPr lang="en-US" sz="1100"/>
              <a:t>You may notice in this example that calling the skip() operation is equivalent to calling read() and discarding the output. For skipping a handful of bytes, there is virtually no difference. On the other hand, for skipping a large number of bytes, skip() will often be faster, because it will use arrays to read the data.</a:t>
            </a:r>
          </a:p>
        </p:txBody>
      </p:sp>
      <p:cxnSp>
        <p:nvCxnSpPr>
          <p:cNvPr id="15" name="Straight Connector 14">
            <a:extLst>
              <a:ext uri="{FF2B5EF4-FFF2-40B4-BE49-F238E27FC236}">
                <a16:creationId xmlns:a16="http://schemas.microsoft.com/office/drawing/2014/main" id="{B315E156-628D-43D7-8EDA-170BD378EC7D}"/>
              </a:ext>
            </a:extLst>
          </p:cNvPr>
          <p:cNvCxnSpPr>
            <a:cxnSpLocks/>
          </p:cNvCxnSpPr>
          <p:nvPr/>
        </p:nvCxnSpPr>
        <p:spPr>
          <a:xfrm>
            <a:off x="611264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975838-1CFD-48DC-ACD7-E09E90A4918F}"/>
              </a:ext>
            </a:extLst>
          </p:cNvPr>
          <p:cNvSpPr txBox="1"/>
          <p:nvPr/>
        </p:nvSpPr>
        <p:spPr>
          <a:xfrm>
            <a:off x="-415" y="3997630"/>
            <a:ext cx="5092154" cy="461665"/>
          </a:xfrm>
          <a:prstGeom prst="rect">
            <a:avLst/>
          </a:prstGeom>
          <a:noFill/>
        </p:spPr>
        <p:txBody>
          <a:bodyPr wrap="square" rtlCol="0">
            <a:spAutoFit/>
          </a:bodyPr>
          <a:lstStyle/>
          <a:p>
            <a:r>
              <a:rPr lang="en-US" sz="2400" b="1" u="sng"/>
              <a:t>3- Working with Streams</a:t>
            </a:r>
          </a:p>
        </p:txBody>
      </p:sp>
      <p:sp>
        <p:nvSpPr>
          <p:cNvPr id="17" name="Rectangle 16">
            <a:extLst>
              <a:ext uri="{FF2B5EF4-FFF2-40B4-BE49-F238E27FC236}">
                <a16:creationId xmlns:a16="http://schemas.microsoft.com/office/drawing/2014/main" id="{47620B4C-9AAE-44EA-85BC-A86F64FDC654}"/>
              </a:ext>
            </a:extLst>
          </p:cNvPr>
          <p:cNvSpPr/>
          <p:nvPr/>
        </p:nvSpPr>
        <p:spPr>
          <a:xfrm>
            <a:off x="16649" y="4422901"/>
            <a:ext cx="6096000" cy="600164"/>
          </a:xfrm>
          <a:prstGeom prst="rect">
            <a:avLst/>
          </a:prstGeom>
        </p:spPr>
        <p:txBody>
          <a:bodyPr>
            <a:spAutoFit/>
          </a:bodyPr>
          <a:lstStyle/>
          <a:p>
            <a:r>
              <a:rPr lang="en-US" sz="1100"/>
              <a:t>Now that we’ve reviewed the types of streams and their properties, it’s time to jump in and work with some stream code! Some of the techniques for accessing streams may seem a bit new to you, but as you will see they are very similar among different stream classes.</a:t>
            </a:r>
          </a:p>
        </p:txBody>
      </p:sp>
      <p:sp>
        <p:nvSpPr>
          <p:cNvPr id="18" name="TextBox 17">
            <a:extLst>
              <a:ext uri="{FF2B5EF4-FFF2-40B4-BE49-F238E27FC236}">
                <a16:creationId xmlns:a16="http://schemas.microsoft.com/office/drawing/2014/main" id="{687F6F79-52D4-4C66-B7C7-1D16CA91A41C}"/>
              </a:ext>
            </a:extLst>
          </p:cNvPr>
          <p:cNvSpPr txBox="1"/>
          <p:nvPr/>
        </p:nvSpPr>
        <p:spPr>
          <a:xfrm>
            <a:off x="16648" y="4957231"/>
            <a:ext cx="5294663" cy="369332"/>
          </a:xfrm>
          <a:prstGeom prst="rect">
            <a:avLst/>
          </a:prstGeom>
          <a:noFill/>
        </p:spPr>
        <p:txBody>
          <a:bodyPr wrap="square">
            <a:spAutoFit/>
          </a:bodyPr>
          <a:lstStyle/>
          <a:p>
            <a:pPr marL="342900" indent="-342900">
              <a:buFont typeface="Wingdings" panose="05000000000000000000" pitchFamily="2" charset="2"/>
              <a:buChar char="Ø"/>
            </a:pPr>
            <a:r>
              <a:rPr lang="en-US"/>
              <a:t>The FileInputStream and FileOutputStream Classes </a:t>
            </a:r>
          </a:p>
        </p:txBody>
      </p:sp>
      <p:sp>
        <p:nvSpPr>
          <p:cNvPr id="19" name="Rectangle 18">
            <a:extLst>
              <a:ext uri="{FF2B5EF4-FFF2-40B4-BE49-F238E27FC236}">
                <a16:creationId xmlns:a16="http://schemas.microsoft.com/office/drawing/2014/main" id="{2040421A-BD0C-4DF5-83F5-61C4F75CBECA}"/>
              </a:ext>
            </a:extLst>
          </p:cNvPr>
          <p:cNvSpPr/>
          <p:nvPr/>
        </p:nvSpPr>
        <p:spPr>
          <a:xfrm>
            <a:off x="38100" y="5263742"/>
            <a:ext cx="6096000" cy="1615827"/>
          </a:xfrm>
          <a:prstGeom prst="rect">
            <a:avLst/>
          </a:prstGeom>
        </p:spPr>
        <p:txBody>
          <a:bodyPr>
            <a:spAutoFit/>
          </a:bodyPr>
          <a:lstStyle/>
          <a:p>
            <a:r>
              <a:rPr lang="en-US" sz="1100"/>
              <a:t>The first stream classes that we are going to discuss in detail are the most basic file stream classes, FileInputStream and FileOutputStream. They are used to read bytes from a file or write bytes to a file, respectively. These classes include constructors that take a File object or String, representing a path to the file. </a:t>
            </a:r>
          </a:p>
          <a:p>
            <a:endParaRPr lang="en-US" sz="1100"/>
          </a:p>
          <a:p>
            <a:r>
              <a:rPr lang="en-US" sz="1100"/>
              <a:t>The data in a FileInputStream object is commonly accessed by successive calls to the read() method until a value of -1 is returned, indicating that the end of the stream—in this case the end of the file—has been reached. Although less common, you can also choose to stop reading the stream early just by exiting the loop, such as if some search String is found.</a:t>
            </a:r>
          </a:p>
        </p:txBody>
      </p:sp>
      <p:pic>
        <p:nvPicPr>
          <p:cNvPr id="20" name="Picture 19">
            <a:extLst>
              <a:ext uri="{FF2B5EF4-FFF2-40B4-BE49-F238E27FC236}">
                <a16:creationId xmlns:a16="http://schemas.microsoft.com/office/drawing/2014/main" id="{6106FE7C-CABE-4736-8FCB-35C708E09582}"/>
              </a:ext>
            </a:extLst>
          </p:cNvPr>
          <p:cNvPicPr>
            <a:picLocks noChangeAspect="1"/>
          </p:cNvPicPr>
          <p:nvPr/>
        </p:nvPicPr>
        <p:blipFill>
          <a:blip r:embed="rId5"/>
          <a:stretch>
            <a:fillRect/>
          </a:stretch>
        </p:blipFill>
        <p:spPr>
          <a:xfrm>
            <a:off x="6172200" y="2392"/>
            <a:ext cx="5324475" cy="1371600"/>
          </a:xfrm>
          <a:prstGeom prst="rect">
            <a:avLst/>
          </a:prstGeom>
        </p:spPr>
      </p:pic>
      <p:sp>
        <p:nvSpPr>
          <p:cNvPr id="21" name="Rectangle 20">
            <a:extLst>
              <a:ext uri="{FF2B5EF4-FFF2-40B4-BE49-F238E27FC236}">
                <a16:creationId xmlns:a16="http://schemas.microsoft.com/office/drawing/2014/main" id="{A63F976E-0312-4CDB-B0A0-DE510AAE7214}"/>
              </a:ext>
            </a:extLst>
          </p:cNvPr>
          <p:cNvSpPr/>
          <p:nvPr/>
        </p:nvSpPr>
        <p:spPr>
          <a:xfrm>
            <a:off x="6124114" y="1373992"/>
            <a:ext cx="6096000" cy="1785104"/>
          </a:xfrm>
          <a:prstGeom prst="rect">
            <a:avLst/>
          </a:prstGeom>
        </p:spPr>
        <p:txBody>
          <a:bodyPr>
            <a:spAutoFit/>
          </a:bodyPr>
          <a:lstStyle/>
          <a:p>
            <a:r>
              <a:rPr lang="en-US" sz="1100"/>
              <a:t>The FileInputStream class also contains overloaded versions of the read() method, which take a pointer to a byte array where the data is written. The method returns an integer value indicating how many bytes can be read into the byte array. It is also used by Buffered classes to improve performance, as you shall see in the next section. </a:t>
            </a:r>
          </a:p>
          <a:p>
            <a:endParaRPr lang="en-US" sz="1100"/>
          </a:p>
          <a:p>
            <a:r>
              <a:rPr lang="en-US" sz="1100"/>
              <a:t>A FileOutputStream object is accessed by writing successive bytes using the write(int) method. Like the FileInputStream class, the FileOutputStream also contains overloaded versions of the write() method that allow a byte array to be passed and can be used by Buffered classes. </a:t>
            </a:r>
          </a:p>
          <a:p>
            <a:endParaRPr lang="en-US" sz="1100"/>
          </a:p>
          <a:p>
            <a:r>
              <a:rPr lang="en-US" sz="1100"/>
              <a:t>The following code uses FileInputStream and FileOutputStream to copy a file: </a:t>
            </a:r>
          </a:p>
        </p:txBody>
      </p:sp>
      <p:pic>
        <p:nvPicPr>
          <p:cNvPr id="22" name="Picture 21">
            <a:extLst>
              <a:ext uri="{FF2B5EF4-FFF2-40B4-BE49-F238E27FC236}">
                <a16:creationId xmlns:a16="http://schemas.microsoft.com/office/drawing/2014/main" id="{C0C0C4F0-FFE7-4435-8831-1AEA663A7247}"/>
              </a:ext>
            </a:extLst>
          </p:cNvPr>
          <p:cNvPicPr>
            <a:picLocks noChangeAspect="1"/>
          </p:cNvPicPr>
          <p:nvPr/>
        </p:nvPicPr>
        <p:blipFill>
          <a:blip r:embed="rId6"/>
          <a:stretch>
            <a:fillRect/>
          </a:stretch>
        </p:blipFill>
        <p:spPr>
          <a:xfrm>
            <a:off x="6245538" y="3226056"/>
            <a:ext cx="5238750" cy="3267075"/>
          </a:xfrm>
          <a:prstGeom prst="rect">
            <a:avLst/>
          </a:prstGeom>
        </p:spPr>
      </p:pic>
    </p:spTree>
    <p:extLst>
      <p:ext uri="{BB962C8B-B14F-4D97-AF65-F5344CB8AC3E}">
        <p14:creationId xmlns:p14="http://schemas.microsoft.com/office/powerpoint/2010/main" val="8946839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69765D-9BFA-4AF9-846C-E5F0ACFC7446}"/>
              </a:ext>
            </a:extLst>
          </p:cNvPr>
          <p:cNvSpPr/>
          <p:nvPr/>
        </p:nvSpPr>
        <p:spPr>
          <a:xfrm>
            <a:off x="0" y="0"/>
            <a:ext cx="6096000" cy="2462213"/>
          </a:xfrm>
          <a:prstGeom prst="rect">
            <a:avLst/>
          </a:prstGeom>
        </p:spPr>
        <p:txBody>
          <a:bodyPr>
            <a:spAutoFit/>
          </a:bodyPr>
          <a:lstStyle/>
          <a:p>
            <a:r>
              <a:rPr lang="en-US" sz="1100"/>
              <a:t>The main() method creates two File objects, one for the source file to copy from and one for the destination file to copy to. If the destination file already exists, it will be overridden by this code. Both File objects are created using relative paths, so the application would search for the Zoo.class in the current directory to read from, throwing a FileNotFoundException if the file is not found, which is a subclass of an Exception .</a:t>
            </a:r>
          </a:p>
          <a:p>
            <a:endParaRPr lang="en-US" sz="1100"/>
          </a:p>
          <a:p>
            <a:r>
              <a:rPr lang="en-US" sz="1100"/>
              <a:t>The copy() method creates instances of FileInputStream and FileOutputStream, and it proceeds to read the FileInputStream one byte at a time, copying the value to the FileOutputStream as it’s read. As soon as the in.read() returns a -1 value, the loop ends. Finally, both streams are closed using the try-with-resource syntax presented in Chapter 6. </a:t>
            </a:r>
          </a:p>
          <a:p>
            <a:endParaRPr lang="en-US" sz="1100"/>
          </a:p>
          <a:p>
            <a:r>
              <a:rPr lang="en-US" sz="1100"/>
              <a:t>Note that the performance for this code, especially for large files, would not be particularly good because the sample does not use any byte arrays. As you shall see in the next section, we can improve the implementation using byte arrays and buffered streams.</a:t>
            </a:r>
          </a:p>
        </p:txBody>
      </p:sp>
      <p:sp>
        <p:nvSpPr>
          <p:cNvPr id="5" name="TextBox 4">
            <a:extLst>
              <a:ext uri="{FF2B5EF4-FFF2-40B4-BE49-F238E27FC236}">
                <a16:creationId xmlns:a16="http://schemas.microsoft.com/office/drawing/2014/main" id="{6BAFF904-D784-42C2-9949-61EA6A1545C6}"/>
              </a:ext>
            </a:extLst>
          </p:cNvPr>
          <p:cNvSpPr txBox="1"/>
          <p:nvPr/>
        </p:nvSpPr>
        <p:spPr>
          <a:xfrm>
            <a:off x="-90949" y="2462213"/>
            <a:ext cx="6662526" cy="378857"/>
          </a:xfrm>
          <a:prstGeom prst="rect">
            <a:avLst/>
          </a:prstGeom>
          <a:noFill/>
        </p:spPr>
        <p:txBody>
          <a:bodyPr wrap="square">
            <a:spAutoFit/>
          </a:bodyPr>
          <a:lstStyle/>
          <a:p>
            <a:pPr marL="342900" indent="-342900">
              <a:buFont typeface="Wingdings" panose="05000000000000000000" pitchFamily="2" charset="2"/>
              <a:buChar char="Ø"/>
            </a:pPr>
            <a:r>
              <a:rPr lang="en-US"/>
              <a:t>The BufferedInputStream and BufferedOutputStream Classes </a:t>
            </a:r>
          </a:p>
        </p:txBody>
      </p:sp>
      <p:sp>
        <p:nvSpPr>
          <p:cNvPr id="6" name="Rectangle 5">
            <a:extLst>
              <a:ext uri="{FF2B5EF4-FFF2-40B4-BE49-F238E27FC236}">
                <a16:creationId xmlns:a16="http://schemas.microsoft.com/office/drawing/2014/main" id="{A00DC246-877A-4320-91D1-DEAFCF47B66F}"/>
              </a:ext>
            </a:extLst>
          </p:cNvPr>
          <p:cNvSpPr/>
          <p:nvPr/>
        </p:nvSpPr>
        <p:spPr>
          <a:xfrm>
            <a:off x="0" y="2831545"/>
            <a:ext cx="6096000" cy="3477875"/>
          </a:xfrm>
          <a:prstGeom prst="rect">
            <a:avLst/>
          </a:prstGeom>
        </p:spPr>
        <p:txBody>
          <a:bodyPr>
            <a:spAutoFit/>
          </a:bodyPr>
          <a:lstStyle/>
          <a:p>
            <a:r>
              <a:rPr lang="en-US" sz="1100"/>
              <a:t>We can enhance our implementation with only a few minor code changes by wrapping the FileInputStream and FileOutputStream classes that you saw in the previous example with the BufferedInputStream and BufferedOutputStream classes, respectively. </a:t>
            </a:r>
          </a:p>
          <a:p>
            <a:endParaRPr lang="en-US" sz="1100"/>
          </a:p>
          <a:p>
            <a:r>
              <a:rPr lang="en-US" sz="1100"/>
              <a:t>Instead of reading the data one byte at a time, we use the underlying read(byte[]) method of BufferedInputStream, which returns the number of bytes read into the provided byte array. The number of bytes read is important for two reasons. First, if the value returned is 0, then we know that we have reached the end of the file and can stop reading from the BufferedInputStream. Second, the last read of the file will likely only partially fill the byte array, since it is unlikely for the file size to be an exact multiple of our buffer array size. </a:t>
            </a:r>
          </a:p>
          <a:p>
            <a:endParaRPr lang="en-US" sz="1100"/>
          </a:p>
          <a:p>
            <a:r>
              <a:rPr lang="en-US" sz="1100"/>
              <a:t>For example, if the buffer size is 1,024 bytes and the file size is 1,054 bytes, then the last read will be only 30 bytes. The length value tells us how many of the bytes in the array were actually read from the file. The remaining bytes of the array will be filled with leftover data from the previous read that should be discarded. </a:t>
            </a:r>
          </a:p>
          <a:p>
            <a:endParaRPr lang="en-US" sz="1100"/>
          </a:p>
          <a:p>
            <a:r>
              <a:rPr lang="en-US" sz="1100"/>
              <a:t>The data is written into the BufferedOutputStream using the write(byte[],int,int) method, which takes as input a byte array, an offset, and a length value, respectively. The offset value is the number of values to skip before writing characters, and it is often set to 0. The length value is the number of characters from the byte array to write.</a:t>
            </a:r>
          </a:p>
        </p:txBody>
      </p:sp>
      <p:pic>
        <p:nvPicPr>
          <p:cNvPr id="7" name="Picture 6">
            <a:extLst>
              <a:ext uri="{FF2B5EF4-FFF2-40B4-BE49-F238E27FC236}">
                <a16:creationId xmlns:a16="http://schemas.microsoft.com/office/drawing/2014/main" id="{B58AAE5E-1CCC-4C12-B94E-2EE8F6100045}"/>
              </a:ext>
            </a:extLst>
          </p:cNvPr>
          <p:cNvPicPr>
            <a:picLocks noChangeAspect="1"/>
          </p:cNvPicPr>
          <p:nvPr/>
        </p:nvPicPr>
        <p:blipFill>
          <a:blip r:embed="rId2"/>
          <a:stretch>
            <a:fillRect/>
          </a:stretch>
        </p:blipFill>
        <p:spPr>
          <a:xfrm>
            <a:off x="6096000" y="0"/>
            <a:ext cx="5210175" cy="2009775"/>
          </a:xfrm>
          <a:prstGeom prst="rect">
            <a:avLst/>
          </a:prstGeom>
        </p:spPr>
      </p:pic>
      <p:cxnSp>
        <p:nvCxnSpPr>
          <p:cNvPr id="8" name="Straight Connector 7">
            <a:extLst>
              <a:ext uri="{FF2B5EF4-FFF2-40B4-BE49-F238E27FC236}">
                <a16:creationId xmlns:a16="http://schemas.microsoft.com/office/drawing/2014/main" id="{0B284A2F-F1BC-4470-9039-2F7EA1C5ABB3}"/>
              </a:ext>
            </a:extLst>
          </p:cNvPr>
          <p:cNvCxnSpPr>
            <a:cxnSpLocks/>
          </p:cNvCxnSpPr>
          <p:nvPr/>
        </p:nvCxnSpPr>
        <p:spPr>
          <a:xfrm>
            <a:off x="6058572"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3F5FF11-7B2F-49E7-956F-256DEFE8E505}"/>
              </a:ext>
            </a:extLst>
          </p:cNvPr>
          <p:cNvSpPr/>
          <p:nvPr/>
        </p:nvSpPr>
        <p:spPr>
          <a:xfrm>
            <a:off x="6021145" y="2028245"/>
            <a:ext cx="6096000" cy="261610"/>
          </a:xfrm>
          <a:prstGeom prst="rect">
            <a:avLst/>
          </a:prstGeom>
        </p:spPr>
        <p:txBody>
          <a:bodyPr>
            <a:spAutoFit/>
          </a:bodyPr>
          <a:lstStyle/>
          <a:p>
            <a:r>
              <a:rPr lang="en-US" sz="1100"/>
              <a:t>Here’s a modified form of our copy() method, which uses byte arrays and the Buffered stream classes:</a:t>
            </a:r>
          </a:p>
        </p:txBody>
      </p:sp>
      <p:pic>
        <p:nvPicPr>
          <p:cNvPr id="10" name="Picture 9">
            <a:extLst>
              <a:ext uri="{FF2B5EF4-FFF2-40B4-BE49-F238E27FC236}">
                <a16:creationId xmlns:a16="http://schemas.microsoft.com/office/drawing/2014/main" id="{1D956471-AA7C-430D-8FAA-211B56768DE4}"/>
              </a:ext>
            </a:extLst>
          </p:cNvPr>
          <p:cNvPicPr>
            <a:picLocks noChangeAspect="1"/>
          </p:cNvPicPr>
          <p:nvPr/>
        </p:nvPicPr>
        <p:blipFill>
          <a:blip r:embed="rId3"/>
          <a:stretch>
            <a:fillRect/>
          </a:stretch>
        </p:blipFill>
        <p:spPr>
          <a:xfrm>
            <a:off x="6133427" y="2289855"/>
            <a:ext cx="5543550" cy="2971800"/>
          </a:xfrm>
          <a:prstGeom prst="rect">
            <a:avLst/>
          </a:prstGeom>
        </p:spPr>
      </p:pic>
      <p:sp>
        <p:nvSpPr>
          <p:cNvPr id="11" name="Rectangle 10">
            <a:extLst>
              <a:ext uri="{FF2B5EF4-FFF2-40B4-BE49-F238E27FC236}">
                <a16:creationId xmlns:a16="http://schemas.microsoft.com/office/drawing/2014/main" id="{72E635B8-5FFD-43BB-848C-832287778B91}"/>
              </a:ext>
            </a:extLst>
          </p:cNvPr>
          <p:cNvSpPr/>
          <p:nvPr/>
        </p:nvSpPr>
        <p:spPr>
          <a:xfrm>
            <a:off x="6063028" y="5261655"/>
            <a:ext cx="6096000" cy="769441"/>
          </a:xfrm>
          <a:prstGeom prst="rect">
            <a:avLst/>
          </a:prstGeom>
        </p:spPr>
        <p:txBody>
          <a:bodyPr>
            <a:spAutoFit/>
          </a:bodyPr>
          <a:lstStyle/>
          <a:p>
            <a:r>
              <a:rPr lang="en-US" sz="1100"/>
              <a:t>You can see that this sample code that uses byte arrays is very similar to the nonbuffered sample code, although the performance improvement for using both the Buffered classes and byte arrays is an order of magnitude faster in practice. We also added a flush() command in the loop, as previously discussed, to ensure that the written data actually makes it to disk before the next buffer of data is read.</a:t>
            </a:r>
          </a:p>
        </p:txBody>
      </p:sp>
    </p:spTree>
    <p:extLst>
      <p:ext uri="{BB962C8B-B14F-4D97-AF65-F5344CB8AC3E}">
        <p14:creationId xmlns:p14="http://schemas.microsoft.com/office/powerpoint/2010/main" val="1744335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975938-4E17-42DC-8211-2ED31ED36E82}"/>
              </a:ext>
            </a:extLst>
          </p:cNvPr>
          <p:cNvPicPr>
            <a:picLocks noChangeAspect="1"/>
          </p:cNvPicPr>
          <p:nvPr/>
        </p:nvPicPr>
        <p:blipFill>
          <a:blip r:embed="rId2"/>
          <a:stretch>
            <a:fillRect/>
          </a:stretch>
        </p:blipFill>
        <p:spPr>
          <a:xfrm>
            <a:off x="52079" y="0"/>
            <a:ext cx="5362575" cy="2962275"/>
          </a:xfrm>
          <a:prstGeom prst="rect">
            <a:avLst/>
          </a:prstGeom>
        </p:spPr>
      </p:pic>
      <p:sp>
        <p:nvSpPr>
          <p:cNvPr id="5" name="TextBox 4">
            <a:extLst>
              <a:ext uri="{FF2B5EF4-FFF2-40B4-BE49-F238E27FC236}">
                <a16:creationId xmlns:a16="http://schemas.microsoft.com/office/drawing/2014/main" id="{5C5FCFC5-3E16-426F-82C7-A4AE6FBA76A4}"/>
              </a:ext>
            </a:extLst>
          </p:cNvPr>
          <p:cNvSpPr txBox="1"/>
          <p:nvPr/>
        </p:nvSpPr>
        <p:spPr>
          <a:xfrm>
            <a:off x="0" y="2962275"/>
            <a:ext cx="6099687" cy="369332"/>
          </a:xfrm>
          <a:prstGeom prst="rect">
            <a:avLst/>
          </a:prstGeom>
          <a:noFill/>
        </p:spPr>
        <p:txBody>
          <a:bodyPr wrap="square">
            <a:spAutoFit/>
          </a:bodyPr>
          <a:lstStyle/>
          <a:p>
            <a:pPr marL="342900" indent="-342900">
              <a:buFont typeface="Wingdings" panose="05000000000000000000" pitchFamily="2" charset="2"/>
              <a:buChar char="Ø"/>
            </a:pPr>
            <a:r>
              <a:rPr lang="en-US"/>
              <a:t>The FileReader and FileWriter classes </a:t>
            </a:r>
          </a:p>
        </p:txBody>
      </p:sp>
      <p:sp>
        <p:nvSpPr>
          <p:cNvPr id="6" name="Rectangle 5">
            <a:extLst>
              <a:ext uri="{FF2B5EF4-FFF2-40B4-BE49-F238E27FC236}">
                <a16:creationId xmlns:a16="http://schemas.microsoft.com/office/drawing/2014/main" id="{FA9F782A-CE28-4F4C-A8B7-8AFE1FC7D21C}"/>
              </a:ext>
            </a:extLst>
          </p:cNvPr>
          <p:cNvSpPr/>
          <p:nvPr/>
        </p:nvSpPr>
        <p:spPr>
          <a:xfrm>
            <a:off x="52079" y="3331607"/>
            <a:ext cx="6096000" cy="1954381"/>
          </a:xfrm>
          <a:prstGeom prst="rect">
            <a:avLst/>
          </a:prstGeom>
        </p:spPr>
        <p:txBody>
          <a:bodyPr>
            <a:spAutoFit/>
          </a:bodyPr>
          <a:lstStyle/>
          <a:p>
            <a:r>
              <a:rPr lang="en-US" sz="1100"/>
              <a:t>The FileReader and FileWriter classes, along with their associated buffer classes, are among the most convenient classes in the java.io API, in part because reading and writing text data are among the most common ways that developers interact with files. Like the FileInputStream and FileOutputStream classes, the FileReader and FileWriter classes contain read() and write() methods, respectively. These methods read/write char values instead of byte values; although similar to what you saw with streams, the API actually uses an int value to hold the data so that -1 can be returned if the end of the file is detected. The FileReader and FileWriter classes contain other methods that you saw in the stream classes, including close() and flush(), the usage of which is the same. The Writer class, which FileWriter inherits from, offers a write(String) method that allows a String object to be written directly to the stream. Using FileReader also allows you to pair it with BufferedReader in order to use the very convenient readLine() method, which you will see in the next example.</a:t>
            </a:r>
          </a:p>
        </p:txBody>
      </p:sp>
      <p:cxnSp>
        <p:nvCxnSpPr>
          <p:cNvPr id="7" name="Straight Connector 6">
            <a:extLst>
              <a:ext uri="{FF2B5EF4-FFF2-40B4-BE49-F238E27FC236}">
                <a16:creationId xmlns:a16="http://schemas.microsoft.com/office/drawing/2014/main" id="{59B7D853-B23E-497B-A556-41980EFABAF7}"/>
              </a:ext>
            </a:extLst>
          </p:cNvPr>
          <p:cNvCxnSpPr>
            <a:cxnSpLocks/>
          </p:cNvCxnSpPr>
          <p:nvPr/>
        </p:nvCxnSpPr>
        <p:spPr>
          <a:xfrm>
            <a:off x="599957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887084-8FFD-4B29-9E99-1DED6AA520B5}"/>
              </a:ext>
            </a:extLst>
          </p:cNvPr>
          <p:cNvSpPr txBox="1"/>
          <p:nvPr/>
        </p:nvSpPr>
        <p:spPr>
          <a:xfrm>
            <a:off x="-1" y="5285988"/>
            <a:ext cx="6044380" cy="369332"/>
          </a:xfrm>
          <a:prstGeom prst="rect">
            <a:avLst/>
          </a:prstGeom>
          <a:noFill/>
        </p:spPr>
        <p:txBody>
          <a:bodyPr wrap="square">
            <a:spAutoFit/>
          </a:bodyPr>
          <a:lstStyle/>
          <a:p>
            <a:pPr marL="342900" indent="-342900">
              <a:buFont typeface="Wingdings" panose="05000000000000000000" pitchFamily="2" charset="2"/>
              <a:buChar char="Ø"/>
            </a:pPr>
            <a:r>
              <a:rPr lang="en-US"/>
              <a:t>The BufferedReader and BufferedWriter Classes </a:t>
            </a:r>
          </a:p>
        </p:txBody>
      </p:sp>
      <p:sp>
        <p:nvSpPr>
          <p:cNvPr id="9" name="Rectangle 8">
            <a:extLst>
              <a:ext uri="{FF2B5EF4-FFF2-40B4-BE49-F238E27FC236}">
                <a16:creationId xmlns:a16="http://schemas.microsoft.com/office/drawing/2014/main" id="{1784012B-1CAA-472B-98D7-4B07EA35EED3}"/>
              </a:ext>
            </a:extLst>
          </p:cNvPr>
          <p:cNvSpPr/>
          <p:nvPr/>
        </p:nvSpPr>
        <p:spPr>
          <a:xfrm>
            <a:off x="52079" y="5690365"/>
            <a:ext cx="6043920" cy="769441"/>
          </a:xfrm>
          <a:prstGeom prst="rect">
            <a:avLst/>
          </a:prstGeom>
        </p:spPr>
        <p:txBody>
          <a:bodyPr wrap="square">
            <a:spAutoFit/>
          </a:bodyPr>
          <a:lstStyle/>
          <a:p>
            <a:r>
              <a:rPr lang="en-US" sz="1100"/>
              <a:t>Let’s take a look at a sample program that makes use of both the BufferedReader and BufferedWriter classes using the associated readLine() and write(String) methods. It reads a text file, outputs each line to screen, and writes a copy of the file to disk. Since these classes are buffered, you can expect better performance than if you read/wrote each character one at a time.</a:t>
            </a:r>
          </a:p>
        </p:txBody>
      </p:sp>
      <p:pic>
        <p:nvPicPr>
          <p:cNvPr id="10" name="Picture 9">
            <a:extLst>
              <a:ext uri="{FF2B5EF4-FFF2-40B4-BE49-F238E27FC236}">
                <a16:creationId xmlns:a16="http://schemas.microsoft.com/office/drawing/2014/main" id="{F31B2A83-FBFE-4427-8A97-6F7CD959770D}"/>
              </a:ext>
            </a:extLst>
          </p:cNvPr>
          <p:cNvPicPr>
            <a:picLocks noChangeAspect="1"/>
          </p:cNvPicPr>
          <p:nvPr/>
        </p:nvPicPr>
        <p:blipFill>
          <a:blip r:embed="rId3"/>
          <a:stretch>
            <a:fillRect/>
          </a:stretch>
        </p:blipFill>
        <p:spPr>
          <a:xfrm>
            <a:off x="6094098" y="0"/>
            <a:ext cx="5372100" cy="6143625"/>
          </a:xfrm>
          <a:prstGeom prst="rect">
            <a:avLst/>
          </a:prstGeom>
        </p:spPr>
      </p:pic>
    </p:spTree>
    <p:extLst>
      <p:ext uri="{BB962C8B-B14F-4D97-AF65-F5344CB8AC3E}">
        <p14:creationId xmlns:p14="http://schemas.microsoft.com/office/powerpoint/2010/main" val="2296745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FE5019-920A-4211-AFBD-ABA2C870553D}"/>
              </a:ext>
            </a:extLst>
          </p:cNvPr>
          <p:cNvSpPr/>
          <p:nvPr/>
        </p:nvSpPr>
        <p:spPr>
          <a:xfrm>
            <a:off x="0" y="0"/>
            <a:ext cx="6096000" cy="4662815"/>
          </a:xfrm>
          <a:prstGeom prst="rect">
            <a:avLst/>
          </a:prstGeom>
        </p:spPr>
        <p:txBody>
          <a:bodyPr>
            <a:spAutoFit/>
          </a:bodyPr>
          <a:lstStyle/>
          <a:p>
            <a:r>
              <a:rPr lang="en-US" sz="1100"/>
              <a:t>This example is similar to the file copy example that you saw previously, with some important differences. First, in the readFile() method, we use a temporary String reference s to hold the value of the data in loop as we read it. Unlike FileInputStream and FileReader, where we used -1 to check for file termination of an int value, with BufferedReader, we stop reading the file when readLine() returns null. </a:t>
            </a:r>
          </a:p>
          <a:p>
            <a:endParaRPr lang="en-US" sz="1100"/>
          </a:p>
          <a:p>
            <a:r>
              <a:rPr lang="en-US" sz="1100"/>
              <a:t>Next, instead of immediately copying the data we read from the file into the output file, we store it in a List of String objects in the readFile() method. This allows us to both display and modify the data, prior to writing it to disk later. </a:t>
            </a:r>
          </a:p>
          <a:p>
            <a:endParaRPr lang="en-US" sz="1100"/>
          </a:p>
          <a:p>
            <a:r>
              <a:rPr lang="en-US" sz="1100"/>
              <a:t>For example, let’s say that we wanted to replace one person’s name in a text file with another. We would just use the String.replaceAll() method on the data as we wrote it to disk, and the new file would have the replacement. By working entirely with String values instead of byte values, we have access to the all of the methods in the String API to manipulate data. </a:t>
            </a:r>
          </a:p>
          <a:p>
            <a:endParaRPr lang="en-US" sz="1100"/>
          </a:p>
          <a:p>
            <a:r>
              <a:rPr lang="en-US" sz="1100"/>
              <a:t>The last major difference between this code and the previous copy file example is in how data is written in the writeFile() method. Unlike the previous examples where we had to write the code one byte at a time or by using a byte array, we can write the entire String in a single call. The write(String) method is quite convenient in practice. We then use the writer.newLine() method to insert a line break into the copied file, as our </a:t>
            </a:r>
            <a:r>
              <a:rPr lang="en-US" sz="1100" err="1"/>
              <a:t>reader.readLine</a:t>
            </a:r>
            <a:r>
              <a:rPr lang="en-US" sz="1100"/>
              <a:t>() method split on line breaks. </a:t>
            </a:r>
          </a:p>
          <a:p>
            <a:endParaRPr lang="en-US" sz="1100"/>
          </a:p>
          <a:p>
            <a:r>
              <a:rPr lang="en-US" sz="1100"/>
              <a:t>Note that we used the .csv file extension in this example to represent comma-separated values files, as these are commonly text based. This example also assumes that the CSV file is small enough to fit entirely in memory. </a:t>
            </a:r>
          </a:p>
          <a:p>
            <a:endParaRPr lang="en-US" sz="1100"/>
          </a:p>
          <a:p>
            <a:r>
              <a:rPr lang="en-US" sz="1100"/>
              <a:t>Let’s say that the file is so large that it cannot fit in memory. If you wanted to write it directly to disk, rather than storing it in a List object, you could take our earlier copy file stream example and replace it with Reader/Writer methods.</a:t>
            </a:r>
          </a:p>
        </p:txBody>
      </p:sp>
      <p:sp>
        <p:nvSpPr>
          <p:cNvPr id="5" name="TextBox 4">
            <a:extLst>
              <a:ext uri="{FF2B5EF4-FFF2-40B4-BE49-F238E27FC236}">
                <a16:creationId xmlns:a16="http://schemas.microsoft.com/office/drawing/2014/main" id="{155FE8F9-AB23-47E6-A5C1-23D173515ECB}"/>
              </a:ext>
            </a:extLst>
          </p:cNvPr>
          <p:cNvSpPr txBox="1"/>
          <p:nvPr/>
        </p:nvSpPr>
        <p:spPr>
          <a:xfrm>
            <a:off x="0" y="4662815"/>
            <a:ext cx="3386696" cy="338554"/>
          </a:xfrm>
          <a:prstGeom prst="rect">
            <a:avLst/>
          </a:prstGeom>
          <a:noFill/>
        </p:spPr>
        <p:txBody>
          <a:bodyPr wrap="none" rtlCol="0">
            <a:spAutoFit/>
          </a:bodyPr>
          <a:lstStyle/>
          <a:p>
            <a:r>
              <a:rPr lang="en-US" sz="1600" u="sng"/>
              <a:t>Comparing the Two Copy Applications</a:t>
            </a:r>
          </a:p>
        </p:txBody>
      </p:sp>
      <p:sp>
        <p:nvSpPr>
          <p:cNvPr id="6" name="Rectangle 5">
            <a:extLst>
              <a:ext uri="{FF2B5EF4-FFF2-40B4-BE49-F238E27FC236}">
                <a16:creationId xmlns:a16="http://schemas.microsoft.com/office/drawing/2014/main" id="{4C6C62C5-C95A-400C-B0B4-1D24BB3834FD}"/>
              </a:ext>
            </a:extLst>
          </p:cNvPr>
          <p:cNvSpPr/>
          <p:nvPr/>
        </p:nvSpPr>
        <p:spPr>
          <a:xfrm>
            <a:off x="0" y="5001369"/>
            <a:ext cx="6096000" cy="1277273"/>
          </a:xfrm>
          <a:prstGeom prst="rect">
            <a:avLst/>
          </a:prstGeom>
        </p:spPr>
        <p:txBody>
          <a:bodyPr>
            <a:spAutoFit/>
          </a:bodyPr>
          <a:lstStyle/>
          <a:p>
            <a:r>
              <a:rPr lang="en-US" sz="1100"/>
              <a:t>Although both this example and the previous InputStream/OutputStream solution can successfully copy the file, only the Reader/Writer solution gives us structured access to the text data. In order to accomplish the same feat with the InputStream/OutputStream classes, the application would have to detect the end of each line, which could be a lot of extra work. For example, if we are using a BufferedInputStream , multiple end-of-line characters could appear in the buffer array, meaning that we would have to go searching for them and then reconstruct the strings contained within the buffer array manually. </a:t>
            </a:r>
          </a:p>
        </p:txBody>
      </p:sp>
      <p:cxnSp>
        <p:nvCxnSpPr>
          <p:cNvPr id="7" name="Straight Connector 6">
            <a:extLst>
              <a:ext uri="{FF2B5EF4-FFF2-40B4-BE49-F238E27FC236}">
                <a16:creationId xmlns:a16="http://schemas.microsoft.com/office/drawing/2014/main" id="{E47D55FD-F93B-4CE0-BA7C-5E98E9025025}"/>
              </a:ext>
            </a:extLst>
          </p:cNvPr>
          <p:cNvCxnSpPr>
            <a:cxnSpLocks/>
          </p:cNvCxnSpPr>
          <p:nvPr/>
        </p:nvCxnSpPr>
        <p:spPr>
          <a:xfrm>
            <a:off x="599957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A7F932A-E2B1-4753-B36B-1AE59640955A}"/>
              </a:ext>
            </a:extLst>
          </p:cNvPr>
          <p:cNvSpPr/>
          <p:nvPr/>
        </p:nvSpPr>
        <p:spPr>
          <a:xfrm>
            <a:off x="5999579" y="0"/>
            <a:ext cx="6096000" cy="1107996"/>
          </a:xfrm>
          <a:prstGeom prst="rect">
            <a:avLst/>
          </a:prstGeom>
        </p:spPr>
        <p:txBody>
          <a:bodyPr>
            <a:spAutoFit/>
          </a:bodyPr>
          <a:lstStyle/>
          <a:p>
            <a:r>
              <a:rPr lang="en-US" sz="1100"/>
              <a:t>We would also have to write code to detect and process the character encoding. The </a:t>
            </a:r>
            <a:r>
              <a:rPr lang="en-US" sz="1100" b="1" i="1"/>
              <a:t>character encoding</a:t>
            </a:r>
            <a:r>
              <a:rPr lang="en-US" sz="1100"/>
              <a:t> determines how characters are encoded and stored in bytes and later read back or decoded as characters. Although this may sound simple, Java supports a wide variety of character encodings, ranging from ones that may use one byte for Latin characters, UTF-8 and ASCII for example, to using two or more bytes per character, such as UTF-16 . For the exam, you don’t need to memorize the character encodings, but you should be familiar with the names if you come across them on the exam.</a:t>
            </a:r>
          </a:p>
        </p:txBody>
      </p:sp>
      <p:pic>
        <p:nvPicPr>
          <p:cNvPr id="9" name="Picture 8">
            <a:extLst>
              <a:ext uri="{FF2B5EF4-FFF2-40B4-BE49-F238E27FC236}">
                <a16:creationId xmlns:a16="http://schemas.microsoft.com/office/drawing/2014/main" id="{1401BC67-EB17-4773-936D-B8F33F771438}"/>
              </a:ext>
            </a:extLst>
          </p:cNvPr>
          <p:cNvPicPr>
            <a:picLocks noChangeAspect="1"/>
          </p:cNvPicPr>
          <p:nvPr/>
        </p:nvPicPr>
        <p:blipFill>
          <a:blip r:embed="rId2"/>
          <a:stretch>
            <a:fillRect/>
          </a:stretch>
        </p:blipFill>
        <p:spPr>
          <a:xfrm>
            <a:off x="6096000" y="1107996"/>
            <a:ext cx="5162550" cy="1781175"/>
          </a:xfrm>
          <a:prstGeom prst="rect">
            <a:avLst/>
          </a:prstGeom>
        </p:spPr>
      </p:pic>
      <p:sp>
        <p:nvSpPr>
          <p:cNvPr id="10" name="Rectangle 9">
            <a:extLst>
              <a:ext uri="{FF2B5EF4-FFF2-40B4-BE49-F238E27FC236}">
                <a16:creationId xmlns:a16="http://schemas.microsoft.com/office/drawing/2014/main" id="{EC2ED120-DFFC-42B7-B80D-19153AB85E39}"/>
              </a:ext>
            </a:extLst>
          </p:cNvPr>
          <p:cNvSpPr/>
          <p:nvPr/>
        </p:nvSpPr>
        <p:spPr>
          <a:xfrm>
            <a:off x="5999579" y="2889171"/>
            <a:ext cx="6096000" cy="600164"/>
          </a:xfrm>
          <a:prstGeom prst="rect">
            <a:avLst/>
          </a:prstGeom>
        </p:spPr>
        <p:txBody>
          <a:bodyPr>
            <a:spAutoFit/>
          </a:bodyPr>
          <a:lstStyle/>
          <a:p>
            <a:r>
              <a:rPr lang="en-US" sz="1100"/>
              <a:t>The key point here is that although you can use InputStream / OutputStream instead of Reader / Writer to read and write text files, it is inappropriate to do so. Recall that the character stream classes were created for convenience, and you should certainly take advantage of them when working with text data. </a:t>
            </a:r>
          </a:p>
        </p:txBody>
      </p:sp>
      <p:sp>
        <p:nvSpPr>
          <p:cNvPr id="11" name="TextBox 10">
            <a:extLst>
              <a:ext uri="{FF2B5EF4-FFF2-40B4-BE49-F238E27FC236}">
                <a16:creationId xmlns:a16="http://schemas.microsoft.com/office/drawing/2014/main" id="{E10DFCE5-009C-4BAA-A371-F2FED43B9B88}"/>
              </a:ext>
            </a:extLst>
          </p:cNvPr>
          <p:cNvSpPr txBox="1"/>
          <p:nvPr/>
        </p:nvSpPr>
        <p:spPr>
          <a:xfrm>
            <a:off x="5999577" y="3429000"/>
            <a:ext cx="6307945" cy="369332"/>
          </a:xfrm>
          <a:prstGeom prst="rect">
            <a:avLst/>
          </a:prstGeom>
          <a:noFill/>
        </p:spPr>
        <p:txBody>
          <a:bodyPr wrap="square">
            <a:spAutoFit/>
          </a:bodyPr>
          <a:lstStyle/>
          <a:p>
            <a:pPr marL="342900" indent="-342900">
              <a:buFont typeface="Wingdings" panose="05000000000000000000" pitchFamily="2" charset="2"/>
              <a:buChar char="Ø"/>
            </a:pPr>
            <a:r>
              <a:rPr lang="en-US"/>
              <a:t>The ObjectInputStream and ObjectOutputStream Classes </a:t>
            </a:r>
          </a:p>
        </p:txBody>
      </p:sp>
      <p:sp>
        <p:nvSpPr>
          <p:cNvPr id="12" name="Rectangle 11">
            <a:extLst>
              <a:ext uri="{FF2B5EF4-FFF2-40B4-BE49-F238E27FC236}">
                <a16:creationId xmlns:a16="http://schemas.microsoft.com/office/drawing/2014/main" id="{25F1FEB2-5CA7-49D5-9E4A-DDA0BA89F417}"/>
              </a:ext>
            </a:extLst>
          </p:cNvPr>
          <p:cNvSpPr/>
          <p:nvPr/>
        </p:nvSpPr>
        <p:spPr>
          <a:xfrm>
            <a:off x="6096000" y="3798332"/>
            <a:ext cx="6096000" cy="938719"/>
          </a:xfrm>
          <a:prstGeom prst="rect">
            <a:avLst/>
          </a:prstGeom>
        </p:spPr>
        <p:txBody>
          <a:bodyPr>
            <a:spAutoFit/>
          </a:bodyPr>
          <a:lstStyle/>
          <a:p>
            <a:r>
              <a:rPr lang="en-US" sz="1100"/>
              <a:t>Throughout this book, we have been managing our data model using classes, so it makes sense that we would want to write these objects to disk. The process of converting an in-memory object to a stored data format is referred to as serialization , with the reciprocal process of converting stored data into an object, which is known as deserialization . In this section, we will show you how Java provides built-in mechanisms for serializing and deserializing streams of objects directly to and from disk, respectively. </a:t>
            </a:r>
          </a:p>
        </p:txBody>
      </p:sp>
      <p:pic>
        <p:nvPicPr>
          <p:cNvPr id="13" name="Picture 12">
            <a:extLst>
              <a:ext uri="{FF2B5EF4-FFF2-40B4-BE49-F238E27FC236}">
                <a16:creationId xmlns:a16="http://schemas.microsoft.com/office/drawing/2014/main" id="{E6C1A0FF-AD98-4EBC-B3B9-E54720D656D3}"/>
              </a:ext>
            </a:extLst>
          </p:cNvPr>
          <p:cNvPicPr>
            <a:picLocks noChangeAspect="1"/>
          </p:cNvPicPr>
          <p:nvPr/>
        </p:nvPicPr>
        <p:blipFill>
          <a:blip r:embed="rId3"/>
          <a:stretch>
            <a:fillRect/>
          </a:stretch>
        </p:blipFill>
        <p:spPr>
          <a:xfrm>
            <a:off x="6192420" y="4737051"/>
            <a:ext cx="5372100" cy="952500"/>
          </a:xfrm>
          <a:prstGeom prst="rect">
            <a:avLst/>
          </a:prstGeom>
        </p:spPr>
      </p:pic>
    </p:spTree>
    <p:extLst>
      <p:ext uri="{BB962C8B-B14F-4D97-AF65-F5344CB8AC3E}">
        <p14:creationId xmlns:p14="http://schemas.microsoft.com/office/powerpoint/2010/main" val="205950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00EBA-597C-4DF0-AA98-38B53E648A34}"/>
              </a:ext>
            </a:extLst>
          </p:cNvPr>
          <p:cNvPicPr>
            <a:picLocks noChangeAspect="1"/>
          </p:cNvPicPr>
          <p:nvPr/>
        </p:nvPicPr>
        <p:blipFill>
          <a:blip r:embed="rId2"/>
          <a:stretch>
            <a:fillRect/>
          </a:stretch>
        </p:blipFill>
        <p:spPr>
          <a:xfrm>
            <a:off x="144379" y="0"/>
            <a:ext cx="5286375" cy="1181100"/>
          </a:xfrm>
          <a:prstGeom prst="rect">
            <a:avLst/>
          </a:prstGeom>
        </p:spPr>
      </p:pic>
      <p:sp>
        <p:nvSpPr>
          <p:cNvPr id="6" name="TextBox 5">
            <a:extLst>
              <a:ext uri="{FF2B5EF4-FFF2-40B4-BE49-F238E27FC236}">
                <a16:creationId xmlns:a16="http://schemas.microsoft.com/office/drawing/2014/main" id="{FCA46CB0-5BEC-49A3-A2A2-DDC31B1F5530}"/>
              </a:ext>
            </a:extLst>
          </p:cNvPr>
          <p:cNvSpPr txBox="1"/>
          <p:nvPr/>
        </p:nvSpPr>
        <p:spPr>
          <a:xfrm>
            <a:off x="0" y="1181100"/>
            <a:ext cx="2304157" cy="338554"/>
          </a:xfrm>
          <a:prstGeom prst="rect">
            <a:avLst/>
          </a:prstGeom>
          <a:noFill/>
        </p:spPr>
        <p:txBody>
          <a:bodyPr wrap="none" rtlCol="0">
            <a:spAutoFit/>
          </a:bodyPr>
          <a:lstStyle/>
          <a:p>
            <a:r>
              <a:rPr lang="en-US" sz="1600" u="sng"/>
              <a:t>Spotting Invalid Lambdas </a:t>
            </a:r>
          </a:p>
        </p:txBody>
      </p:sp>
      <p:pic>
        <p:nvPicPr>
          <p:cNvPr id="8" name="Picture 7">
            <a:extLst>
              <a:ext uri="{FF2B5EF4-FFF2-40B4-BE49-F238E27FC236}">
                <a16:creationId xmlns:a16="http://schemas.microsoft.com/office/drawing/2014/main" id="{4A1C2C86-8313-4A66-9E23-B22C2C56198B}"/>
              </a:ext>
            </a:extLst>
          </p:cNvPr>
          <p:cNvPicPr>
            <a:picLocks noChangeAspect="1"/>
          </p:cNvPicPr>
          <p:nvPr/>
        </p:nvPicPr>
        <p:blipFill>
          <a:blip r:embed="rId3"/>
          <a:stretch>
            <a:fillRect/>
          </a:stretch>
        </p:blipFill>
        <p:spPr>
          <a:xfrm>
            <a:off x="144379" y="1519654"/>
            <a:ext cx="5181600" cy="1000125"/>
          </a:xfrm>
          <a:prstGeom prst="rect">
            <a:avLst/>
          </a:prstGeom>
        </p:spPr>
      </p:pic>
      <p:pic>
        <p:nvPicPr>
          <p:cNvPr id="10" name="Picture 9">
            <a:extLst>
              <a:ext uri="{FF2B5EF4-FFF2-40B4-BE49-F238E27FC236}">
                <a16:creationId xmlns:a16="http://schemas.microsoft.com/office/drawing/2014/main" id="{64C295D0-7CD0-488A-9506-8ACC0B438378}"/>
              </a:ext>
            </a:extLst>
          </p:cNvPr>
          <p:cNvPicPr>
            <a:picLocks noChangeAspect="1"/>
          </p:cNvPicPr>
          <p:nvPr/>
        </p:nvPicPr>
        <p:blipFill>
          <a:blip r:embed="rId4"/>
          <a:stretch>
            <a:fillRect/>
          </a:stretch>
        </p:blipFill>
        <p:spPr>
          <a:xfrm>
            <a:off x="156269" y="3829891"/>
            <a:ext cx="4295775" cy="1228725"/>
          </a:xfrm>
          <a:prstGeom prst="rect">
            <a:avLst/>
          </a:prstGeom>
        </p:spPr>
      </p:pic>
      <p:sp>
        <p:nvSpPr>
          <p:cNvPr id="11" name="TextBox 10">
            <a:extLst>
              <a:ext uri="{FF2B5EF4-FFF2-40B4-BE49-F238E27FC236}">
                <a16:creationId xmlns:a16="http://schemas.microsoft.com/office/drawing/2014/main" id="{84605361-BE25-421C-8951-3F7920C5AC59}"/>
              </a:ext>
            </a:extLst>
          </p:cNvPr>
          <p:cNvSpPr txBox="1"/>
          <p:nvPr/>
        </p:nvSpPr>
        <p:spPr>
          <a:xfrm>
            <a:off x="2304156" y="3820027"/>
            <a:ext cx="1588897" cy="261610"/>
          </a:xfrm>
          <a:prstGeom prst="rect">
            <a:avLst/>
          </a:prstGeom>
          <a:noFill/>
        </p:spPr>
        <p:txBody>
          <a:bodyPr wrap="none" rtlCol="0">
            <a:spAutoFit/>
          </a:bodyPr>
          <a:lstStyle/>
          <a:p>
            <a:r>
              <a:rPr lang="en-US" sz="1100"/>
              <a:t>How many parameters ?</a:t>
            </a:r>
          </a:p>
        </p:txBody>
      </p:sp>
      <p:pic>
        <p:nvPicPr>
          <p:cNvPr id="13" name="Picture 12">
            <a:extLst>
              <a:ext uri="{FF2B5EF4-FFF2-40B4-BE49-F238E27FC236}">
                <a16:creationId xmlns:a16="http://schemas.microsoft.com/office/drawing/2014/main" id="{2A092A72-6460-4D3A-AB1F-B2D5D98131CD}"/>
              </a:ext>
            </a:extLst>
          </p:cNvPr>
          <p:cNvPicPr>
            <a:picLocks noChangeAspect="1"/>
          </p:cNvPicPr>
          <p:nvPr/>
        </p:nvPicPr>
        <p:blipFill>
          <a:blip r:embed="rId5"/>
          <a:stretch>
            <a:fillRect/>
          </a:stretch>
        </p:blipFill>
        <p:spPr>
          <a:xfrm>
            <a:off x="161031" y="5046584"/>
            <a:ext cx="4286250" cy="400050"/>
          </a:xfrm>
          <a:prstGeom prst="rect">
            <a:avLst/>
          </a:prstGeom>
        </p:spPr>
      </p:pic>
      <p:pic>
        <p:nvPicPr>
          <p:cNvPr id="12" name="Picture 11">
            <a:extLst>
              <a:ext uri="{FF2B5EF4-FFF2-40B4-BE49-F238E27FC236}">
                <a16:creationId xmlns:a16="http://schemas.microsoft.com/office/drawing/2014/main" id="{41011387-C6FC-4ACE-A3C8-B69EE902860F}"/>
              </a:ext>
            </a:extLst>
          </p:cNvPr>
          <p:cNvPicPr>
            <a:picLocks noChangeAspect="1"/>
          </p:cNvPicPr>
          <p:nvPr/>
        </p:nvPicPr>
        <p:blipFill>
          <a:blip r:embed="rId6"/>
          <a:stretch>
            <a:fillRect/>
          </a:stretch>
        </p:blipFill>
        <p:spPr>
          <a:xfrm>
            <a:off x="156269" y="2519779"/>
            <a:ext cx="3848100" cy="552450"/>
          </a:xfrm>
          <a:prstGeom prst="rect">
            <a:avLst/>
          </a:prstGeom>
        </p:spPr>
      </p:pic>
      <p:pic>
        <p:nvPicPr>
          <p:cNvPr id="15" name="Picture 14">
            <a:extLst>
              <a:ext uri="{FF2B5EF4-FFF2-40B4-BE49-F238E27FC236}">
                <a16:creationId xmlns:a16="http://schemas.microsoft.com/office/drawing/2014/main" id="{6EBF57D5-C66B-491C-B267-D89E09A5A568}"/>
              </a:ext>
            </a:extLst>
          </p:cNvPr>
          <p:cNvPicPr>
            <a:picLocks noChangeAspect="1"/>
          </p:cNvPicPr>
          <p:nvPr/>
        </p:nvPicPr>
        <p:blipFill>
          <a:blip r:embed="rId7"/>
          <a:stretch>
            <a:fillRect/>
          </a:stretch>
        </p:blipFill>
        <p:spPr>
          <a:xfrm>
            <a:off x="156269" y="3047835"/>
            <a:ext cx="4067175" cy="571500"/>
          </a:xfrm>
          <a:prstGeom prst="rect">
            <a:avLst/>
          </a:prstGeom>
        </p:spPr>
      </p:pic>
      <p:pic>
        <p:nvPicPr>
          <p:cNvPr id="17" name="Picture 16">
            <a:extLst>
              <a:ext uri="{FF2B5EF4-FFF2-40B4-BE49-F238E27FC236}">
                <a16:creationId xmlns:a16="http://schemas.microsoft.com/office/drawing/2014/main" id="{68D3E979-B9F6-44F7-8E60-946A913E1123}"/>
              </a:ext>
            </a:extLst>
          </p:cNvPr>
          <p:cNvPicPr>
            <a:picLocks noChangeAspect="1"/>
          </p:cNvPicPr>
          <p:nvPr/>
        </p:nvPicPr>
        <p:blipFill>
          <a:blip r:embed="rId8"/>
          <a:stretch>
            <a:fillRect/>
          </a:stretch>
        </p:blipFill>
        <p:spPr>
          <a:xfrm>
            <a:off x="156269" y="3600285"/>
            <a:ext cx="4276725" cy="238125"/>
          </a:xfrm>
          <a:prstGeom prst="rect">
            <a:avLst/>
          </a:prstGeom>
        </p:spPr>
      </p:pic>
      <p:sp>
        <p:nvSpPr>
          <p:cNvPr id="20" name="TextBox 19">
            <a:extLst>
              <a:ext uri="{FF2B5EF4-FFF2-40B4-BE49-F238E27FC236}">
                <a16:creationId xmlns:a16="http://schemas.microsoft.com/office/drawing/2014/main" id="{9A245C73-DCAB-459E-938B-1CB1AAAAB6E4}"/>
              </a:ext>
            </a:extLst>
          </p:cNvPr>
          <p:cNvSpPr txBox="1"/>
          <p:nvPr/>
        </p:nvSpPr>
        <p:spPr>
          <a:xfrm>
            <a:off x="96361" y="5391749"/>
            <a:ext cx="2897909" cy="338554"/>
          </a:xfrm>
          <a:prstGeom prst="rect">
            <a:avLst/>
          </a:prstGeom>
          <a:noFill/>
        </p:spPr>
        <p:txBody>
          <a:bodyPr wrap="none" rtlCol="0">
            <a:spAutoFit/>
          </a:bodyPr>
          <a:lstStyle/>
          <a:p>
            <a:r>
              <a:rPr lang="en-US" sz="1600" u="sng"/>
              <a:t>Applying the Predicate Interface </a:t>
            </a:r>
          </a:p>
        </p:txBody>
      </p:sp>
      <p:pic>
        <p:nvPicPr>
          <p:cNvPr id="22" name="Picture 21">
            <a:extLst>
              <a:ext uri="{FF2B5EF4-FFF2-40B4-BE49-F238E27FC236}">
                <a16:creationId xmlns:a16="http://schemas.microsoft.com/office/drawing/2014/main" id="{954B12AA-9EDA-43FF-AFE6-1DF609B4121C}"/>
              </a:ext>
            </a:extLst>
          </p:cNvPr>
          <p:cNvPicPr>
            <a:picLocks noChangeAspect="1"/>
          </p:cNvPicPr>
          <p:nvPr/>
        </p:nvPicPr>
        <p:blipFill>
          <a:blip r:embed="rId9"/>
          <a:stretch>
            <a:fillRect/>
          </a:stretch>
        </p:blipFill>
        <p:spPr>
          <a:xfrm>
            <a:off x="230103" y="5734067"/>
            <a:ext cx="5114925" cy="847725"/>
          </a:xfrm>
          <a:prstGeom prst="rect">
            <a:avLst/>
          </a:prstGeom>
        </p:spPr>
      </p:pic>
      <p:cxnSp>
        <p:nvCxnSpPr>
          <p:cNvPr id="23" name="Straight Connector 22">
            <a:extLst>
              <a:ext uri="{FF2B5EF4-FFF2-40B4-BE49-F238E27FC236}">
                <a16:creationId xmlns:a16="http://schemas.microsoft.com/office/drawing/2014/main" id="{9E91FE03-B916-49BD-98A4-0D26C8D7B1F2}"/>
              </a:ext>
            </a:extLst>
          </p:cNvPr>
          <p:cNvCxnSpPr/>
          <p:nvPr/>
        </p:nvCxnSpPr>
        <p:spPr>
          <a:xfrm>
            <a:off x="5430754"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2CB7E21-064F-424C-AB91-8563599F25AF}"/>
              </a:ext>
            </a:extLst>
          </p:cNvPr>
          <p:cNvPicPr>
            <a:picLocks noChangeAspect="1"/>
          </p:cNvPicPr>
          <p:nvPr/>
        </p:nvPicPr>
        <p:blipFill>
          <a:blip r:embed="rId10"/>
          <a:stretch>
            <a:fillRect/>
          </a:stretch>
        </p:blipFill>
        <p:spPr>
          <a:xfrm>
            <a:off x="5516480" y="19381"/>
            <a:ext cx="5334000" cy="1533525"/>
          </a:xfrm>
          <a:prstGeom prst="rect">
            <a:avLst/>
          </a:prstGeom>
        </p:spPr>
      </p:pic>
      <p:pic>
        <p:nvPicPr>
          <p:cNvPr id="29" name="Picture 28">
            <a:extLst>
              <a:ext uri="{FF2B5EF4-FFF2-40B4-BE49-F238E27FC236}">
                <a16:creationId xmlns:a16="http://schemas.microsoft.com/office/drawing/2014/main" id="{34C49463-2F42-40A6-95B8-000F5372BDEA}"/>
              </a:ext>
            </a:extLst>
          </p:cNvPr>
          <p:cNvPicPr>
            <a:picLocks noChangeAspect="1"/>
          </p:cNvPicPr>
          <p:nvPr/>
        </p:nvPicPr>
        <p:blipFill>
          <a:blip r:embed="rId11"/>
          <a:stretch>
            <a:fillRect/>
          </a:stretch>
        </p:blipFill>
        <p:spPr>
          <a:xfrm>
            <a:off x="5538376" y="1552906"/>
            <a:ext cx="4657725" cy="2638425"/>
          </a:xfrm>
          <a:prstGeom prst="rect">
            <a:avLst/>
          </a:prstGeom>
        </p:spPr>
      </p:pic>
      <p:pic>
        <p:nvPicPr>
          <p:cNvPr id="33" name="Picture 32">
            <a:extLst>
              <a:ext uri="{FF2B5EF4-FFF2-40B4-BE49-F238E27FC236}">
                <a16:creationId xmlns:a16="http://schemas.microsoft.com/office/drawing/2014/main" id="{26AC9A09-D71D-4DC0-8877-6D236751B729}"/>
              </a:ext>
            </a:extLst>
          </p:cNvPr>
          <p:cNvPicPr>
            <a:picLocks noChangeAspect="1"/>
          </p:cNvPicPr>
          <p:nvPr/>
        </p:nvPicPr>
        <p:blipFill>
          <a:blip r:embed="rId12"/>
          <a:stretch>
            <a:fillRect/>
          </a:stretch>
        </p:blipFill>
        <p:spPr>
          <a:xfrm>
            <a:off x="5523498" y="4268040"/>
            <a:ext cx="4810125" cy="352425"/>
          </a:xfrm>
          <a:prstGeom prst="rect">
            <a:avLst/>
          </a:prstGeom>
        </p:spPr>
      </p:pic>
      <p:pic>
        <p:nvPicPr>
          <p:cNvPr id="18" name="Picture 17">
            <a:extLst>
              <a:ext uri="{FF2B5EF4-FFF2-40B4-BE49-F238E27FC236}">
                <a16:creationId xmlns:a16="http://schemas.microsoft.com/office/drawing/2014/main" id="{4C22D0A6-5340-40DA-AA9A-3C08816BD764}"/>
              </a:ext>
            </a:extLst>
          </p:cNvPr>
          <p:cNvPicPr>
            <a:picLocks noChangeAspect="1"/>
          </p:cNvPicPr>
          <p:nvPr/>
        </p:nvPicPr>
        <p:blipFill>
          <a:blip r:embed="rId13"/>
          <a:stretch>
            <a:fillRect/>
          </a:stretch>
        </p:blipFill>
        <p:spPr>
          <a:xfrm>
            <a:off x="2867383" y="3047834"/>
            <a:ext cx="2439539" cy="715897"/>
          </a:xfrm>
          <a:prstGeom prst="rect">
            <a:avLst/>
          </a:prstGeom>
        </p:spPr>
      </p:pic>
      <p:pic>
        <p:nvPicPr>
          <p:cNvPr id="19" name="Picture 18">
            <a:extLst>
              <a:ext uri="{FF2B5EF4-FFF2-40B4-BE49-F238E27FC236}">
                <a16:creationId xmlns:a16="http://schemas.microsoft.com/office/drawing/2014/main" id="{460F2EDB-39CD-41BD-8294-0B616C14AE9D}"/>
              </a:ext>
            </a:extLst>
          </p:cNvPr>
          <p:cNvPicPr>
            <a:picLocks noChangeAspect="1"/>
          </p:cNvPicPr>
          <p:nvPr/>
        </p:nvPicPr>
        <p:blipFill>
          <a:blip r:embed="rId13"/>
          <a:stretch>
            <a:fillRect/>
          </a:stretch>
        </p:blipFill>
        <p:spPr>
          <a:xfrm>
            <a:off x="2593512" y="1943156"/>
            <a:ext cx="2627685" cy="1137010"/>
          </a:xfrm>
          <a:prstGeom prst="rect">
            <a:avLst/>
          </a:prstGeom>
        </p:spPr>
      </p:pic>
      <p:pic>
        <p:nvPicPr>
          <p:cNvPr id="21" name="Picture 20">
            <a:extLst>
              <a:ext uri="{FF2B5EF4-FFF2-40B4-BE49-F238E27FC236}">
                <a16:creationId xmlns:a16="http://schemas.microsoft.com/office/drawing/2014/main" id="{C59714A4-51E7-4753-A73B-F834A73C34E7}"/>
              </a:ext>
            </a:extLst>
          </p:cNvPr>
          <p:cNvPicPr>
            <a:picLocks noChangeAspect="1"/>
          </p:cNvPicPr>
          <p:nvPr/>
        </p:nvPicPr>
        <p:blipFill>
          <a:blip r:embed="rId13"/>
          <a:stretch>
            <a:fillRect/>
          </a:stretch>
        </p:blipFill>
        <p:spPr>
          <a:xfrm>
            <a:off x="3388640" y="4080291"/>
            <a:ext cx="1918281" cy="1366343"/>
          </a:xfrm>
          <a:prstGeom prst="rect">
            <a:avLst/>
          </a:prstGeom>
        </p:spPr>
      </p:pic>
    </p:spTree>
    <p:extLst>
      <p:ext uri="{BB962C8B-B14F-4D97-AF65-F5344CB8AC3E}">
        <p14:creationId xmlns:p14="http://schemas.microsoft.com/office/powerpoint/2010/main" val="812901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67E91-32A2-47A9-B27E-C99E5885DEE3}"/>
              </a:ext>
            </a:extLst>
          </p:cNvPr>
          <p:cNvSpPr txBox="1"/>
          <p:nvPr/>
        </p:nvSpPr>
        <p:spPr>
          <a:xfrm>
            <a:off x="0" y="0"/>
            <a:ext cx="2316340" cy="338554"/>
          </a:xfrm>
          <a:prstGeom prst="rect">
            <a:avLst/>
          </a:prstGeom>
          <a:noFill/>
        </p:spPr>
        <p:txBody>
          <a:bodyPr wrap="none" rtlCol="0">
            <a:spAutoFit/>
          </a:bodyPr>
          <a:lstStyle/>
          <a:p>
            <a:r>
              <a:rPr lang="en-US" sz="1600" u="sng"/>
              <a:t>The Serializable Interface </a:t>
            </a:r>
          </a:p>
        </p:txBody>
      </p:sp>
      <p:sp>
        <p:nvSpPr>
          <p:cNvPr id="3" name="Rectangle 2">
            <a:extLst>
              <a:ext uri="{FF2B5EF4-FFF2-40B4-BE49-F238E27FC236}">
                <a16:creationId xmlns:a16="http://schemas.microsoft.com/office/drawing/2014/main" id="{A768C076-8A87-480A-9F5A-DD679946FEF8}"/>
              </a:ext>
            </a:extLst>
          </p:cNvPr>
          <p:cNvSpPr/>
          <p:nvPr/>
        </p:nvSpPr>
        <p:spPr>
          <a:xfrm>
            <a:off x="0" y="338554"/>
            <a:ext cx="6096000" cy="1954381"/>
          </a:xfrm>
          <a:prstGeom prst="rect">
            <a:avLst/>
          </a:prstGeom>
        </p:spPr>
        <p:txBody>
          <a:bodyPr>
            <a:spAutoFit/>
          </a:bodyPr>
          <a:lstStyle/>
          <a:p>
            <a:r>
              <a:rPr lang="en-US" sz="1100"/>
              <a:t>In order to serialize objects using the java.io API, the class they belong to must implement the java.io.Serializable interface. The Serializable interface is a tagging or marker interface, which means that it does not have any methods associated with it. Any class can implement the Serializable interface since there are no required methods to implement. </a:t>
            </a:r>
          </a:p>
          <a:p>
            <a:endParaRPr lang="en-US" sz="1100"/>
          </a:p>
          <a:p>
            <a:r>
              <a:rPr lang="en-US" sz="1100"/>
              <a:t>The purpose of implementing the Serializable interface is to inform any process attempting to serialize the object that you have taken the proper steps to make the object serializable, which involves making sure that the classes of all instance variables within the object are also marked Serializable . Many of the built-in Java classes that you have worked with throughout this book, including the String class, are marked Serializable . This means that many of the simple classes that we have built throughout this book can be marked Serializable without any additional work. </a:t>
            </a:r>
          </a:p>
        </p:txBody>
      </p:sp>
      <p:cxnSp>
        <p:nvCxnSpPr>
          <p:cNvPr id="4" name="Straight Connector 3">
            <a:extLst>
              <a:ext uri="{FF2B5EF4-FFF2-40B4-BE49-F238E27FC236}">
                <a16:creationId xmlns:a16="http://schemas.microsoft.com/office/drawing/2014/main" id="{E7BD8E39-60F7-49AC-B991-E5CCC84858E3}"/>
              </a:ext>
            </a:extLst>
          </p:cNvPr>
          <p:cNvCxnSpPr>
            <a:cxnSpLocks/>
          </p:cNvCxnSpPr>
          <p:nvPr/>
        </p:nvCxnSpPr>
        <p:spPr>
          <a:xfrm>
            <a:off x="605611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8B3A86-2663-495D-A8E5-93FB0A57A700}"/>
              </a:ext>
            </a:extLst>
          </p:cNvPr>
          <p:cNvPicPr>
            <a:picLocks noChangeAspect="1"/>
          </p:cNvPicPr>
          <p:nvPr/>
        </p:nvPicPr>
        <p:blipFill>
          <a:blip r:embed="rId2"/>
          <a:stretch>
            <a:fillRect/>
          </a:stretch>
        </p:blipFill>
        <p:spPr>
          <a:xfrm>
            <a:off x="94174" y="2292935"/>
            <a:ext cx="5381625" cy="1038225"/>
          </a:xfrm>
          <a:prstGeom prst="rect">
            <a:avLst/>
          </a:prstGeom>
        </p:spPr>
      </p:pic>
      <p:sp>
        <p:nvSpPr>
          <p:cNvPr id="7" name="Rectangle 6">
            <a:extLst>
              <a:ext uri="{FF2B5EF4-FFF2-40B4-BE49-F238E27FC236}">
                <a16:creationId xmlns:a16="http://schemas.microsoft.com/office/drawing/2014/main" id="{BBAEFD8C-47F2-416D-A8B3-97AA26615677}"/>
              </a:ext>
            </a:extLst>
          </p:cNvPr>
          <p:cNvSpPr/>
          <p:nvPr/>
        </p:nvSpPr>
        <p:spPr>
          <a:xfrm>
            <a:off x="0" y="3429000"/>
            <a:ext cx="6096000" cy="2123658"/>
          </a:xfrm>
          <a:prstGeom prst="rect">
            <a:avLst/>
          </a:prstGeom>
        </p:spPr>
        <p:txBody>
          <a:bodyPr>
            <a:spAutoFit/>
          </a:bodyPr>
          <a:lstStyle/>
          <a:p>
            <a:r>
              <a:rPr lang="en-US" sz="1100"/>
              <a:t>A process attempting to serialize an object will throw a NotSerializableException if the class or one of its contained classes does not properly implement the Serializable interface. Let’s say that you have a particular object within a larger object that is not serializable, such as one that stores temporary state or metadata information about the larger object. You can use the transient keyword on the reference to the object, which will instruct the process serializing the object to skip it and avoid throwing a NotSerializableException . The only limitation is that the data stored in the object will be lost during the serialization process. </a:t>
            </a:r>
          </a:p>
          <a:p>
            <a:endParaRPr lang="en-US" sz="1100"/>
          </a:p>
          <a:p>
            <a:r>
              <a:rPr lang="en-US" sz="1100"/>
              <a:t>Besides transient instance variables, static class members will also be ignored during the serialization and deserialization process. This should follow logically, as static class variables do not belong to one particular instance. If you need to store static class information, it will be need to be copied to an instance object and serialized separately. </a:t>
            </a:r>
          </a:p>
        </p:txBody>
      </p:sp>
      <p:pic>
        <p:nvPicPr>
          <p:cNvPr id="9" name="Picture 8">
            <a:extLst>
              <a:ext uri="{FF2B5EF4-FFF2-40B4-BE49-F238E27FC236}">
                <a16:creationId xmlns:a16="http://schemas.microsoft.com/office/drawing/2014/main" id="{991D83AE-2623-40C7-A809-FE74A950A2F9}"/>
              </a:ext>
            </a:extLst>
          </p:cNvPr>
          <p:cNvPicPr>
            <a:picLocks noChangeAspect="1"/>
          </p:cNvPicPr>
          <p:nvPr/>
        </p:nvPicPr>
        <p:blipFill>
          <a:blip r:embed="rId3"/>
          <a:stretch>
            <a:fillRect/>
          </a:stretch>
        </p:blipFill>
        <p:spPr>
          <a:xfrm>
            <a:off x="6096000" y="0"/>
            <a:ext cx="5372100" cy="2400300"/>
          </a:xfrm>
          <a:prstGeom prst="rect">
            <a:avLst/>
          </a:prstGeom>
        </p:spPr>
      </p:pic>
      <p:sp>
        <p:nvSpPr>
          <p:cNvPr id="10" name="Rectangle 9">
            <a:extLst>
              <a:ext uri="{FF2B5EF4-FFF2-40B4-BE49-F238E27FC236}">
                <a16:creationId xmlns:a16="http://schemas.microsoft.com/office/drawing/2014/main" id="{AED480ED-2CEA-4DF0-A4B9-614FFFA3387B}"/>
              </a:ext>
            </a:extLst>
          </p:cNvPr>
          <p:cNvSpPr/>
          <p:nvPr/>
        </p:nvSpPr>
        <p:spPr>
          <a:xfrm>
            <a:off x="6094313" y="2400300"/>
            <a:ext cx="6096000" cy="261610"/>
          </a:xfrm>
          <a:prstGeom prst="rect">
            <a:avLst/>
          </a:prstGeom>
        </p:spPr>
        <p:txBody>
          <a:bodyPr>
            <a:spAutoFit/>
          </a:bodyPr>
          <a:lstStyle/>
          <a:p>
            <a:r>
              <a:rPr lang="en-US" sz="1100"/>
              <a:t>The following program is an example of our Animal class that implements a Serializable properly:</a:t>
            </a:r>
          </a:p>
        </p:txBody>
      </p:sp>
      <p:pic>
        <p:nvPicPr>
          <p:cNvPr id="11" name="Picture 10">
            <a:extLst>
              <a:ext uri="{FF2B5EF4-FFF2-40B4-BE49-F238E27FC236}">
                <a16:creationId xmlns:a16="http://schemas.microsoft.com/office/drawing/2014/main" id="{993AD176-731C-4C44-84B4-EC9C3ABE9EA8}"/>
              </a:ext>
            </a:extLst>
          </p:cNvPr>
          <p:cNvPicPr>
            <a:picLocks noChangeAspect="1"/>
          </p:cNvPicPr>
          <p:nvPr/>
        </p:nvPicPr>
        <p:blipFill>
          <a:blip r:embed="rId4"/>
          <a:stretch>
            <a:fillRect/>
          </a:stretch>
        </p:blipFill>
        <p:spPr>
          <a:xfrm>
            <a:off x="6182800" y="2700129"/>
            <a:ext cx="5200650" cy="3581400"/>
          </a:xfrm>
          <a:prstGeom prst="rect">
            <a:avLst/>
          </a:prstGeom>
        </p:spPr>
      </p:pic>
    </p:spTree>
    <p:extLst>
      <p:ext uri="{BB962C8B-B14F-4D97-AF65-F5344CB8AC3E}">
        <p14:creationId xmlns:p14="http://schemas.microsoft.com/office/powerpoint/2010/main" val="947339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04595C-DB89-4009-B0B0-765B9BE64BA2}"/>
              </a:ext>
            </a:extLst>
          </p:cNvPr>
          <p:cNvSpPr/>
          <p:nvPr/>
        </p:nvSpPr>
        <p:spPr>
          <a:xfrm>
            <a:off x="0" y="0"/>
            <a:ext cx="6096000" cy="1785104"/>
          </a:xfrm>
          <a:prstGeom prst="rect">
            <a:avLst/>
          </a:prstGeom>
        </p:spPr>
        <p:txBody>
          <a:bodyPr>
            <a:spAutoFit/>
          </a:bodyPr>
          <a:lstStyle/>
          <a:p>
            <a:r>
              <a:rPr lang="en-US" sz="1100"/>
              <a:t>All that was required to make our previous Animal class serializable in Java was to add implements Serializable to the class definition. Notice that we also added a variable called serialVersionUID. Although this is certainly not required as part of implementing the Serializable interface, it is considered a good practice to do so and update this static class variable anytime you modify the class. </a:t>
            </a:r>
          </a:p>
          <a:p>
            <a:endParaRPr lang="en-US" sz="1100"/>
          </a:p>
          <a:p>
            <a:r>
              <a:rPr lang="en-US" sz="1100"/>
              <a:t>This serialVersionUID is stored with the serialized object and assists during the deserialization process. The serialization process uses the serialVersionUID to identify uniquely a version of the class. That way, it knows whether the serialized data for an object will match the instance variable in the current version of the class. If an older version of the class is encountered during deserialization, an exception may be thrown. Alternatively, some deserialization tools support conversions automatically.</a:t>
            </a:r>
          </a:p>
        </p:txBody>
      </p:sp>
      <p:cxnSp>
        <p:nvCxnSpPr>
          <p:cNvPr id="5" name="Straight Connector 4">
            <a:extLst>
              <a:ext uri="{FF2B5EF4-FFF2-40B4-BE49-F238E27FC236}">
                <a16:creationId xmlns:a16="http://schemas.microsoft.com/office/drawing/2014/main" id="{6856F992-0682-42D4-A93A-E1E1A43194CF}"/>
              </a:ext>
            </a:extLst>
          </p:cNvPr>
          <p:cNvCxnSpPr>
            <a:cxnSpLocks/>
          </p:cNvCxnSpPr>
          <p:nvPr/>
        </p:nvCxnSpPr>
        <p:spPr>
          <a:xfrm>
            <a:off x="605611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B1D6C30-0D70-4872-9409-AEECC5D635C5}"/>
              </a:ext>
            </a:extLst>
          </p:cNvPr>
          <p:cNvPicPr>
            <a:picLocks noChangeAspect="1"/>
          </p:cNvPicPr>
          <p:nvPr/>
        </p:nvPicPr>
        <p:blipFill>
          <a:blip r:embed="rId2"/>
          <a:stretch>
            <a:fillRect/>
          </a:stretch>
        </p:blipFill>
        <p:spPr>
          <a:xfrm>
            <a:off x="98015" y="1785104"/>
            <a:ext cx="5314950" cy="2686050"/>
          </a:xfrm>
          <a:prstGeom prst="rect">
            <a:avLst/>
          </a:prstGeom>
        </p:spPr>
      </p:pic>
      <p:sp>
        <p:nvSpPr>
          <p:cNvPr id="7" name="TextBox 6">
            <a:extLst>
              <a:ext uri="{FF2B5EF4-FFF2-40B4-BE49-F238E27FC236}">
                <a16:creationId xmlns:a16="http://schemas.microsoft.com/office/drawing/2014/main" id="{3EBFE76E-4236-40B2-9907-A315FA6A2E81}"/>
              </a:ext>
            </a:extLst>
          </p:cNvPr>
          <p:cNvSpPr txBox="1"/>
          <p:nvPr/>
        </p:nvSpPr>
        <p:spPr>
          <a:xfrm>
            <a:off x="0" y="4471154"/>
            <a:ext cx="3206327" cy="338554"/>
          </a:xfrm>
          <a:prstGeom prst="rect">
            <a:avLst/>
          </a:prstGeom>
          <a:noFill/>
        </p:spPr>
        <p:txBody>
          <a:bodyPr wrap="none" rtlCol="0">
            <a:spAutoFit/>
          </a:bodyPr>
          <a:lstStyle/>
          <a:p>
            <a:r>
              <a:rPr lang="en-US" sz="1600" u="sng"/>
              <a:t>Serializing and Deserializing Objects </a:t>
            </a:r>
          </a:p>
        </p:txBody>
      </p:sp>
      <p:sp>
        <p:nvSpPr>
          <p:cNvPr id="8" name="Rectangle 7">
            <a:extLst>
              <a:ext uri="{FF2B5EF4-FFF2-40B4-BE49-F238E27FC236}">
                <a16:creationId xmlns:a16="http://schemas.microsoft.com/office/drawing/2014/main" id="{0DED2903-6EDC-4F13-A31C-661144A97762}"/>
              </a:ext>
            </a:extLst>
          </p:cNvPr>
          <p:cNvSpPr/>
          <p:nvPr/>
        </p:nvSpPr>
        <p:spPr>
          <a:xfrm>
            <a:off x="0" y="4809708"/>
            <a:ext cx="6016227" cy="1954381"/>
          </a:xfrm>
          <a:prstGeom prst="rect">
            <a:avLst/>
          </a:prstGeom>
        </p:spPr>
        <p:txBody>
          <a:bodyPr wrap="square">
            <a:spAutoFit/>
          </a:bodyPr>
          <a:lstStyle/>
          <a:p>
            <a:r>
              <a:rPr lang="en-US" sz="1100"/>
              <a:t>The java.io API provides two stream classes for object serialization and deserialization called ObjectInputStream and ObjectOutputStream. </a:t>
            </a:r>
          </a:p>
          <a:p>
            <a:endParaRPr lang="en-US" sz="1100"/>
          </a:p>
          <a:p>
            <a:r>
              <a:rPr lang="en-US" sz="1100"/>
              <a:t>The ObjectOutputStream class includes a method to serialize the object to the stream called void writeObject(Object). If the provided object is not Serializable, or it contains an embedded reference to a class that is not Serializable or not marked transient, a NotSerializableException will be thrown at runtime. </a:t>
            </a:r>
          </a:p>
          <a:p>
            <a:endParaRPr lang="en-US" sz="1100"/>
          </a:p>
          <a:p>
            <a:r>
              <a:rPr lang="en-US" sz="1100"/>
              <a:t>For the reciprocal process, the ObjectInputStream class includes a deserialization method that returns an object called readObject(). Notice that the return type of this method is the generic type </a:t>
            </a:r>
            <a:r>
              <a:rPr lang="en-US" sz="1100" err="1"/>
              <a:t>java.lang.Object</a:t>
            </a:r>
            <a:r>
              <a:rPr lang="en-US" sz="1100"/>
              <a:t>, indicating that the object will have to be cast explicitly at runtime to be used.</a:t>
            </a:r>
          </a:p>
        </p:txBody>
      </p:sp>
      <p:sp>
        <p:nvSpPr>
          <p:cNvPr id="9" name="Rectangle 8">
            <a:extLst>
              <a:ext uri="{FF2B5EF4-FFF2-40B4-BE49-F238E27FC236}">
                <a16:creationId xmlns:a16="http://schemas.microsoft.com/office/drawing/2014/main" id="{4DC563C5-3AF3-4099-86C6-2D95287D982B}"/>
              </a:ext>
            </a:extLst>
          </p:cNvPr>
          <p:cNvSpPr/>
          <p:nvPr/>
        </p:nvSpPr>
        <p:spPr>
          <a:xfrm>
            <a:off x="6056114" y="0"/>
            <a:ext cx="6096000" cy="261610"/>
          </a:xfrm>
          <a:prstGeom prst="rect">
            <a:avLst/>
          </a:prstGeom>
        </p:spPr>
        <p:txBody>
          <a:bodyPr>
            <a:spAutoFit/>
          </a:bodyPr>
          <a:lstStyle/>
          <a:p>
            <a:r>
              <a:rPr lang="en-US" sz="1100"/>
              <a:t>We now provide a sample program that reads and writes Animal data objects:</a:t>
            </a:r>
          </a:p>
        </p:txBody>
      </p:sp>
      <p:pic>
        <p:nvPicPr>
          <p:cNvPr id="11" name="Picture 10">
            <a:extLst>
              <a:ext uri="{FF2B5EF4-FFF2-40B4-BE49-F238E27FC236}">
                <a16:creationId xmlns:a16="http://schemas.microsoft.com/office/drawing/2014/main" id="{71D54B6B-9770-4476-85CC-D5C91AE36DBE}"/>
              </a:ext>
            </a:extLst>
          </p:cNvPr>
          <p:cNvPicPr>
            <a:picLocks noChangeAspect="1"/>
          </p:cNvPicPr>
          <p:nvPr/>
        </p:nvPicPr>
        <p:blipFill>
          <a:blip r:embed="rId3"/>
          <a:stretch>
            <a:fillRect/>
          </a:stretch>
        </p:blipFill>
        <p:spPr>
          <a:xfrm>
            <a:off x="6194015" y="257175"/>
            <a:ext cx="5448300" cy="6600825"/>
          </a:xfrm>
          <a:prstGeom prst="rect">
            <a:avLst/>
          </a:prstGeom>
        </p:spPr>
      </p:pic>
      <p:pic>
        <p:nvPicPr>
          <p:cNvPr id="12" name="Picture 11">
            <a:extLst>
              <a:ext uri="{FF2B5EF4-FFF2-40B4-BE49-F238E27FC236}">
                <a16:creationId xmlns:a16="http://schemas.microsoft.com/office/drawing/2014/main" id="{DE32ABCB-4200-4C8F-9BD9-17EB3DB154A2}"/>
              </a:ext>
            </a:extLst>
          </p:cNvPr>
          <p:cNvPicPr>
            <a:picLocks noChangeAspect="1"/>
          </p:cNvPicPr>
          <p:nvPr/>
        </p:nvPicPr>
        <p:blipFill>
          <a:blip r:embed="rId4"/>
          <a:stretch>
            <a:fillRect/>
          </a:stretch>
        </p:blipFill>
        <p:spPr>
          <a:xfrm>
            <a:off x="7006829" y="6518700"/>
            <a:ext cx="5105400" cy="342900"/>
          </a:xfrm>
          <a:prstGeom prst="rect">
            <a:avLst/>
          </a:prstGeom>
        </p:spPr>
      </p:pic>
      <p:pic>
        <p:nvPicPr>
          <p:cNvPr id="13" name="Picture 12">
            <a:extLst>
              <a:ext uri="{FF2B5EF4-FFF2-40B4-BE49-F238E27FC236}">
                <a16:creationId xmlns:a16="http://schemas.microsoft.com/office/drawing/2014/main" id="{76198D19-BAA5-4D55-8FD1-A4E88D2C2ABB}"/>
              </a:ext>
            </a:extLst>
          </p:cNvPr>
          <p:cNvPicPr>
            <a:picLocks noChangeAspect="1"/>
          </p:cNvPicPr>
          <p:nvPr/>
        </p:nvPicPr>
        <p:blipFill>
          <a:blip r:embed="rId5"/>
          <a:stretch>
            <a:fillRect/>
          </a:stretch>
        </p:blipFill>
        <p:spPr>
          <a:xfrm>
            <a:off x="7030297" y="6526161"/>
            <a:ext cx="5121817" cy="331838"/>
          </a:xfrm>
          <a:prstGeom prst="rect">
            <a:avLst/>
          </a:prstGeom>
        </p:spPr>
      </p:pic>
    </p:spTree>
    <p:extLst>
      <p:ext uri="{BB962C8B-B14F-4D97-AF65-F5344CB8AC3E}">
        <p14:creationId xmlns:p14="http://schemas.microsoft.com/office/powerpoint/2010/main" val="1882163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A7D0F8-9590-42D0-81EB-87AC15890052}"/>
              </a:ext>
            </a:extLst>
          </p:cNvPr>
          <p:cNvSpPr/>
          <p:nvPr/>
        </p:nvSpPr>
        <p:spPr>
          <a:xfrm>
            <a:off x="0" y="0"/>
            <a:ext cx="6164826" cy="3139321"/>
          </a:xfrm>
          <a:prstGeom prst="rect">
            <a:avLst/>
          </a:prstGeom>
        </p:spPr>
        <p:txBody>
          <a:bodyPr wrap="square">
            <a:spAutoFit/>
          </a:bodyPr>
          <a:lstStyle/>
          <a:p>
            <a:r>
              <a:rPr lang="en-US" sz="1100"/>
              <a:t>For performance reasons, we wrap each low-level file stream with a Buffered stream and then chain the result to an Object stream. The createAnimalsFile() method should be somewhat straightforward since we are just iterating over the List object and serializing each Animal object to disk using the writeObject() method. </a:t>
            </a:r>
          </a:p>
          <a:p>
            <a:endParaRPr lang="en-US" sz="1100"/>
          </a:p>
          <a:p>
            <a:r>
              <a:rPr lang="en-US" sz="1100"/>
              <a:t>The getAnimals() method is a little more complex, as we must take special care to deserialize the objects from disk. First, we need to check that the object we are reading is actually an instance of the Animal class before explicitly casting it, or else we might get a ClassCastException at runtime. In practice, we may want to throw an exception or log additional details if we encounter a class type that we did not expect. </a:t>
            </a:r>
          </a:p>
          <a:p>
            <a:endParaRPr lang="en-US" sz="1100"/>
          </a:p>
          <a:p>
            <a:r>
              <a:rPr lang="en-US" sz="1100"/>
              <a:t>Next, the readObject() throws the checked exception, ClassNotFoundException, since the class of the deserialized object may not be available to the JRE. Therefore, we need to catch the exception or rethrow in our method signatures; in this case, we chose the latter. </a:t>
            </a:r>
          </a:p>
          <a:p>
            <a:endParaRPr lang="en-US" sz="1100"/>
          </a:p>
          <a:p>
            <a:r>
              <a:rPr lang="en-US" sz="1100"/>
              <a:t>Finally, since we are reading objects, we can’t use a -1 integer value to determine when we have finished reading a file. Instead, the proper technique is to catch an EOFException, which marks the program encountering the end of the file. Notice that we don’t do anything with the exception other than finish the method. This is one of the few times when it is perfectly acceptable to swallow an exception.</a:t>
            </a:r>
          </a:p>
        </p:txBody>
      </p:sp>
      <p:cxnSp>
        <p:nvCxnSpPr>
          <p:cNvPr id="5" name="Straight Connector 4">
            <a:extLst>
              <a:ext uri="{FF2B5EF4-FFF2-40B4-BE49-F238E27FC236}">
                <a16:creationId xmlns:a16="http://schemas.microsoft.com/office/drawing/2014/main" id="{7C3A6B9A-8B57-4499-8BEA-4445081C5B86}"/>
              </a:ext>
            </a:extLst>
          </p:cNvPr>
          <p:cNvCxnSpPr>
            <a:cxnSpLocks/>
          </p:cNvCxnSpPr>
          <p:nvPr/>
        </p:nvCxnSpPr>
        <p:spPr>
          <a:xfrm>
            <a:off x="61033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5592A6C-8995-4FE8-BCB6-DBF1F4CD7339}"/>
              </a:ext>
            </a:extLst>
          </p:cNvPr>
          <p:cNvPicPr>
            <a:picLocks noChangeAspect="1"/>
          </p:cNvPicPr>
          <p:nvPr/>
        </p:nvPicPr>
        <p:blipFill>
          <a:blip r:embed="rId2"/>
          <a:stretch>
            <a:fillRect/>
          </a:stretch>
        </p:blipFill>
        <p:spPr>
          <a:xfrm>
            <a:off x="120598" y="3139321"/>
            <a:ext cx="5343525" cy="2009775"/>
          </a:xfrm>
          <a:prstGeom prst="rect">
            <a:avLst/>
          </a:prstGeom>
        </p:spPr>
      </p:pic>
      <p:sp>
        <p:nvSpPr>
          <p:cNvPr id="7" name="Rectangle 6">
            <a:extLst>
              <a:ext uri="{FF2B5EF4-FFF2-40B4-BE49-F238E27FC236}">
                <a16:creationId xmlns:a16="http://schemas.microsoft.com/office/drawing/2014/main" id="{96646BE6-E661-41BD-922F-43AA9D83E634}"/>
              </a:ext>
            </a:extLst>
          </p:cNvPr>
          <p:cNvSpPr/>
          <p:nvPr/>
        </p:nvSpPr>
        <p:spPr>
          <a:xfrm>
            <a:off x="-7373" y="5149096"/>
            <a:ext cx="6096000" cy="769441"/>
          </a:xfrm>
          <a:prstGeom prst="rect">
            <a:avLst/>
          </a:prstGeom>
        </p:spPr>
        <p:txBody>
          <a:bodyPr>
            <a:spAutoFit/>
          </a:bodyPr>
          <a:lstStyle/>
          <a:p>
            <a:r>
              <a:rPr lang="en-US" sz="1100"/>
              <a:t>We conclude our discussion of the Object stream classes by noting that they do support reading and writing null objects. Therefore, it is important to check for null values when reading from a serialized data stream. In our sample application, we rely on the property of the instanceof operator always to return false for null values to skip explicitly needing to check for null values. </a:t>
            </a:r>
          </a:p>
        </p:txBody>
      </p:sp>
      <p:sp>
        <p:nvSpPr>
          <p:cNvPr id="8" name="TextBox 7">
            <a:extLst>
              <a:ext uri="{FF2B5EF4-FFF2-40B4-BE49-F238E27FC236}">
                <a16:creationId xmlns:a16="http://schemas.microsoft.com/office/drawing/2014/main" id="{BD0ADC5E-E47E-4D49-B296-C0864853C172}"/>
              </a:ext>
            </a:extLst>
          </p:cNvPr>
          <p:cNvSpPr txBox="1"/>
          <p:nvPr/>
        </p:nvSpPr>
        <p:spPr>
          <a:xfrm>
            <a:off x="6103374" y="-56601"/>
            <a:ext cx="2808654" cy="338554"/>
          </a:xfrm>
          <a:prstGeom prst="rect">
            <a:avLst/>
          </a:prstGeom>
          <a:noFill/>
        </p:spPr>
        <p:txBody>
          <a:bodyPr wrap="none" rtlCol="0">
            <a:spAutoFit/>
          </a:bodyPr>
          <a:lstStyle/>
          <a:p>
            <a:r>
              <a:rPr lang="en-US" sz="1600" u="sng"/>
              <a:t>Understanding Object Creation </a:t>
            </a:r>
          </a:p>
        </p:txBody>
      </p:sp>
      <p:sp>
        <p:nvSpPr>
          <p:cNvPr id="9" name="Rectangle 8">
            <a:extLst>
              <a:ext uri="{FF2B5EF4-FFF2-40B4-BE49-F238E27FC236}">
                <a16:creationId xmlns:a16="http://schemas.microsoft.com/office/drawing/2014/main" id="{CFCBB9EB-5CA5-480F-BFE8-4FE5FE31E4B4}"/>
              </a:ext>
            </a:extLst>
          </p:cNvPr>
          <p:cNvSpPr/>
          <p:nvPr/>
        </p:nvSpPr>
        <p:spPr>
          <a:xfrm>
            <a:off x="6128111" y="281953"/>
            <a:ext cx="6096000" cy="1446550"/>
          </a:xfrm>
          <a:prstGeom prst="rect">
            <a:avLst/>
          </a:prstGeom>
        </p:spPr>
        <p:txBody>
          <a:bodyPr>
            <a:spAutoFit/>
          </a:bodyPr>
          <a:lstStyle/>
          <a:p>
            <a:r>
              <a:rPr lang="en-US" sz="1100"/>
              <a:t>For the exam, you need be aware of how a deserialized object is created. When you deserialize an object, the constructor of the serialized class is not called. In fact, Java calls the first no-</a:t>
            </a:r>
            <a:r>
              <a:rPr lang="en-US" sz="1100" err="1"/>
              <a:t>arg</a:t>
            </a:r>
            <a:r>
              <a:rPr lang="en-US" sz="1100"/>
              <a:t> constructor for the first nonserializable parent class, skipping the constructors of any serialized class in between. Furthermore, any static variables or default initializations are ignored.</a:t>
            </a:r>
          </a:p>
          <a:p>
            <a:endParaRPr lang="en-US" sz="1100"/>
          </a:p>
          <a:p>
            <a:r>
              <a:rPr lang="en-US" sz="1100"/>
              <a:t>Let’s take a look at a modified version the Animal class and see how the output of the ObjectStreamSample program would change with some modifications to our attributes and add a new constructor: </a:t>
            </a:r>
          </a:p>
        </p:txBody>
      </p:sp>
      <p:pic>
        <p:nvPicPr>
          <p:cNvPr id="10" name="Picture 9">
            <a:extLst>
              <a:ext uri="{FF2B5EF4-FFF2-40B4-BE49-F238E27FC236}">
                <a16:creationId xmlns:a16="http://schemas.microsoft.com/office/drawing/2014/main" id="{B9F28F92-22E3-41F3-B96A-B61C9F1D47F3}"/>
              </a:ext>
            </a:extLst>
          </p:cNvPr>
          <p:cNvPicPr>
            <a:picLocks noChangeAspect="1"/>
          </p:cNvPicPr>
          <p:nvPr/>
        </p:nvPicPr>
        <p:blipFill>
          <a:blip r:embed="rId3"/>
          <a:stretch>
            <a:fillRect/>
          </a:stretch>
        </p:blipFill>
        <p:spPr>
          <a:xfrm>
            <a:off x="6248709" y="1728503"/>
            <a:ext cx="3524250" cy="3724275"/>
          </a:xfrm>
          <a:prstGeom prst="rect">
            <a:avLst/>
          </a:prstGeom>
        </p:spPr>
      </p:pic>
      <p:pic>
        <p:nvPicPr>
          <p:cNvPr id="11" name="Picture 10">
            <a:extLst>
              <a:ext uri="{FF2B5EF4-FFF2-40B4-BE49-F238E27FC236}">
                <a16:creationId xmlns:a16="http://schemas.microsoft.com/office/drawing/2014/main" id="{0D40908A-D818-4EA8-AE21-C44F045AB67D}"/>
              </a:ext>
            </a:extLst>
          </p:cNvPr>
          <p:cNvPicPr>
            <a:picLocks noChangeAspect="1"/>
          </p:cNvPicPr>
          <p:nvPr/>
        </p:nvPicPr>
        <p:blipFill>
          <a:blip r:embed="rId4"/>
          <a:stretch>
            <a:fillRect/>
          </a:stretch>
        </p:blipFill>
        <p:spPr>
          <a:xfrm>
            <a:off x="7434571" y="5164097"/>
            <a:ext cx="4676775" cy="219075"/>
          </a:xfrm>
          <a:prstGeom prst="rect">
            <a:avLst/>
          </a:prstGeom>
        </p:spPr>
      </p:pic>
      <p:pic>
        <p:nvPicPr>
          <p:cNvPr id="12" name="Picture 11">
            <a:extLst>
              <a:ext uri="{FF2B5EF4-FFF2-40B4-BE49-F238E27FC236}">
                <a16:creationId xmlns:a16="http://schemas.microsoft.com/office/drawing/2014/main" id="{A5621819-083D-4A94-B4A2-F4AB8AF82337}"/>
              </a:ext>
            </a:extLst>
          </p:cNvPr>
          <p:cNvPicPr>
            <a:picLocks noChangeAspect="1"/>
          </p:cNvPicPr>
          <p:nvPr/>
        </p:nvPicPr>
        <p:blipFill>
          <a:blip r:embed="rId5"/>
          <a:stretch>
            <a:fillRect/>
          </a:stretch>
        </p:blipFill>
        <p:spPr>
          <a:xfrm>
            <a:off x="7084932" y="5066071"/>
            <a:ext cx="5026414" cy="341255"/>
          </a:xfrm>
          <a:prstGeom prst="rect">
            <a:avLst/>
          </a:prstGeom>
        </p:spPr>
      </p:pic>
      <p:sp>
        <p:nvSpPr>
          <p:cNvPr id="13" name="Rectangle 12">
            <a:extLst>
              <a:ext uri="{FF2B5EF4-FFF2-40B4-BE49-F238E27FC236}">
                <a16:creationId xmlns:a16="http://schemas.microsoft.com/office/drawing/2014/main" id="{2B0EE2EB-A525-4524-9DCF-16094A6B0B7D}"/>
              </a:ext>
            </a:extLst>
          </p:cNvPr>
          <p:cNvSpPr/>
          <p:nvPr/>
        </p:nvSpPr>
        <p:spPr>
          <a:xfrm>
            <a:off x="6128111" y="5407325"/>
            <a:ext cx="6096000" cy="1446550"/>
          </a:xfrm>
          <a:prstGeom prst="rect">
            <a:avLst/>
          </a:prstGeom>
        </p:spPr>
        <p:txBody>
          <a:bodyPr>
            <a:spAutoFit/>
          </a:bodyPr>
          <a:lstStyle/>
          <a:p>
            <a:r>
              <a:rPr lang="en-US" sz="1100"/>
              <a:t>As expected, you can see that the values for name and age are lost on serialization and not set again during deserialization. The JVM initializes these variables with the default values based on the data types String and int, which are null and 0, respectively. Since the type variable is static, it is not serialized to disk. The sample program displays a value for type, as the variable is shared by all instances of the class and is the last value in our sample program. </a:t>
            </a:r>
          </a:p>
          <a:p>
            <a:endParaRPr lang="en-US" sz="1100"/>
          </a:p>
          <a:p>
            <a:r>
              <a:rPr lang="en-US" sz="1100"/>
              <a:t>For the exam, make sure that you understand that the constructor and any default initializations are ignored during the deserialization process.</a:t>
            </a:r>
          </a:p>
        </p:txBody>
      </p:sp>
    </p:spTree>
    <p:extLst>
      <p:ext uri="{BB962C8B-B14F-4D97-AF65-F5344CB8AC3E}">
        <p14:creationId xmlns:p14="http://schemas.microsoft.com/office/powerpoint/2010/main" val="11198279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85FE9-7B42-4FE3-A57C-C1DDFC00E4F7}"/>
              </a:ext>
            </a:extLst>
          </p:cNvPr>
          <p:cNvSpPr txBox="1"/>
          <p:nvPr/>
        </p:nvSpPr>
        <p:spPr>
          <a:xfrm>
            <a:off x="1" y="0"/>
            <a:ext cx="6165133" cy="369332"/>
          </a:xfrm>
          <a:prstGeom prst="rect">
            <a:avLst/>
          </a:prstGeom>
          <a:noFill/>
        </p:spPr>
        <p:txBody>
          <a:bodyPr wrap="square">
            <a:spAutoFit/>
          </a:bodyPr>
          <a:lstStyle/>
          <a:p>
            <a:pPr marL="342900" indent="-342900">
              <a:buFont typeface="Wingdings" panose="05000000000000000000" pitchFamily="2" charset="2"/>
              <a:buChar char="Ø"/>
            </a:pPr>
            <a:r>
              <a:rPr lang="en-US"/>
              <a:t>The PrintStream and PrintWriter Classes </a:t>
            </a:r>
          </a:p>
        </p:txBody>
      </p:sp>
      <p:sp>
        <p:nvSpPr>
          <p:cNvPr id="5" name="Rectangle 4">
            <a:extLst>
              <a:ext uri="{FF2B5EF4-FFF2-40B4-BE49-F238E27FC236}">
                <a16:creationId xmlns:a16="http://schemas.microsoft.com/office/drawing/2014/main" id="{E47FC772-31E3-4322-A186-E92CE07D560C}"/>
              </a:ext>
            </a:extLst>
          </p:cNvPr>
          <p:cNvSpPr/>
          <p:nvPr/>
        </p:nvSpPr>
        <p:spPr>
          <a:xfrm>
            <a:off x="61452" y="369332"/>
            <a:ext cx="6096000" cy="5001369"/>
          </a:xfrm>
          <a:prstGeom prst="rect">
            <a:avLst/>
          </a:prstGeom>
        </p:spPr>
        <p:txBody>
          <a:bodyPr>
            <a:spAutoFit/>
          </a:bodyPr>
          <a:lstStyle/>
          <a:p>
            <a:r>
              <a:rPr lang="en-US" sz="1100"/>
              <a:t>The PrintStream and PrintWriter classes are high-level stream classes that write formatted representation of Java objects to a text-based output stream. As you may have ascertained by the name, the PrintStream class operates on OutputStream instances and writes data as bytes, whereas the PrintWriter class operates on Writer instances and writes data as characters. </a:t>
            </a:r>
          </a:p>
          <a:p>
            <a:endParaRPr lang="en-US" sz="1100"/>
          </a:p>
          <a:p>
            <a:r>
              <a:rPr lang="en-US" sz="1100"/>
              <a:t>For convenience, both of these classes include constructors that can open and write to files directly. Furthermore, the PrintWriter class even has a constructor that takes an OutputStream as input, allowing you to wrap a PrintWriter class around an OutputStream. </a:t>
            </a:r>
          </a:p>
          <a:p>
            <a:endParaRPr lang="en-US" sz="1100"/>
          </a:p>
          <a:p>
            <a:r>
              <a:rPr lang="en-US" sz="1100"/>
              <a:t>These classes are primarily convenience classes in that you could write the low-level primitive or object directly to a stream without a PrintStream or PrintWriter class, although using one is helpful in a wide variety of situations. </a:t>
            </a:r>
          </a:p>
          <a:p>
            <a:endParaRPr lang="en-US" sz="1100"/>
          </a:p>
          <a:p>
            <a:r>
              <a:rPr lang="en-US" sz="1100"/>
              <a:t>In fact, the primary method class we have been using to output information to screen throughout this book uses a PrintStream object! For the exam, you should be aware that System.out and System.err are actually PrintStream objects. </a:t>
            </a:r>
          </a:p>
          <a:p>
            <a:endParaRPr lang="en-US" sz="1100"/>
          </a:p>
          <a:p>
            <a:r>
              <a:rPr lang="en-US" sz="1100"/>
              <a:t>Because PrintStream inherits OutputStream and PrintWriter inherits from Writer , both support the underlying write() method while providing a slew of print-based methods. For the exam, you should be familiar with the print() , println() , format() , and printf() methods. Unlike the underlying write() method, which throws a checked IOException that must be caught in your application, these print-based methods do not throw any checked exceptions. If they did, you would have been required to catch a checked exception anytime you called System.out.println() in your code! Both classes provide a method, checkError() , that can be used to detect the presence of a problem after attempting to write data to the stream. </a:t>
            </a:r>
          </a:p>
          <a:p>
            <a:endParaRPr lang="en-US" sz="1100"/>
          </a:p>
          <a:p>
            <a:r>
              <a:rPr lang="en-US" sz="1100"/>
              <a:t>For the rest of this section, we will use PrintWriter in our examples, as writing String data as characters instead of byte values is recommended. Keep in mind that the same examples could be easily rewritten with a PrintStream object.</a:t>
            </a:r>
          </a:p>
        </p:txBody>
      </p:sp>
      <p:pic>
        <p:nvPicPr>
          <p:cNvPr id="6" name="Picture 5">
            <a:extLst>
              <a:ext uri="{FF2B5EF4-FFF2-40B4-BE49-F238E27FC236}">
                <a16:creationId xmlns:a16="http://schemas.microsoft.com/office/drawing/2014/main" id="{44E5C4AD-3D0C-48A9-82F4-623754219193}"/>
              </a:ext>
            </a:extLst>
          </p:cNvPr>
          <p:cNvPicPr>
            <a:picLocks noChangeAspect="1"/>
          </p:cNvPicPr>
          <p:nvPr/>
        </p:nvPicPr>
        <p:blipFill>
          <a:blip r:embed="rId2"/>
          <a:stretch>
            <a:fillRect/>
          </a:stretch>
        </p:blipFill>
        <p:spPr>
          <a:xfrm>
            <a:off x="151016" y="5370701"/>
            <a:ext cx="5400675" cy="1085850"/>
          </a:xfrm>
          <a:prstGeom prst="rect">
            <a:avLst/>
          </a:prstGeom>
        </p:spPr>
      </p:pic>
      <p:cxnSp>
        <p:nvCxnSpPr>
          <p:cNvPr id="7" name="Straight Connector 6">
            <a:extLst>
              <a:ext uri="{FF2B5EF4-FFF2-40B4-BE49-F238E27FC236}">
                <a16:creationId xmlns:a16="http://schemas.microsoft.com/office/drawing/2014/main" id="{A22BAE1D-751A-456F-B7C9-18CF408ED3DD}"/>
              </a:ext>
            </a:extLst>
          </p:cNvPr>
          <p:cNvCxnSpPr>
            <a:cxnSpLocks/>
          </p:cNvCxnSpPr>
          <p:nvPr/>
        </p:nvCxnSpPr>
        <p:spPr>
          <a:xfrm>
            <a:off x="615745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A96014-B82C-412B-8FCC-BDAA9F5BC0B7}"/>
              </a:ext>
            </a:extLst>
          </p:cNvPr>
          <p:cNvSpPr txBox="1"/>
          <p:nvPr/>
        </p:nvSpPr>
        <p:spPr>
          <a:xfrm>
            <a:off x="6157452" y="-56601"/>
            <a:ext cx="710131" cy="338554"/>
          </a:xfrm>
          <a:prstGeom prst="rect">
            <a:avLst/>
          </a:prstGeom>
          <a:noFill/>
        </p:spPr>
        <p:txBody>
          <a:bodyPr wrap="none" rtlCol="0">
            <a:spAutoFit/>
          </a:bodyPr>
          <a:lstStyle/>
          <a:p>
            <a:r>
              <a:rPr lang="en-US" sz="1600" u="sng"/>
              <a:t>print()</a:t>
            </a:r>
          </a:p>
        </p:txBody>
      </p:sp>
      <p:sp>
        <p:nvSpPr>
          <p:cNvPr id="9" name="Rectangle 8">
            <a:extLst>
              <a:ext uri="{FF2B5EF4-FFF2-40B4-BE49-F238E27FC236}">
                <a16:creationId xmlns:a16="http://schemas.microsoft.com/office/drawing/2014/main" id="{210DED86-2AB7-4D95-9493-414313A7F5B5}"/>
              </a:ext>
            </a:extLst>
          </p:cNvPr>
          <p:cNvSpPr/>
          <p:nvPr/>
        </p:nvSpPr>
        <p:spPr>
          <a:xfrm>
            <a:off x="6218903" y="281953"/>
            <a:ext cx="6096000" cy="769441"/>
          </a:xfrm>
          <a:prstGeom prst="rect">
            <a:avLst/>
          </a:prstGeom>
        </p:spPr>
        <p:txBody>
          <a:bodyPr>
            <a:spAutoFit/>
          </a:bodyPr>
          <a:lstStyle/>
          <a:p>
            <a:r>
              <a:rPr lang="en-US" sz="1100"/>
              <a:t>The most basic of the print-based methods is print() , which is overloaded with all Java primitives as well as String and Object . In general, these methods perform String.valueOf() on the argument and call the underlying stream’s write() method, although they also handle character encoding automatically. For example, the following sets of print / write code are equivalent: </a:t>
            </a:r>
          </a:p>
        </p:txBody>
      </p:sp>
      <p:pic>
        <p:nvPicPr>
          <p:cNvPr id="10" name="Picture 9">
            <a:extLst>
              <a:ext uri="{FF2B5EF4-FFF2-40B4-BE49-F238E27FC236}">
                <a16:creationId xmlns:a16="http://schemas.microsoft.com/office/drawing/2014/main" id="{CF45B6CF-77BC-455B-AE8A-48244A57AF81}"/>
              </a:ext>
            </a:extLst>
          </p:cNvPr>
          <p:cNvPicPr>
            <a:picLocks noChangeAspect="1"/>
          </p:cNvPicPr>
          <p:nvPr/>
        </p:nvPicPr>
        <p:blipFill>
          <a:blip r:embed="rId3"/>
          <a:stretch>
            <a:fillRect/>
          </a:stretch>
        </p:blipFill>
        <p:spPr>
          <a:xfrm>
            <a:off x="6308161" y="1051394"/>
            <a:ext cx="4619625" cy="1714500"/>
          </a:xfrm>
          <a:prstGeom prst="rect">
            <a:avLst/>
          </a:prstGeom>
        </p:spPr>
      </p:pic>
      <p:sp>
        <p:nvSpPr>
          <p:cNvPr id="11" name="Rectangle 10">
            <a:extLst>
              <a:ext uri="{FF2B5EF4-FFF2-40B4-BE49-F238E27FC236}">
                <a16:creationId xmlns:a16="http://schemas.microsoft.com/office/drawing/2014/main" id="{1817A365-76E6-4E25-8912-6102C4EFA9A7}"/>
              </a:ext>
            </a:extLst>
          </p:cNvPr>
          <p:cNvSpPr/>
          <p:nvPr/>
        </p:nvSpPr>
        <p:spPr>
          <a:xfrm>
            <a:off x="6218903" y="2765894"/>
            <a:ext cx="6096000" cy="769441"/>
          </a:xfrm>
          <a:prstGeom prst="rect">
            <a:avLst/>
          </a:prstGeom>
        </p:spPr>
        <p:txBody>
          <a:bodyPr>
            <a:spAutoFit/>
          </a:bodyPr>
          <a:lstStyle/>
          <a:p>
            <a:r>
              <a:rPr lang="en-US" sz="1100"/>
              <a:t>You may remember from your OCA study material that valueOf() applied to an object calls the object’s toString() method or returns null if the object is not set. As these examples show, you could write to the same stream without the PrintWriter methods, but having the convenience of methods that convert everything to String values for you is extremely useful in practice. </a:t>
            </a:r>
          </a:p>
        </p:txBody>
      </p:sp>
      <p:sp>
        <p:nvSpPr>
          <p:cNvPr id="12" name="TextBox 11">
            <a:extLst>
              <a:ext uri="{FF2B5EF4-FFF2-40B4-BE49-F238E27FC236}">
                <a16:creationId xmlns:a16="http://schemas.microsoft.com/office/drawing/2014/main" id="{E422511C-69C2-405C-8AF4-B9757F6E15A1}"/>
              </a:ext>
            </a:extLst>
          </p:cNvPr>
          <p:cNvSpPr txBox="1"/>
          <p:nvPr/>
        </p:nvSpPr>
        <p:spPr>
          <a:xfrm>
            <a:off x="6176650" y="3535335"/>
            <a:ext cx="864019" cy="338554"/>
          </a:xfrm>
          <a:prstGeom prst="rect">
            <a:avLst/>
          </a:prstGeom>
          <a:noFill/>
        </p:spPr>
        <p:txBody>
          <a:bodyPr wrap="none" rtlCol="0">
            <a:spAutoFit/>
          </a:bodyPr>
          <a:lstStyle/>
          <a:p>
            <a:r>
              <a:rPr lang="en-US" sz="1600" u="sng"/>
              <a:t>println()</a:t>
            </a:r>
          </a:p>
        </p:txBody>
      </p:sp>
      <p:sp>
        <p:nvSpPr>
          <p:cNvPr id="13" name="Rectangle 12">
            <a:extLst>
              <a:ext uri="{FF2B5EF4-FFF2-40B4-BE49-F238E27FC236}">
                <a16:creationId xmlns:a16="http://schemas.microsoft.com/office/drawing/2014/main" id="{9D857AEF-C2AD-46F5-93B3-DB88D3805AEA}"/>
              </a:ext>
            </a:extLst>
          </p:cNvPr>
          <p:cNvSpPr/>
          <p:nvPr/>
        </p:nvSpPr>
        <p:spPr>
          <a:xfrm>
            <a:off x="6218903" y="3924151"/>
            <a:ext cx="6096000" cy="1785104"/>
          </a:xfrm>
          <a:prstGeom prst="rect">
            <a:avLst/>
          </a:prstGeom>
        </p:spPr>
        <p:txBody>
          <a:bodyPr>
            <a:spAutoFit/>
          </a:bodyPr>
          <a:lstStyle/>
          <a:p>
            <a:r>
              <a:rPr lang="en-US" sz="1100"/>
              <a:t>The next methods available in the PrintStream and PrintWriter classes are the println() methods, which are virtually identical to the print() methods, except that they insert a line break after the String value is written. The classes also include a version of println() that takes no arguments, which terminates the current line by writing a line separator. </a:t>
            </a:r>
          </a:p>
          <a:p>
            <a:endParaRPr lang="en-US" sz="1100"/>
          </a:p>
          <a:p>
            <a:r>
              <a:rPr lang="en-US" sz="1100"/>
              <a:t>These methods are especially helpful, as the line break or separator character is JVM dependent. For example, in some systems a line feed symbol, \n , signifies a line break, whereas other systems use a carriage return symbol followed by a line feed symbol, \r\n , to signify a line break. As you saw earlier in the chapter with file.separator , the line. separator value is available as a Java system property at any time: </a:t>
            </a:r>
          </a:p>
        </p:txBody>
      </p:sp>
      <p:pic>
        <p:nvPicPr>
          <p:cNvPr id="14" name="Picture 13">
            <a:extLst>
              <a:ext uri="{FF2B5EF4-FFF2-40B4-BE49-F238E27FC236}">
                <a16:creationId xmlns:a16="http://schemas.microsoft.com/office/drawing/2014/main" id="{D5E23CFD-6391-4353-8D82-4FB76A8718C9}"/>
              </a:ext>
            </a:extLst>
          </p:cNvPr>
          <p:cNvPicPr>
            <a:picLocks noChangeAspect="1"/>
          </p:cNvPicPr>
          <p:nvPr/>
        </p:nvPicPr>
        <p:blipFill>
          <a:blip r:embed="rId4"/>
          <a:stretch>
            <a:fillRect/>
          </a:stretch>
        </p:blipFill>
        <p:spPr>
          <a:xfrm>
            <a:off x="6308161" y="5713601"/>
            <a:ext cx="2476500" cy="200025"/>
          </a:xfrm>
          <a:prstGeom prst="rect">
            <a:avLst/>
          </a:prstGeom>
        </p:spPr>
      </p:pic>
      <p:pic>
        <p:nvPicPr>
          <p:cNvPr id="15" name="Picture 14">
            <a:extLst>
              <a:ext uri="{FF2B5EF4-FFF2-40B4-BE49-F238E27FC236}">
                <a16:creationId xmlns:a16="http://schemas.microsoft.com/office/drawing/2014/main" id="{81225EFC-423E-4B99-A08B-CA8307800423}"/>
              </a:ext>
            </a:extLst>
          </p:cNvPr>
          <p:cNvPicPr>
            <a:picLocks noChangeAspect="1"/>
          </p:cNvPicPr>
          <p:nvPr/>
        </p:nvPicPr>
        <p:blipFill>
          <a:blip r:embed="rId5"/>
          <a:stretch>
            <a:fillRect/>
          </a:stretch>
        </p:blipFill>
        <p:spPr>
          <a:xfrm>
            <a:off x="6330284" y="5953125"/>
            <a:ext cx="5067300" cy="904875"/>
          </a:xfrm>
          <a:prstGeom prst="rect">
            <a:avLst/>
          </a:prstGeom>
        </p:spPr>
      </p:pic>
    </p:spTree>
    <p:extLst>
      <p:ext uri="{BB962C8B-B14F-4D97-AF65-F5344CB8AC3E}">
        <p14:creationId xmlns:p14="http://schemas.microsoft.com/office/powerpoint/2010/main" val="2356628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9FBF83-51DE-406A-8FC7-F255B1B67EDE}"/>
              </a:ext>
            </a:extLst>
          </p:cNvPr>
          <p:cNvSpPr txBox="1"/>
          <p:nvPr/>
        </p:nvSpPr>
        <p:spPr>
          <a:xfrm>
            <a:off x="0" y="-73739"/>
            <a:ext cx="1917384" cy="338554"/>
          </a:xfrm>
          <a:prstGeom prst="rect">
            <a:avLst/>
          </a:prstGeom>
          <a:noFill/>
        </p:spPr>
        <p:txBody>
          <a:bodyPr wrap="none" rtlCol="0">
            <a:spAutoFit/>
          </a:bodyPr>
          <a:lstStyle/>
          <a:p>
            <a:r>
              <a:rPr lang="en-US" sz="1600" u="sng"/>
              <a:t>format() and printf()</a:t>
            </a:r>
          </a:p>
        </p:txBody>
      </p:sp>
      <p:sp>
        <p:nvSpPr>
          <p:cNvPr id="5" name="Rectangle 4">
            <a:extLst>
              <a:ext uri="{FF2B5EF4-FFF2-40B4-BE49-F238E27FC236}">
                <a16:creationId xmlns:a16="http://schemas.microsoft.com/office/drawing/2014/main" id="{81BA1571-0E90-4B70-9692-E3BC36222AFD}"/>
              </a:ext>
            </a:extLst>
          </p:cNvPr>
          <p:cNvSpPr/>
          <p:nvPr/>
        </p:nvSpPr>
        <p:spPr>
          <a:xfrm>
            <a:off x="68826" y="242692"/>
            <a:ext cx="6096000" cy="1446550"/>
          </a:xfrm>
          <a:prstGeom prst="rect">
            <a:avLst/>
          </a:prstGeom>
        </p:spPr>
        <p:txBody>
          <a:bodyPr>
            <a:spAutoFit/>
          </a:bodyPr>
          <a:lstStyle/>
          <a:p>
            <a:r>
              <a:rPr lang="en-US" sz="1100"/>
              <a:t>Like the </a:t>
            </a:r>
            <a:r>
              <a:rPr lang="en-US" sz="1100" err="1"/>
              <a:t>String.format</a:t>
            </a:r>
            <a:r>
              <a:rPr lang="en-US" sz="1100"/>
              <a:t>() methods discussed in Chapter 5 , the format() method in PrintStream and PrintWriter takes a String , an optional locale, and a set of arguments, and it writes a formatted String to the stream based on the input. In other words, it is a convenience method for formatting directly to the stream. Refer to Chapter 5 for more details about how String values can be formatted in Java. For convenience, as well as to make C developers feel more at home in Java, the PrintStream and PrintWriter APIs also include a set of printf() methods, which are straight pass-through methods to the format() methods. For example, although the names of the following two methods differ, their input values, output value, and behavior are identical in Java. They can be used interchangeably: </a:t>
            </a:r>
          </a:p>
        </p:txBody>
      </p:sp>
      <p:cxnSp>
        <p:nvCxnSpPr>
          <p:cNvPr id="6" name="Straight Connector 5">
            <a:extLst>
              <a:ext uri="{FF2B5EF4-FFF2-40B4-BE49-F238E27FC236}">
                <a16:creationId xmlns:a16="http://schemas.microsoft.com/office/drawing/2014/main" id="{3523D4A9-ABE4-4558-A87C-1CD73A2A114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65BBC8-E49B-44CF-A101-32539C792F2C}"/>
              </a:ext>
            </a:extLst>
          </p:cNvPr>
          <p:cNvPicPr>
            <a:picLocks noChangeAspect="1"/>
          </p:cNvPicPr>
          <p:nvPr/>
        </p:nvPicPr>
        <p:blipFill>
          <a:blip r:embed="rId2"/>
          <a:stretch>
            <a:fillRect/>
          </a:stretch>
        </p:blipFill>
        <p:spPr>
          <a:xfrm>
            <a:off x="215742" y="1689242"/>
            <a:ext cx="3790950" cy="428625"/>
          </a:xfrm>
          <a:prstGeom prst="rect">
            <a:avLst/>
          </a:prstGeom>
        </p:spPr>
      </p:pic>
      <p:sp>
        <p:nvSpPr>
          <p:cNvPr id="8" name="TextBox 7">
            <a:extLst>
              <a:ext uri="{FF2B5EF4-FFF2-40B4-BE49-F238E27FC236}">
                <a16:creationId xmlns:a16="http://schemas.microsoft.com/office/drawing/2014/main" id="{9BE20157-0F3A-43E3-8178-90CCD32B4A1E}"/>
              </a:ext>
            </a:extLst>
          </p:cNvPr>
          <p:cNvSpPr txBox="1"/>
          <p:nvPr/>
        </p:nvSpPr>
        <p:spPr>
          <a:xfrm>
            <a:off x="0" y="2080997"/>
            <a:ext cx="2811026" cy="338554"/>
          </a:xfrm>
          <a:prstGeom prst="rect">
            <a:avLst/>
          </a:prstGeom>
          <a:noFill/>
        </p:spPr>
        <p:txBody>
          <a:bodyPr wrap="none" rtlCol="0">
            <a:spAutoFit/>
          </a:bodyPr>
          <a:lstStyle/>
          <a:p>
            <a:r>
              <a:rPr lang="en-US" sz="1600" u="sng"/>
              <a:t>Sample PrintWriter Application</a:t>
            </a:r>
          </a:p>
        </p:txBody>
      </p:sp>
      <p:sp>
        <p:nvSpPr>
          <p:cNvPr id="9" name="Rectangle 8">
            <a:extLst>
              <a:ext uri="{FF2B5EF4-FFF2-40B4-BE49-F238E27FC236}">
                <a16:creationId xmlns:a16="http://schemas.microsoft.com/office/drawing/2014/main" id="{B018AE5A-66B4-4A4E-90DE-52D4DBAD70D6}"/>
              </a:ext>
            </a:extLst>
          </p:cNvPr>
          <p:cNvSpPr/>
          <p:nvPr/>
        </p:nvSpPr>
        <p:spPr>
          <a:xfrm>
            <a:off x="68826" y="2456421"/>
            <a:ext cx="6096000" cy="430887"/>
          </a:xfrm>
          <a:prstGeom prst="rect">
            <a:avLst/>
          </a:prstGeom>
        </p:spPr>
        <p:txBody>
          <a:bodyPr>
            <a:spAutoFit/>
          </a:bodyPr>
          <a:lstStyle/>
          <a:p>
            <a:r>
              <a:rPr lang="en-US" sz="1100"/>
              <a:t>We conclude this section with sample code of the PrintWriter class in action, as well as the accompanying output file:</a:t>
            </a:r>
          </a:p>
        </p:txBody>
      </p:sp>
      <p:pic>
        <p:nvPicPr>
          <p:cNvPr id="10" name="Picture 9">
            <a:extLst>
              <a:ext uri="{FF2B5EF4-FFF2-40B4-BE49-F238E27FC236}">
                <a16:creationId xmlns:a16="http://schemas.microsoft.com/office/drawing/2014/main" id="{EB776213-4AE3-480C-864D-82AB5DD5B26F}"/>
              </a:ext>
            </a:extLst>
          </p:cNvPr>
          <p:cNvPicPr>
            <a:picLocks noChangeAspect="1"/>
          </p:cNvPicPr>
          <p:nvPr/>
        </p:nvPicPr>
        <p:blipFill>
          <a:blip r:embed="rId3"/>
          <a:stretch>
            <a:fillRect/>
          </a:stretch>
        </p:blipFill>
        <p:spPr>
          <a:xfrm>
            <a:off x="149020" y="2897600"/>
            <a:ext cx="4210050" cy="3171825"/>
          </a:xfrm>
          <a:prstGeom prst="rect">
            <a:avLst/>
          </a:prstGeom>
        </p:spPr>
      </p:pic>
      <p:sp>
        <p:nvSpPr>
          <p:cNvPr id="11" name="Rectangle 10">
            <a:extLst>
              <a:ext uri="{FF2B5EF4-FFF2-40B4-BE49-F238E27FC236}">
                <a16:creationId xmlns:a16="http://schemas.microsoft.com/office/drawing/2014/main" id="{00FA7E4D-77CF-458D-98DA-04418933E0B9}"/>
              </a:ext>
            </a:extLst>
          </p:cNvPr>
          <p:cNvSpPr/>
          <p:nvPr/>
        </p:nvSpPr>
        <p:spPr>
          <a:xfrm>
            <a:off x="0" y="6257836"/>
            <a:ext cx="6096000" cy="600164"/>
          </a:xfrm>
          <a:prstGeom prst="rect">
            <a:avLst/>
          </a:prstGeom>
        </p:spPr>
        <p:txBody>
          <a:bodyPr>
            <a:spAutoFit/>
          </a:bodyPr>
          <a:lstStyle/>
          <a:p>
            <a:r>
              <a:rPr lang="en-US" sz="1100"/>
              <a:t>Note that we used a </a:t>
            </a:r>
            <a:r>
              <a:rPr lang="en-US" sz="1100" err="1"/>
              <a:t>BufferedWriter</a:t>
            </a:r>
            <a:r>
              <a:rPr lang="en-US" sz="1100"/>
              <a:t> along with </a:t>
            </a:r>
            <a:r>
              <a:rPr lang="en-US" sz="1100" err="1"/>
              <a:t>FileWriter</a:t>
            </a:r>
            <a:r>
              <a:rPr lang="en-US" sz="1100"/>
              <a:t> to access the file. We could have also used the PrintWriter(String filename) constructor in this example, as we did earlier in this section. The following are the contents of the file generated by the preceding code.</a:t>
            </a:r>
          </a:p>
        </p:txBody>
      </p:sp>
      <p:pic>
        <p:nvPicPr>
          <p:cNvPr id="13" name="Picture 12">
            <a:extLst>
              <a:ext uri="{FF2B5EF4-FFF2-40B4-BE49-F238E27FC236}">
                <a16:creationId xmlns:a16="http://schemas.microsoft.com/office/drawing/2014/main" id="{17C8BB67-D46A-42D0-9852-8FDDAD4E620C}"/>
              </a:ext>
            </a:extLst>
          </p:cNvPr>
          <p:cNvPicPr>
            <a:picLocks noChangeAspect="1"/>
          </p:cNvPicPr>
          <p:nvPr/>
        </p:nvPicPr>
        <p:blipFill>
          <a:blip r:embed="rId4"/>
          <a:stretch>
            <a:fillRect/>
          </a:stretch>
        </p:blipFill>
        <p:spPr>
          <a:xfrm>
            <a:off x="2369575" y="5552569"/>
            <a:ext cx="3657600" cy="733425"/>
          </a:xfrm>
          <a:prstGeom prst="rect">
            <a:avLst/>
          </a:prstGeom>
        </p:spPr>
      </p:pic>
      <p:pic>
        <p:nvPicPr>
          <p:cNvPr id="14" name="Picture 13">
            <a:extLst>
              <a:ext uri="{FF2B5EF4-FFF2-40B4-BE49-F238E27FC236}">
                <a16:creationId xmlns:a16="http://schemas.microsoft.com/office/drawing/2014/main" id="{4FC65336-EDE6-46B9-BD5F-D1AF553E9455}"/>
              </a:ext>
            </a:extLst>
          </p:cNvPr>
          <p:cNvPicPr>
            <a:picLocks noChangeAspect="1"/>
          </p:cNvPicPr>
          <p:nvPr/>
        </p:nvPicPr>
        <p:blipFill>
          <a:blip r:embed="rId5"/>
          <a:stretch>
            <a:fillRect/>
          </a:stretch>
        </p:blipFill>
        <p:spPr>
          <a:xfrm>
            <a:off x="877534" y="5516180"/>
            <a:ext cx="5149641" cy="735472"/>
          </a:xfrm>
          <a:prstGeom prst="rect">
            <a:avLst/>
          </a:prstGeom>
        </p:spPr>
      </p:pic>
      <p:sp>
        <p:nvSpPr>
          <p:cNvPr id="15" name="Rectangle 14">
            <a:extLst>
              <a:ext uri="{FF2B5EF4-FFF2-40B4-BE49-F238E27FC236}">
                <a16:creationId xmlns:a16="http://schemas.microsoft.com/office/drawing/2014/main" id="{B6258802-53D6-4CFF-9FC6-B61CB1B6BF48}"/>
              </a:ext>
            </a:extLst>
          </p:cNvPr>
          <p:cNvSpPr/>
          <p:nvPr/>
        </p:nvSpPr>
        <p:spPr>
          <a:xfrm>
            <a:off x="6096000" y="0"/>
            <a:ext cx="6096000" cy="600164"/>
          </a:xfrm>
          <a:prstGeom prst="rect">
            <a:avLst/>
          </a:prstGeom>
        </p:spPr>
        <p:txBody>
          <a:bodyPr>
            <a:spAutoFit/>
          </a:bodyPr>
          <a:lstStyle/>
          <a:p>
            <a:r>
              <a:rPr lang="en-US" sz="1100"/>
              <a:t>You should pay close attention to the line breaks in the sample. For example, we called println() after our format(), since format() does not automatically insert a line break after the text. One of the most common bugs with printing data in practice is failing to account for line breaks properly.</a:t>
            </a:r>
          </a:p>
        </p:txBody>
      </p:sp>
      <p:sp>
        <p:nvSpPr>
          <p:cNvPr id="16" name="TextBox 15">
            <a:extLst>
              <a:ext uri="{FF2B5EF4-FFF2-40B4-BE49-F238E27FC236}">
                <a16:creationId xmlns:a16="http://schemas.microsoft.com/office/drawing/2014/main" id="{E6BFE9D6-3909-4540-B7FF-B05173A391BB}"/>
              </a:ext>
            </a:extLst>
          </p:cNvPr>
          <p:cNvSpPr txBox="1"/>
          <p:nvPr/>
        </p:nvSpPr>
        <p:spPr>
          <a:xfrm>
            <a:off x="6095999" y="604001"/>
            <a:ext cx="6096610" cy="369332"/>
          </a:xfrm>
          <a:prstGeom prst="rect">
            <a:avLst/>
          </a:prstGeom>
          <a:noFill/>
        </p:spPr>
        <p:txBody>
          <a:bodyPr wrap="square">
            <a:spAutoFit/>
          </a:bodyPr>
          <a:lstStyle/>
          <a:p>
            <a:pPr marL="342900" indent="-342900">
              <a:buFont typeface="Wingdings" panose="05000000000000000000" pitchFamily="2" charset="2"/>
              <a:buChar char="Ø"/>
            </a:pPr>
            <a:r>
              <a:rPr lang="en-US"/>
              <a:t>Review of Stream Classes </a:t>
            </a:r>
          </a:p>
        </p:txBody>
      </p:sp>
      <p:sp>
        <p:nvSpPr>
          <p:cNvPr id="17" name="Rectangle 16">
            <a:extLst>
              <a:ext uri="{FF2B5EF4-FFF2-40B4-BE49-F238E27FC236}">
                <a16:creationId xmlns:a16="http://schemas.microsoft.com/office/drawing/2014/main" id="{5EFBB43C-4F14-4DE3-A690-5B23F9EF209F}"/>
              </a:ext>
            </a:extLst>
          </p:cNvPr>
          <p:cNvSpPr/>
          <p:nvPr/>
        </p:nvSpPr>
        <p:spPr>
          <a:xfrm>
            <a:off x="6157831" y="962946"/>
            <a:ext cx="6096000" cy="938719"/>
          </a:xfrm>
          <a:prstGeom prst="rect">
            <a:avLst/>
          </a:prstGeom>
        </p:spPr>
        <p:txBody>
          <a:bodyPr wrap="square">
            <a:spAutoFit/>
          </a:bodyPr>
          <a:lstStyle/>
          <a:p>
            <a:r>
              <a:rPr lang="en-US" sz="1100"/>
              <a:t>We conclude this part of the chapter with Figure 8.3, which shows the various java. io stream classes that we have discussed and how they are related to one another via inheritance. The classes on the left side of the diagram are the abstract parent classes. The classes on the right side with dotted borders are low-level streams, and the ones with solid borders are high-level streams. Note that this diagram does not include all java.io stream classes, just the ones with which you should be familiar for the exam.</a:t>
            </a:r>
          </a:p>
        </p:txBody>
      </p:sp>
      <p:pic>
        <p:nvPicPr>
          <p:cNvPr id="23" name="Picture 22">
            <a:extLst>
              <a:ext uri="{FF2B5EF4-FFF2-40B4-BE49-F238E27FC236}">
                <a16:creationId xmlns:a16="http://schemas.microsoft.com/office/drawing/2014/main" id="{BFC5F55A-1794-4059-9B3C-FF9268CD7972}"/>
              </a:ext>
            </a:extLst>
          </p:cNvPr>
          <p:cNvPicPr>
            <a:picLocks noChangeAspect="1"/>
          </p:cNvPicPr>
          <p:nvPr/>
        </p:nvPicPr>
        <p:blipFill>
          <a:blip r:embed="rId6"/>
          <a:stretch>
            <a:fillRect/>
          </a:stretch>
        </p:blipFill>
        <p:spPr>
          <a:xfrm>
            <a:off x="6233651" y="1962150"/>
            <a:ext cx="4591050" cy="4895850"/>
          </a:xfrm>
          <a:prstGeom prst="rect">
            <a:avLst/>
          </a:prstGeom>
        </p:spPr>
      </p:pic>
    </p:spTree>
    <p:extLst>
      <p:ext uri="{BB962C8B-B14F-4D97-AF65-F5344CB8AC3E}">
        <p14:creationId xmlns:p14="http://schemas.microsoft.com/office/powerpoint/2010/main" val="1662177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847432-E3C1-408C-AF33-474E8B033E2D}"/>
              </a:ext>
            </a:extLst>
          </p:cNvPr>
          <p:cNvSpPr txBox="1"/>
          <p:nvPr/>
        </p:nvSpPr>
        <p:spPr>
          <a:xfrm>
            <a:off x="0" y="0"/>
            <a:ext cx="2004588" cy="338554"/>
          </a:xfrm>
          <a:prstGeom prst="rect">
            <a:avLst/>
          </a:prstGeom>
          <a:noFill/>
        </p:spPr>
        <p:txBody>
          <a:bodyPr wrap="none" rtlCol="0">
            <a:spAutoFit/>
          </a:bodyPr>
          <a:lstStyle/>
          <a:p>
            <a:r>
              <a:rPr lang="en-US" sz="1600" u="sng"/>
              <a:t>Other Stream Classes</a:t>
            </a:r>
          </a:p>
        </p:txBody>
      </p:sp>
      <p:sp>
        <p:nvSpPr>
          <p:cNvPr id="5" name="Rectangle 4">
            <a:extLst>
              <a:ext uri="{FF2B5EF4-FFF2-40B4-BE49-F238E27FC236}">
                <a16:creationId xmlns:a16="http://schemas.microsoft.com/office/drawing/2014/main" id="{43EC1E67-251A-461C-BF6B-CBCC21FBC578}"/>
              </a:ext>
            </a:extLst>
          </p:cNvPr>
          <p:cNvSpPr/>
          <p:nvPr/>
        </p:nvSpPr>
        <p:spPr>
          <a:xfrm>
            <a:off x="0" y="338554"/>
            <a:ext cx="6096000" cy="3308598"/>
          </a:xfrm>
          <a:prstGeom prst="rect">
            <a:avLst/>
          </a:prstGeom>
        </p:spPr>
        <p:txBody>
          <a:bodyPr>
            <a:spAutoFit/>
          </a:bodyPr>
          <a:lstStyle/>
          <a:p>
            <a:r>
              <a:rPr lang="en-US" sz="1100"/>
              <a:t>The high-level InputStreamReader and OutputStreamWriter presented in Figure 8.3 are out of scope for the exam but useful in practice. The InputStreamReader class takes an InputStream instance and returns a Reader object. Likewise, the OutputStreamWriter class takes an OutputStream instance and returns a Writer object. In this manner, these classes convert data between character and byte streams. These classes are also unique in that they are the only java.io stream classes to have both Stream and Reader/Writer in their name. </a:t>
            </a:r>
          </a:p>
          <a:p>
            <a:endParaRPr lang="en-US" sz="1100"/>
          </a:p>
          <a:p>
            <a:r>
              <a:rPr lang="en-US" sz="1100"/>
              <a:t>Likewise, the DataInputStream and DataOutputStream are no longer required for the exam. They function quite similarly to the Object stream classes but are tailored to write only primitives and String values. In practice, they are rarely used as they require values and their associated types to be read in the precise order in which they were written. For example, if you wrote a String followed by an int and then a float, you would need to repeat this order exactly to read the data properly. In this manner, the files created by the DataOutputStream methods tend to be too rigid and too cumbersome to use in professional software development. </a:t>
            </a:r>
          </a:p>
          <a:p>
            <a:endParaRPr lang="en-US" sz="1100"/>
          </a:p>
          <a:p>
            <a:r>
              <a:rPr lang="en-US" sz="1100"/>
              <a:t>Finally, the parent classes FilterInputStream and FilterOutputStream were not discussed in this section, but they are also presented in the Figure 8.3, since we did discuss classes that inherit from them. The Filter classes are the superclass of all classes that filter or transform data. These classes will not be on the exam, though.</a:t>
            </a:r>
          </a:p>
        </p:txBody>
      </p:sp>
      <p:cxnSp>
        <p:nvCxnSpPr>
          <p:cNvPr id="6" name="Straight Connector 5">
            <a:extLst>
              <a:ext uri="{FF2B5EF4-FFF2-40B4-BE49-F238E27FC236}">
                <a16:creationId xmlns:a16="http://schemas.microsoft.com/office/drawing/2014/main" id="{47354E86-B6DE-4379-A6BD-B2F925DC56C4}"/>
              </a:ext>
            </a:extLst>
          </p:cNvPr>
          <p:cNvCxnSpPr>
            <a:cxnSpLocks/>
          </p:cNvCxnSpPr>
          <p:nvPr/>
        </p:nvCxnSpPr>
        <p:spPr>
          <a:xfrm>
            <a:off x="601488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0DE684-DFEA-45EF-97B8-B73367EF4C0F}"/>
              </a:ext>
            </a:extLst>
          </p:cNvPr>
          <p:cNvSpPr txBox="1"/>
          <p:nvPr/>
        </p:nvSpPr>
        <p:spPr>
          <a:xfrm>
            <a:off x="0" y="3647152"/>
            <a:ext cx="5929157" cy="461665"/>
          </a:xfrm>
          <a:prstGeom prst="rect">
            <a:avLst/>
          </a:prstGeom>
          <a:noFill/>
        </p:spPr>
        <p:txBody>
          <a:bodyPr wrap="square" lIns="91440" tIns="45720" rIns="91440" bIns="45720" rtlCol="0" anchor="t">
            <a:spAutoFit/>
          </a:bodyPr>
          <a:lstStyle/>
          <a:p>
            <a:r>
              <a:rPr lang="en-US" sz="2400" b="1" u="sng" dirty="0"/>
              <a:t>5- </a:t>
            </a:r>
            <a:r>
              <a:rPr lang="en-US" sz="2400" b="1" u="sng" dirty="0">
                <a:ea typeface="+mn-lt"/>
                <a:cs typeface="+mn-lt"/>
              </a:rPr>
              <a:t>Interacting with Users </a:t>
            </a:r>
            <a:endParaRPr lang="en-US" sz="2400" b="1" u="sng"/>
          </a:p>
        </p:txBody>
      </p:sp>
      <p:sp>
        <p:nvSpPr>
          <p:cNvPr id="8" name="Rectangle 7">
            <a:extLst>
              <a:ext uri="{FF2B5EF4-FFF2-40B4-BE49-F238E27FC236}">
                <a16:creationId xmlns:a16="http://schemas.microsoft.com/office/drawing/2014/main" id="{270CAFBD-56DB-49D6-8C8F-E463395BAC3F}"/>
              </a:ext>
            </a:extLst>
          </p:cNvPr>
          <p:cNvSpPr/>
          <p:nvPr/>
        </p:nvSpPr>
        <p:spPr>
          <a:xfrm>
            <a:off x="0" y="4108817"/>
            <a:ext cx="6014880" cy="1107996"/>
          </a:xfrm>
          <a:prstGeom prst="rect">
            <a:avLst/>
          </a:prstGeom>
        </p:spPr>
        <p:txBody>
          <a:bodyPr wrap="square">
            <a:spAutoFit/>
          </a:bodyPr>
          <a:lstStyle/>
          <a:p>
            <a:r>
              <a:rPr lang="en-US" sz="1100"/>
              <a:t>The java.io API includes numerous classes for interacting with the user. For example, you might want to write an application that asks a user to log in and reads their login details. In this section, we present the final java.io class that we will be covering in this book, the </a:t>
            </a:r>
            <a:r>
              <a:rPr lang="en-US" sz="1100" err="1"/>
              <a:t>java.io.Console</a:t>
            </a:r>
            <a:r>
              <a:rPr lang="en-US" sz="1100"/>
              <a:t> class, or Console class for short. The Console class was introduced in Java 6 as a more evolved form of the System.in and System.out stream classes. It is now the recommended technique for interacting with and displaying information to the user in a text-based environment.</a:t>
            </a:r>
          </a:p>
        </p:txBody>
      </p:sp>
      <p:sp>
        <p:nvSpPr>
          <p:cNvPr id="9" name="TextBox 8">
            <a:extLst>
              <a:ext uri="{FF2B5EF4-FFF2-40B4-BE49-F238E27FC236}">
                <a16:creationId xmlns:a16="http://schemas.microsoft.com/office/drawing/2014/main" id="{26A1A3C7-707D-46B0-B2C4-23EB044D43D1}"/>
              </a:ext>
            </a:extLst>
          </p:cNvPr>
          <p:cNvSpPr txBox="1"/>
          <p:nvPr/>
        </p:nvSpPr>
        <p:spPr>
          <a:xfrm>
            <a:off x="-4" y="5216813"/>
            <a:ext cx="1828802" cy="369332"/>
          </a:xfrm>
          <a:prstGeom prst="rect">
            <a:avLst/>
          </a:prstGeom>
          <a:noFill/>
        </p:spPr>
        <p:txBody>
          <a:bodyPr wrap="square">
            <a:spAutoFit/>
          </a:bodyPr>
          <a:lstStyle/>
          <a:p>
            <a:pPr marL="342900" indent="-342900">
              <a:buFont typeface="Wingdings" panose="05000000000000000000" pitchFamily="2" charset="2"/>
              <a:buChar char="Ø"/>
            </a:pPr>
            <a:r>
              <a:rPr lang="en-US"/>
              <a:t>The Old Way </a:t>
            </a:r>
          </a:p>
        </p:txBody>
      </p:sp>
      <p:sp>
        <p:nvSpPr>
          <p:cNvPr id="10" name="Rectangle 9">
            <a:extLst>
              <a:ext uri="{FF2B5EF4-FFF2-40B4-BE49-F238E27FC236}">
                <a16:creationId xmlns:a16="http://schemas.microsoft.com/office/drawing/2014/main" id="{9201B080-7A2B-48E6-821D-5EF0BE8B9A08}"/>
              </a:ext>
            </a:extLst>
          </p:cNvPr>
          <p:cNvSpPr/>
          <p:nvPr/>
        </p:nvSpPr>
        <p:spPr>
          <a:xfrm>
            <a:off x="81117" y="5580727"/>
            <a:ext cx="6096000" cy="1277273"/>
          </a:xfrm>
          <a:prstGeom prst="rect">
            <a:avLst/>
          </a:prstGeom>
        </p:spPr>
        <p:txBody>
          <a:bodyPr>
            <a:spAutoFit/>
          </a:bodyPr>
          <a:lstStyle/>
          <a:p>
            <a:r>
              <a:rPr lang="en-US" sz="1100"/>
              <a:t>Before we delve into the Console class, let’s review the old way of obtaining text input from the user. Similar to how System.out returns a PrintStream and is used to output text data to the user, System.in returns an InputStream and is used to retrieve text input from the user. It can be chained to a BufferedReader to allow input that terminates with the Enter key. Before we can apply the BufferedReader, though, we need to wrap the System.in object using the InputStreamReader class, which allows us to build a Reader object out of an existing InputStream instance. The result is shown in the following application:</a:t>
            </a:r>
          </a:p>
        </p:txBody>
      </p:sp>
      <p:pic>
        <p:nvPicPr>
          <p:cNvPr id="11" name="Picture 10">
            <a:extLst>
              <a:ext uri="{FF2B5EF4-FFF2-40B4-BE49-F238E27FC236}">
                <a16:creationId xmlns:a16="http://schemas.microsoft.com/office/drawing/2014/main" id="{1156FF5A-17C3-4DE2-A801-06ADD9A6C53B}"/>
              </a:ext>
            </a:extLst>
          </p:cNvPr>
          <p:cNvPicPr>
            <a:picLocks noChangeAspect="1"/>
          </p:cNvPicPr>
          <p:nvPr/>
        </p:nvPicPr>
        <p:blipFill>
          <a:blip r:embed="rId2"/>
          <a:stretch>
            <a:fillRect/>
          </a:stretch>
        </p:blipFill>
        <p:spPr>
          <a:xfrm>
            <a:off x="6096000" y="0"/>
            <a:ext cx="5419725" cy="1666875"/>
          </a:xfrm>
          <a:prstGeom prst="rect">
            <a:avLst/>
          </a:prstGeom>
        </p:spPr>
      </p:pic>
      <p:sp>
        <p:nvSpPr>
          <p:cNvPr id="12" name="Rectangle 11">
            <a:extLst>
              <a:ext uri="{FF2B5EF4-FFF2-40B4-BE49-F238E27FC236}">
                <a16:creationId xmlns:a16="http://schemas.microsoft.com/office/drawing/2014/main" id="{F5594FB2-BF57-4DC2-B546-0205671FBB68}"/>
              </a:ext>
            </a:extLst>
          </p:cNvPr>
          <p:cNvSpPr/>
          <p:nvPr/>
        </p:nvSpPr>
        <p:spPr>
          <a:xfrm>
            <a:off x="6014884" y="1666875"/>
            <a:ext cx="6096000" cy="600164"/>
          </a:xfrm>
          <a:prstGeom prst="rect">
            <a:avLst/>
          </a:prstGeom>
        </p:spPr>
        <p:txBody>
          <a:bodyPr>
            <a:spAutoFit/>
          </a:bodyPr>
          <a:lstStyle/>
          <a:p>
            <a:r>
              <a:rPr lang="en-US" sz="1100"/>
              <a:t>When run, this application fetches a single line of text from the user and then outputs it to the user before terminating. Notice that we did not close the stream, as closing System.in would prevent our application from accepting user input for the remainder of the application execution.</a:t>
            </a:r>
          </a:p>
        </p:txBody>
      </p:sp>
      <p:sp>
        <p:nvSpPr>
          <p:cNvPr id="13" name="TextBox 12">
            <a:extLst>
              <a:ext uri="{FF2B5EF4-FFF2-40B4-BE49-F238E27FC236}">
                <a16:creationId xmlns:a16="http://schemas.microsoft.com/office/drawing/2014/main" id="{6E25A920-C927-4078-8C56-48F66CB32EF4}"/>
              </a:ext>
            </a:extLst>
          </p:cNvPr>
          <p:cNvSpPr txBox="1"/>
          <p:nvPr/>
        </p:nvSpPr>
        <p:spPr>
          <a:xfrm>
            <a:off x="6018413" y="2269327"/>
            <a:ext cx="6172202" cy="369332"/>
          </a:xfrm>
          <a:prstGeom prst="rect">
            <a:avLst/>
          </a:prstGeom>
          <a:noFill/>
        </p:spPr>
        <p:txBody>
          <a:bodyPr wrap="square">
            <a:spAutoFit/>
          </a:bodyPr>
          <a:lstStyle/>
          <a:p>
            <a:pPr marL="342900" indent="-342900">
              <a:buFont typeface="Wingdings" panose="05000000000000000000" pitchFamily="2" charset="2"/>
              <a:buChar char="Ø"/>
            </a:pPr>
            <a:r>
              <a:rPr lang="en-US"/>
              <a:t>The New Way </a:t>
            </a:r>
          </a:p>
        </p:txBody>
      </p:sp>
      <p:sp>
        <p:nvSpPr>
          <p:cNvPr id="14" name="Rectangle 13">
            <a:extLst>
              <a:ext uri="{FF2B5EF4-FFF2-40B4-BE49-F238E27FC236}">
                <a16:creationId xmlns:a16="http://schemas.microsoft.com/office/drawing/2014/main" id="{7E3EB951-052C-4FD3-8AAD-B8297D79B935}"/>
              </a:ext>
            </a:extLst>
          </p:cNvPr>
          <p:cNvSpPr/>
          <p:nvPr/>
        </p:nvSpPr>
        <p:spPr>
          <a:xfrm>
            <a:off x="6055442" y="2638659"/>
            <a:ext cx="6096000" cy="1954381"/>
          </a:xfrm>
          <a:prstGeom prst="rect">
            <a:avLst/>
          </a:prstGeom>
        </p:spPr>
        <p:txBody>
          <a:bodyPr>
            <a:spAutoFit/>
          </a:bodyPr>
          <a:lstStyle/>
          <a:p>
            <a:r>
              <a:rPr lang="en-US" sz="1100"/>
              <a:t>The System.in and System.out objects have been available since the earliest versions of Java. In Java 6, the java.io.Console class was introduced with far more features and abilities than the original techniques. After all, System.in and System.out are just raw streams, whereas Console is a class with multiple convenience methods, one that is capable of containing additional methods in the future. </a:t>
            </a:r>
          </a:p>
          <a:p>
            <a:endParaRPr lang="en-US" sz="1100"/>
          </a:p>
          <a:p>
            <a:r>
              <a:rPr lang="en-US" sz="1100"/>
              <a:t>To begin, the Console class is a singleton, which as you may remember from Chapter 2 means that there is only one version of the object available in the JVM. It is created automatically for you by the JVM and accessed by calling the </a:t>
            </a:r>
            <a:r>
              <a:rPr lang="en-US" sz="1100" err="1"/>
              <a:t>System.console</a:t>
            </a:r>
            <a:r>
              <a:rPr lang="en-US" sz="1100"/>
              <a:t>() method. Be aware that this method will return null in environments where text interactions are not supported. </a:t>
            </a:r>
          </a:p>
          <a:p>
            <a:endParaRPr lang="en-US" sz="1100"/>
          </a:p>
          <a:p>
            <a:r>
              <a:rPr lang="en-US" sz="1100"/>
              <a:t>Next, let’s look at our previous sample code rewritten using the Console class:</a:t>
            </a:r>
          </a:p>
        </p:txBody>
      </p:sp>
      <p:pic>
        <p:nvPicPr>
          <p:cNvPr id="15" name="Picture 14">
            <a:extLst>
              <a:ext uri="{FF2B5EF4-FFF2-40B4-BE49-F238E27FC236}">
                <a16:creationId xmlns:a16="http://schemas.microsoft.com/office/drawing/2014/main" id="{5BF1EC64-C088-4BCE-B44C-1D33F64A956C}"/>
              </a:ext>
            </a:extLst>
          </p:cNvPr>
          <p:cNvPicPr>
            <a:picLocks noChangeAspect="1"/>
          </p:cNvPicPr>
          <p:nvPr/>
        </p:nvPicPr>
        <p:blipFill>
          <a:blip r:embed="rId3"/>
          <a:stretch>
            <a:fillRect/>
          </a:stretch>
        </p:blipFill>
        <p:spPr>
          <a:xfrm>
            <a:off x="6119657" y="4641093"/>
            <a:ext cx="5124450" cy="1866900"/>
          </a:xfrm>
          <a:prstGeom prst="rect">
            <a:avLst/>
          </a:prstGeom>
        </p:spPr>
      </p:pic>
    </p:spTree>
    <p:extLst>
      <p:ext uri="{BB962C8B-B14F-4D97-AF65-F5344CB8AC3E}">
        <p14:creationId xmlns:p14="http://schemas.microsoft.com/office/powerpoint/2010/main" val="9976786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4F46DC-33D9-490D-ADAC-A0DD337CACF2}"/>
              </a:ext>
            </a:extLst>
          </p:cNvPr>
          <p:cNvSpPr/>
          <p:nvPr/>
        </p:nvSpPr>
        <p:spPr>
          <a:xfrm>
            <a:off x="0" y="0"/>
            <a:ext cx="6096000" cy="1615827"/>
          </a:xfrm>
          <a:prstGeom prst="rect">
            <a:avLst/>
          </a:prstGeom>
        </p:spPr>
        <p:txBody>
          <a:bodyPr>
            <a:spAutoFit/>
          </a:bodyPr>
          <a:lstStyle/>
          <a:p>
            <a:r>
              <a:rPr lang="en-US" sz="1100"/>
              <a:t>The sample code first retrieves an instance of the Console singleton and determines if the Console is available by checking it for a null value. If the Console is available, it then retrieves a line of input from the user using the readLine() method, and it outputs the result using the Console’s built-in PrintWriter object, accessed via the writer() method. </a:t>
            </a:r>
          </a:p>
          <a:p>
            <a:endParaRPr lang="en-US" sz="1100"/>
          </a:p>
          <a:p>
            <a:r>
              <a:rPr lang="en-US" sz="1100"/>
              <a:t>As you can see, the sample with System.in and System.out is very similar to the Console example by design. We will now review the various methods available in the Console class you should be familiar with for the exam, as well as note how the Console class has far more options than the System.in and System.out resources.</a:t>
            </a:r>
          </a:p>
        </p:txBody>
      </p:sp>
      <p:sp>
        <p:nvSpPr>
          <p:cNvPr id="5" name="TextBox 4">
            <a:extLst>
              <a:ext uri="{FF2B5EF4-FFF2-40B4-BE49-F238E27FC236}">
                <a16:creationId xmlns:a16="http://schemas.microsoft.com/office/drawing/2014/main" id="{03B9E5AD-671E-4064-8339-52768127171B}"/>
              </a:ext>
            </a:extLst>
          </p:cNvPr>
          <p:cNvSpPr txBox="1"/>
          <p:nvPr/>
        </p:nvSpPr>
        <p:spPr>
          <a:xfrm>
            <a:off x="0" y="1615827"/>
            <a:ext cx="1946302" cy="338554"/>
          </a:xfrm>
          <a:prstGeom prst="rect">
            <a:avLst/>
          </a:prstGeom>
          <a:noFill/>
        </p:spPr>
        <p:txBody>
          <a:bodyPr wrap="none" rtlCol="0">
            <a:spAutoFit/>
          </a:bodyPr>
          <a:lstStyle/>
          <a:p>
            <a:r>
              <a:rPr lang="en-US" sz="1600" u="sng"/>
              <a:t>reader() and writer()</a:t>
            </a:r>
          </a:p>
        </p:txBody>
      </p:sp>
      <p:sp>
        <p:nvSpPr>
          <p:cNvPr id="6" name="Rectangle 5">
            <a:extLst>
              <a:ext uri="{FF2B5EF4-FFF2-40B4-BE49-F238E27FC236}">
                <a16:creationId xmlns:a16="http://schemas.microsoft.com/office/drawing/2014/main" id="{A44570B8-DAF0-489A-861C-FDB6F3AB59AE}"/>
              </a:ext>
            </a:extLst>
          </p:cNvPr>
          <p:cNvSpPr/>
          <p:nvPr/>
        </p:nvSpPr>
        <p:spPr>
          <a:xfrm>
            <a:off x="0" y="1954381"/>
            <a:ext cx="6096000" cy="1615827"/>
          </a:xfrm>
          <a:prstGeom prst="rect">
            <a:avLst/>
          </a:prstGeom>
        </p:spPr>
        <p:txBody>
          <a:bodyPr>
            <a:spAutoFit/>
          </a:bodyPr>
          <a:lstStyle/>
          <a:p>
            <a:r>
              <a:rPr lang="en-US" sz="1100"/>
              <a:t>The Console class provides access to an instance of Reader and PrintWriter using the methods reader() and writer(), respectively. Access to these classes is analogous to calling System.in and System.out directly, although they use the Reader/Writer classes instead of the InputStream/OutputStream classes, which are more appropriate for working with character and String data. In this manner, they handle the underlying character encoding automatically. </a:t>
            </a:r>
          </a:p>
          <a:p>
            <a:endParaRPr lang="en-US" sz="1100"/>
          </a:p>
          <a:p>
            <a:r>
              <a:rPr lang="en-US" sz="1100"/>
              <a:t>These reader() and writer() methods are the most general ones in the Console class, and they are used by developers who need raw access to the user input and output stream or who may be in the process of migrating away from System.in.</a:t>
            </a:r>
          </a:p>
        </p:txBody>
      </p:sp>
      <p:sp>
        <p:nvSpPr>
          <p:cNvPr id="7" name="TextBox 6">
            <a:extLst>
              <a:ext uri="{FF2B5EF4-FFF2-40B4-BE49-F238E27FC236}">
                <a16:creationId xmlns:a16="http://schemas.microsoft.com/office/drawing/2014/main" id="{90F525BA-008C-4880-8820-18FC802D8290}"/>
              </a:ext>
            </a:extLst>
          </p:cNvPr>
          <p:cNvSpPr txBox="1"/>
          <p:nvPr/>
        </p:nvSpPr>
        <p:spPr>
          <a:xfrm>
            <a:off x="0" y="3570208"/>
            <a:ext cx="1917384" cy="338554"/>
          </a:xfrm>
          <a:prstGeom prst="rect">
            <a:avLst/>
          </a:prstGeom>
          <a:noFill/>
        </p:spPr>
        <p:txBody>
          <a:bodyPr wrap="none" rtlCol="0">
            <a:spAutoFit/>
          </a:bodyPr>
          <a:lstStyle/>
          <a:p>
            <a:r>
              <a:rPr lang="en-US" sz="1600" u="sng"/>
              <a:t>format() and printf()</a:t>
            </a:r>
          </a:p>
        </p:txBody>
      </p:sp>
      <p:sp>
        <p:nvSpPr>
          <p:cNvPr id="8" name="Rectangle 7">
            <a:extLst>
              <a:ext uri="{FF2B5EF4-FFF2-40B4-BE49-F238E27FC236}">
                <a16:creationId xmlns:a16="http://schemas.microsoft.com/office/drawing/2014/main" id="{E52735FD-7420-462F-968D-D12B8674E896}"/>
              </a:ext>
            </a:extLst>
          </p:cNvPr>
          <p:cNvSpPr/>
          <p:nvPr/>
        </p:nvSpPr>
        <p:spPr>
          <a:xfrm>
            <a:off x="0" y="3908762"/>
            <a:ext cx="6096000" cy="1785104"/>
          </a:xfrm>
          <a:prstGeom prst="rect">
            <a:avLst/>
          </a:prstGeom>
        </p:spPr>
        <p:txBody>
          <a:bodyPr>
            <a:spAutoFit/>
          </a:bodyPr>
          <a:lstStyle/>
          <a:p>
            <a:r>
              <a:rPr lang="en-US" sz="1100"/>
              <a:t>For outputting data to the user, you can use the PrintWriter writer() object or use the convenience format(String,Object...) method directly. The format() method takes a String format and list of arguments, and it behaves in the exact same manner as String. format() described in Chapter 5. For convenience to C developers, there is also a printf() method in the Console class, which is identical in every way but name to the format() method, and it can be used in any place format() is used. </a:t>
            </a:r>
          </a:p>
          <a:p>
            <a:endParaRPr lang="en-US" sz="1100"/>
          </a:p>
          <a:p>
            <a:r>
              <a:rPr lang="en-US" sz="1100"/>
              <a:t>Note that the Console class defines only one format() method, and it does not define a format() method that takes a locale variable. In this manner, it uses the default system locale to establish the formatter. Of course, you could always use a custom locale by retrieving the Writer object and passing your own locale instance, such as in the following example: </a:t>
            </a:r>
          </a:p>
        </p:txBody>
      </p:sp>
      <p:cxnSp>
        <p:nvCxnSpPr>
          <p:cNvPr id="9" name="Straight Connector 8">
            <a:extLst>
              <a:ext uri="{FF2B5EF4-FFF2-40B4-BE49-F238E27FC236}">
                <a16:creationId xmlns:a16="http://schemas.microsoft.com/office/drawing/2014/main" id="{CCC4DDC8-F0B4-463C-84C4-21815A7A4BD4}"/>
              </a:ext>
            </a:extLst>
          </p:cNvPr>
          <p:cNvCxnSpPr>
            <a:cxnSpLocks/>
          </p:cNvCxnSpPr>
          <p:nvPr/>
        </p:nvCxnSpPr>
        <p:spPr>
          <a:xfrm>
            <a:off x="601488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E91F4F-404A-4BF9-980E-EFF0C9476831}"/>
              </a:ext>
            </a:extLst>
          </p:cNvPr>
          <p:cNvPicPr>
            <a:picLocks noChangeAspect="1"/>
          </p:cNvPicPr>
          <p:nvPr/>
        </p:nvPicPr>
        <p:blipFill>
          <a:blip r:embed="rId2"/>
          <a:stretch>
            <a:fillRect/>
          </a:stretch>
        </p:blipFill>
        <p:spPr>
          <a:xfrm>
            <a:off x="141646" y="5841920"/>
            <a:ext cx="4210050" cy="381000"/>
          </a:xfrm>
          <a:prstGeom prst="rect">
            <a:avLst/>
          </a:prstGeom>
        </p:spPr>
      </p:pic>
      <p:sp>
        <p:nvSpPr>
          <p:cNvPr id="11" name="Rectangle 10">
            <a:extLst>
              <a:ext uri="{FF2B5EF4-FFF2-40B4-BE49-F238E27FC236}">
                <a16:creationId xmlns:a16="http://schemas.microsoft.com/office/drawing/2014/main" id="{BE44EABD-7F28-4F53-9EAB-FFFE83F79CB4}"/>
              </a:ext>
            </a:extLst>
          </p:cNvPr>
          <p:cNvSpPr/>
          <p:nvPr/>
        </p:nvSpPr>
        <p:spPr>
          <a:xfrm>
            <a:off x="6014884" y="-6184"/>
            <a:ext cx="6096000" cy="261610"/>
          </a:xfrm>
          <a:prstGeom prst="rect">
            <a:avLst/>
          </a:prstGeom>
        </p:spPr>
        <p:txBody>
          <a:bodyPr>
            <a:spAutoFit/>
          </a:bodyPr>
          <a:lstStyle/>
          <a:p>
            <a:r>
              <a:rPr lang="en-US" sz="1100"/>
              <a:t>The following sample Console application prints information to the user:</a:t>
            </a:r>
          </a:p>
        </p:txBody>
      </p:sp>
      <p:pic>
        <p:nvPicPr>
          <p:cNvPr id="12" name="Picture 11">
            <a:extLst>
              <a:ext uri="{FF2B5EF4-FFF2-40B4-BE49-F238E27FC236}">
                <a16:creationId xmlns:a16="http://schemas.microsoft.com/office/drawing/2014/main" id="{780F5E10-75E3-4BC2-891A-89514014F746}"/>
              </a:ext>
            </a:extLst>
          </p:cNvPr>
          <p:cNvPicPr>
            <a:picLocks noChangeAspect="1"/>
          </p:cNvPicPr>
          <p:nvPr/>
        </p:nvPicPr>
        <p:blipFill>
          <a:blip r:embed="rId3"/>
          <a:stretch>
            <a:fillRect/>
          </a:stretch>
        </p:blipFill>
        <p:spPr>
          <a:xfrm>
            <a:off x="6096000" y="255426"/>
            <a:ext cx="5019675" cy="2819400"/>
          </a:xfrm>
          <a:prstGeom prst="rect">
            <a:avLst/>
          </a:prstGeom>
        </p:spPr>
      </p:pic>
      <p:sp>
        <p:nvSpPr>
          <p:cNvPr id="13" name="Rectangle 12">
            <a:extLst>
              <a:ext uri="{FF2B5EF4-FFF2-40B4-BE49-F238E27FC236}">
                <a16:creationId xmlns:a16="http://schemas.microsoft.com/office/drawing/2014/main" id="{9283D878-7040-4909-82E3-3A4C5E426419}"/>
              </a:ext>
            </a:extLst>
          </p:cNvPr>
          <p:cNvSpPr/>
          <p:nvPr/>
        </p:nvSpPr>
        <p:spPr>
          <a:xfrm>
            <a:off x="6014884" y="3074826"/>
            <a:ext cx="6096000" cy="430887"/>
          </a:xfrm>
          <a:prstGeom prst="rect">
            <a:avLst/>
          </a:prstGeom>
        </p:spPr>
        <p:txBody>
          <a:bodyPr>
            <a:spAutoFit/>
          </a:bodyPr>
          <a:lstStyle/>
          <a:p>
            <a:r>
              <a:rPr lang="en-US" sz="1100"/>
              <a:t>You can see that a wide variety of methods are available to present text data to the user, including using the underlying </a:t>
            </a:r>
            <a:r>
              <a:rPr lang="en-US" sz="1100" err="1"/>
              <a:t>console.writer</a:t>
            </a:r>
            <a:r>
              <a:rPr lang="en-US" sz="1100"/>
              <a:t>() instance directly</a:t>
            </a:r>
          </a:p>
        </p:txBody>
      </p:sp>
      <p:sp>
        <p:nvSpPr>
          <p:cNvPr id="14" name="TextBox 13">
            <a:extLst>
              <a:ext uri="{FF2B5EF4-FFF2-40B4-BE49-F238E27FC236}">
                <a16:creationId xmlns:a16="http://schemas.microsoft.com/office/drawing/2014/main" id="{1045102A-2F40-4F8B-B382-64438CC90096}"/>
              </a:ext>
            </a:extLst>
          </p:cNvPr>
          <p:cNvSpPr txBox="1"/>
          <p:nvPr/>
        </p:nvSpPr>
        <p:spPr>
          <a:xfrm>
            <a:off x="6014883" y="3505713"/>
            <a:ext cx="713657" cy="338554"/>
          </a:xfrm>
          <a:prstGeom prst="rect">
            <a:avLst/>
          </a:prstGeom>
          <a:noFill/>
        </p:spPr>
        <p:txBody>
          <a:bodyPr wrap="none" rtlCol="0">
            <a:spAutoFit/>
          </a:bodyPr>
          <a:lstStyle/>
          <a:p>
            <a:r>
              <a:rPr lang="en-US" sz="1600" u="sng"/>
              <a:t>flush()</a:t>
            </a:r>
          </a:p>
        </p:txBody>
      </p:sp>
      <p:sp>
        <p:nvSpPr>
          <p:cNvPr id="15" name="Rectangle 14">
            <a:extLst>
              <a:ext uri="{FF2B5EF4-FFF2-40B4-BE49-F238E27FC236}">
                <a16:creationId xmlns:a16="http://schemas.microsoft.com/office/drawing/2014/main" id="{8E6F6A64-FAF3-4ED1-A452-8095E1A70F68}"/>
              </a:ext>
            </a:extLst>
          </p:cNvPr>
          <p:cNvSpPr/>
          <p:nvPr/>
        </p:nvSpPr>
        <p:spPr>
          <a:xfrm>
            <a:off x="6014883" y="3874203"/>
            <a:ext cx="6096000" cy="769441"/>
          </a:xfrm>
          <a:prstGeom prst="rect">
            <a:avLst/>
          </a:prstGeom>
        </p:spPr>
        <p:txBody>
          <a:bodyPr>
            <a:spAutoFit/>
          </a:bodyPr>
          <a:lstStyle/>
          <a:p>
            <a:r>
              <a:rPr lang="en-US" sz="1100"/>
              <a:t>The flush() method forces any buffered output to be written immediately. It is recommended that you call the flush() method prior to calling any readLine() or readPassword() methods in order to ensure that no data is pending during the read. Failure to do so could result in a user prompt for input with no preceding text, as the text prior to the prompt may still be in a buffer.</a:t>
            </a:r>
          </a:p>
        </p:txBody>
      </p:sp>
      <p:sp>
        <p:nvSpPr>
          <p:cNvPr id="16" name="TextBox 15">
            <a:extLst>
              <a:ext uri="{FF2B5EF4-FFF2-40B4-BE49-F238E27FC236}">
                <a16:creationId xmlns:a16="http://schemas.microsoft.com/office/drawing/2014/main" id="{7597ABEC-FE98-4040-94A9-2710814CA6DF}"/>
              </a:ext>
            </a:extLst>
          </p:cNvPr>
          <p:cNvSpPr txBox="1"/>
          <p:nvPr/>
        </p:nvSpPr>
        <p:spPr>
          <a:xfrm>
            <a:off x="6014883" y="4643644"/>
            <a:ext cx="1029962" cy="338554"/>
          </a:xfrm>
          <a:prstGeom prst="rect">
            <a:avLst/>
          </a:prstGeom>
          <a:noFill/>
        </p:spPr>
        <p:txBody>
          <a:bodyPr wrap="none" rtlCol="0">
            <a:spAutoFit/>
          </a:bodyPr>
          <a:lstStyle/>
          <a:p>
            <a:r>
              <a:rPr lang="en-US" sz="1600" u="sng"/>
              <a:t>readLine()</a:t>
            </a:r>
          </a:p>
        </p:txBody>
      </p:sp>
      <p:sp>
        <p:nvSpPr>
          <p:cNvPr id="17" name="Rectangle 16">
            <a:extLst>
              <a:ext uri="{FF2B5EF4-FFF2-40B4-BE49-F238E27FC236}">
                <a16:creationId xmlns:a16="http://schemas.microsoft.com/office/drawing/2014/main" id="{4471F516-CF2A-4198-A100-54E14464A4A7}"/>
              </a:ext>
            </a:extLst>
          </p:cNvPr>
          <p:cNvSpPr/>
          <p:nvPr/>
        </p:nvSpPr>
        <p:spPr>
          <a:xfrm>
            <a:off x="6014883" y="4982198"/>
            <a:ext cx="6096000" cy="1446550"/>
          </a:xfrm>
          <a:prstGeom prst="rect">
            <a:avLst/>
          </a:prstGeom>
        </p:spPr>
        <p:txBody>
          <a:bodyPr>
            <a:spAutoFit/>
          </a:bodyPr>
          <a:lstStyle/>
          <a:p>
            <a:r>
              <a:rPr lang="en-US" sz="1100"/>
              <a:t>The basic readLine() method retrieves a single line of text from the user, and the user presses the Enter key to terminate it. </a:t>
            </a:r>
          </a:p>
          <a:p>
            <a:endParaRPr lang="en-US" sz="1100"/>
          </a:p>
          <a:p>
            <a:r>
              <a:rPr lang="en-US" sz="1100"/>
              <a:t>The Console class also supports an overloaded version of the readLine() method with the signature readLine(String format, Object... args), which displays a formatted prompt to the user prior to accepting text. </a:t>
            </a:r>
          </a:p>
          <a:p>
            <a:endParaRPr lang="en-US" sz="1100"/>
          </a:p>
          <a:p>
            <a:r>
              <a:rPr lang="en-US" sz="1100"/>
              <a:t>The following sample application reads information from the user and writes it back to the screen:</a:t>
            </a:r>
          </a:p>
        </p:txBody>
      </p:sp>
    </p:spTree>
    <p:extLst>
      <p:ext uri="{BB962C8B-B14F-4D97-AF65-F5344CB8AC3E}">
        <p14:creationId xmlns:p14="http://schemas.microsoft.com/office/powerpoint/2010/main" val="6195345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34C12D-834D-4C9F-88F2-7FB85318BEE0}"/>
              </a:ext>
            </a:extLst>
          </p:cNvPr>
          <p:cNvSpPr/>
          <p:nvPr/>
        </p:nvSpPr>
        <p:spPr>
          <a:xfrm>
            <a:off x="0" y="4505325"/>
            <a:ext cx="6096000" cy="600164"/>
          </a:xfrm>
          <a:prstGeom prst="rect">
            <a:avLst/>
          </a:prstGeom>
        </p:spPr>
        <p:txBody>
          <a:bodyPr>
            <a:spAutoFit/>
          </a:bodyPr>
          <a:lstStyle/>
          <a:p>
            <a:r>
              <a:rPr lang="en-US" sz="1100"/>
              <a:t>The example includes multiple ways to read input from the user including the </a:t>
            </a:r>
            <a:r>
              <a:rPr lang="en-US" sz="1100" err="1"/>
              <a:t>console.readLine</a:t>
            </a:r>
            <a:r>
              <a:rPr lang="en-US" sz="1100"/>
              <a:t>() method, as well as creating a BufferedReader out of the </a:t>
            </a:r>
            <a:r>
              <a:rPr lang="en-US" sz="1100" err="1"/>
              <a:t>console.read</a:t>
            </a:r>
            <a:r>
              <a:rPr lang="en-US" sz="1100"/>
              <a:t>() object. The information is printed back to the user via a variety of different writer methods available in the Console class.</a:t>
            </a:r>
          </a:p>
        </p:txBody>
      </p:sp>
      <p:sp>
        <p:nvSpPr>
          <p:cNvPr id="6" name="TextBox 5">
            <a:extLst>
              <a:ext uri="{FF2B5EF4-FFF2-40B4-BE49-F238E27FC236}">
                <a16:creationId xmlns:a16="http://schemas.microsoft.com/office/drawing/2014/main" id="{301EB9EF-90DA-4AF1-80FB-B2DBDC33C5B3}"/>
              </a:ext>
            </a:extLst>
          </p:cNvPr>
          <p:cNvSpPr txBox="1"/>
          <p:nvPr/>
        </p:nvSpPr>
        <p:spPr>
          <a:xfrm>
            <a:off x="0" y="5103744"/>
            <a:ext cx="1523109" cy="338554"/>
          </a:xfrm>
          <a:prstGeom prst="rect">
            <a:avLst/>
          </a:prstGeom>
          <a:noFill/>
        </p:spPr>
        <p:txBody>
          <a:bodyPr wrap="none" rtlCol="0">
            <a:spAutoFit/>
          </a:bodyPr>
          <a:lstStyle/>
          <a:p>
            <a:r>
              <a:rPr lang="en-US" sz="1600" u="sng"/>
              <a:t>readPassword()</a:t>
            </a:r>
          </a:p>
        </p:txBody>
      </p:sp>
      <p:sp>
        <p:nvSpPr>
          <p:cNvPr id="7" name="Rectangle 6">
            <a:extLst>
              <a:ext uri="{FF2B5EF4-FFF2-40B4-BE49-F238E27FC236}">
                <a16:creationId xmlns:a16="http://schemas.microsoft.com/office/drawing/2014/main" id="{C77BCE64-96DB-42AC-BF90-20CA7C417C10}"/>
              </a:ext>
            </a:extLst>
          </p:cNvPr>
          <p:cNvSpPr/>
          <p:nvPr/>
        </p:nvSpPr>
        <p:spPr>
          <a:xfrm>
            <a:off x="-9832" y="5442298"/>
            <a:ext cx="5692876" cy="1446550"/>
          </a:xfrm>
          <a:prstGeom prst="rect">
            <a:avLst/>
          </a:prstGeom>
        </p:spPr>
        <p:txBody>
          <a:bodyPr wrap="square">
            <a:spAutoFit/>
          </a:bodyPr>
          <a:lstStyle/>
          <a:p>
            <a:r>
              <a:rPr lang="en-US" sz="1100"/>
              <a:t>The readPassword() method is similar to the readLine() method, except that echoing is disabled. By disabling echoing, the user does not see the text they are typing, meaning that their password is secure if someone happens to be looking at their screen.</a:t>
            </a:r>
          </a:p>
          <a:p>
            <a:endParaRPr lang="en-US" sz="1100"/>
          </a:p>
          <a:p>
            <a:r>
              <a:rPr lang="en-US" sz="1100"/>
              <a:t>Also like the readLine() method, the Console class offers an overloaded version of the readPassword() method with the signature readPassword(String format, Object... args) used for displaying a formatted prompt to the user prior to accepting text. Unlike the readLine() method, though, the readPassword() method returns an array of characters instead of a String.</a:t>
            </a:r>
          </a:p>
        </p:txBody>
      </p:sp>
      <p:cxnSp>
        <p:nvCxnSpPr>
          <p:cNvPr id="8" name="Straight Connector 7">
            <a:extLst>
              <a:ext uri="{FF2B5EF4-FFF2-40B4-BE49-F238E27FC236}">
                <a16:creationId xmlns:a16="http://schemas.microsoft.com/office/drawing/2014/main" id="{B6555A9D-2FB3-4932-8F45-D663352A6638}"/>
              </a:ext>
            </a:extLst>
          </p:cNvPr>
          <p:cNvCxnSpPr>
            <a:cxnSpLocks/>
          </p:cNvCxnSpPr>
          <p:nvPr/>
        </p:nvCxnSpPr>
        <p:spPr>
          <a:xfrm>
            <a:off x="56830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D6F90F-C11B-4D72-8A1B-92894C3AA2BC}"/>
              </a:ext>
            </a:extLst>
          </p:cNvPr>
          <p:cNvSpPr/>
          <p:nvPr/>
        </p:nvSpPr>
        <p:spPr>
          <a:xfrm>
            <a:off x="5683044" y="2212173"/>
            <a:ext cx="6096000" cy="430887"/>
          </a:xfrm>
          <a:prstGeom prst="rect">
            <a:avLst/>
          </a:prstGeom>
        </p:spPr>
        <p:txBody>
          <a:bodyPr>
            <a:spAutoFit/>
          </a:bodyPr>
          <a:lstStyle/>
          <a:p>
            <a:r>
              <a:rPr lang="en-US" sz="1100"/>
              <a:t>The last sample application that we will present retrieves two passwords from the user and verifies that they are correct:</a:t>
            </a:r>
          </a:p>
        </p:txBody>
      </p:sp>
      <p:pic>
        <p:nvPicPr>
          <p:cNvPr id="14" name="Picture 13">
            <a:extLst>
              <a:ext uri="{FF2B5EF4-FFF2-40B4-BE49-F238E27FC236}">
                <a16:creationId xmlns:a16="http://schemas.microsoft.com/office/drawing/2014/main" id="{1CD9B196-44FF-46E2-8AA8-5FF08BBEF8D8}"/>
              </a:ext>
            </a:extLst>
          </p:cNvPr>
          <p:cNvPicPr>
            <a:picLocks noChangeAspect="1"/>
          </p:cNvPicPr>
          <p:nvPr/>
        </p:nvPicPr>
        <p:blipFill>
          <a:blip r:embed="rId2"/>
          <a:stretch>
            <a:fillRect/>
          </a:stretch>
        </p:blipFill>
        <p:spPr>
          <a:xfrm>
            <a:off x="60222" y="0"/>
            <a:ext cx="5257800" cy="4505325"/>
          </a:xfrm>
          <a:prstGeom prst="rect">
            <a:avLst/>
          </a:prstGeom>
        </p:spPr>
      </p:pic>
      <p:pic>
        <p:nvPicPr>
          <p:cNvPr id="17" name="Picture 16">
            <a:extLst>
              <a:ext uri="{FF2B5EF4-FFF2-40B4-BE49-F238E27FC236}">
                <a16:creationId xmlns:a16="http://schemas.microsoft.com/office/drawing/2014/main" id="{6AFD8BC4-91B6-498C-AE98-2680E54152FD}"/>
              </a:ext>
            </a:extLst>
          </p:cNvPr>
          <p:cNvPicPr>
            <a:picLocks noChangeAspect="1"/>
          </p:cNvPicPr>
          <p:nvPr/>
        </p:nvPicPr>
        <p:blipFill>
          <a:blip r:embed="rId3"/>
          <a:stretch>
            <a:fillRect/>
          </a:stretch>
        </p:blipFill>
        <p:spPr>
          <a:xfrm>
            <a:off x="5737121" y="0"/>
            <a:ext cx="5257800" cy="2276475"/>
          </a:xfrm>
          <a:prstGeom prst="rect">
            <a:avLst/>
          </a:prstGeom>
        </p:spPr>
      </p:pic>
      <p:pic>
        <p:nvPicPr>
          <p:cNvPr id="18" name="Picture 17">
            <a:extLst>
              <a:ext uri="{FF2B5EF4-FFF2-40B4-BE49-F238E27FC236}">
                <a16:creationId xmlns:a16="http://schemas.microsoft.com/office/drawing/2014/main" id="{BB3B0375-3CF4-4178-B59E-3012099BA2D8}"/>
              </a:ext>
            </a:extLst>
          </p:cNvPr>
          <p:cNvPicPr>
            <a:picLocks noChangeAspect="1"/>
          </p:cNvPicPr>
          <p:nvPr/>
        </p:nvPicPr>
        <p:blipFill>
          <a:blip r:embed="rId4"/>
          <a:stretch>
            <a:fillRect/>
          </a:stretch>
        </p:blipFill>
        <p:spPr>
          <a:xfrm>
            <a:off x="5824384" y="2643060"/>
            <a:ext cx="5410200" cy="4210050"/>
          </a:xfrm>
          <a:prstGeom prst="rect">
            <a:avLst/>
          </a:prstGeom>
        </p:spPr>
      </p:pic>
      <p:sp>
        <p:nvSpPr>
          <p:cNvPr id="19" name="Rectangle 18">
            <a:extLst>
              <a:ext uri="{FF2B5EF4-FFF2-40B4-BE49-F238E27FC236}">
                <a16:creationId xmlns:a16="http://schemas.microsoft.com/office/drawing/2014/main" id="{ED12EB66-1EF9-4ED8-ACDE-CEE19C33D884}"/>
              </a:ext>
            </a:extLst>
          </p:cNvPr>
          <p:cNvSpPr/>
          <p:nvPr/>
        </p:nvSpPr>
        <p:spPr>
          <a:xfrm>
            <a:off x="9144000" y="5103744"/>
            <a:ext cx="3048000" cy="1446550"/>
          </a:xfrm>
          <a:prstGeom prst="rect">
            <a:avLst/>
          </a:prstGeom>
        </p:spPr>
        <p:txBody>
          <a:bodyPr wrap="square">
            <a:spAutoFit/>
          </a:bodyPr>
          <a:lstStyle/>
          <a:p>
            <a:r>
              <a:rPr lang="en-US" sz="1100"/>
              <a:t>You can see that this sample application uses both overloaded versions of the console. readPassword() method. For security reasons, we immediately clear the character arrays that store the password as soon as they are no longer needed in the application. Note that you could also use </a:t>
            </a:r>
            <a:r>
              <a:rPr lang="en-US" sz="1100" err="1"/>
              <a:t>Array.fill</a:t>
            </a:r>
            <a:r>
              <a:rPr lang="en-US" sz="1100"/>
              <a:t>(</a:t>
            </a:r>
            <a:r>
              <a:rPr lang="en-US" sz="1100" err="1"/>
              <a:t>password,'x</a:t>
            </a:r>
            <a:r>
              <a:rPr lang="en-US" sz="1100"/>
              <a:t>') to wipe an array’s data.</a:t>
            </a:r>
          </a:p>
        </p:txBody>
      </p:sp>
    </p:spTree>
    <p:extLst>
      <p:ext uri="{BB962C8B-B14F-4D97-AF65-F5344CB8AC3E}">
        <p14:creationId xmlns:p14="http://schemas.microsoft.com/office/powerpoint/2010/main" val="19645884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97CF4F-89D1-498F-9811-C0C77BF97FF4}"/>
              </a:ext>
            </a:extLst>
          </p:cNvPr>
          <p:cNvSpPr txBox="1"/>
          <p:nvPr/>
        </p:nvSpPr>
        <p:spPr>
          <a:xfrm>
            <a:off x="-66368" y="-28536"/>
            <a:ext cx="2721077" cy="523220"/>
          </a:xfrm>
          <a:prstGeom prst="rect">
            <a:avLst/>
          </a:prstGeom>
          <a:noFill/>
        </p:spPr>
        <p:txBody>
          <a:bodyPr wrap="square" rtlCol="0">
            <a:spAutoFit/>
          </a:bodyPr>
          <a:lstStyle/>
          <a:p>
            <a:r>
              <a:rPr lang="en-US" sz="2800" b="1"/>
              <a:t>Chapter 9 : NIO.2</a:t>
            </a:r>
          </a:p>
        </p:txBody>
      </p:sp>
      <p:sp>
        <p:nvSpPr>
          <p:cNvPr id="5" name="Rectangle 4">
            <a:extLst>
              <a:ext uri="{FF2B5EF4-FFF2-40B4-BE49-F238E27FC236}">
                <a16:creationId xmlns:a16="http://schemas.microsoft.com/office/drawing/2014/main" id="{7B2037A7-7317-49B1-ACE2-0261AB317BF1}"/>
              </a:ext>
            </a:extLst>
          </p:cNvPr>
          <p:cNvSpPr/>
          <p:nvPr/>
        </p:nvSpPr>
        <p:spPr>
          <a:xfrm>
            <a:off x="51619" y="523220"/>
            <a:ext cx="6096000" cy="1277273"/>
          </a:xfrm>
          <a:prstGeom prst="rect">
            <a:avLst/>
          </a:prstGeom>
        </p:spPr>
        <p:txBody>
          <a:bodyPr>
            <a:spAutoFit/>
          </a:bodyPr>
          <a:lstStyle/>
          <a:p>
            <a:r>
              <a:rPr lang="en-US" sz="1100"/>
              <a:t>In Chapter 8 , “IO,” we presented the java.io API and discussed how to use it to interact with files. In this chapter, we focus on the java.nio version 2 API, or NIO.2 for short, to interact with files. NIO.2 is an acronym that stands for the second version of the Nonblocking Input/Output API, and it is sometimes referred to as the “New I/O.” In this chapter, we will show how the NIO.2 API allows us to do a lot more with files and directories than the original java.io API. We will also show you how to read and modify the attributes of a file. We will conclude the chapter by introducing new NIO.2 methods that were added in Java 8, which rely on streams to perform complex operations with only a single line of code. </a:t>
            </a:r>
          </a:p>
        </p:txBody>
      </p:sp>
      <p:cxnSp>
        <p:nvCxnSpPr>
          <p:cNvPr id="6" name="Straight Connector 5">
            <a:extLst>
              <a:ext uri="{FF2B5EF4-FFF2-40B4-BE49-F238E27FC236}">
                <a16:creationId xmlns:a16="http://schemas.microsoft.com/office/drawing/2014/main" id="{3420C384-C9D2-470E-97FF-3607501436E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6BF745-89E8-4FB0-84F3-88DA56B97ED3}"/>
              </a:ext>
            </a:extLst>
          </p:cNvPr>
          <p:cNvPicPr>
            <a:picLocks noChangeAspect="1"/>
          </p:cNvPicPr>
          <p:nvPr/>
        </p:nvPicPr>
        <p:blipFill>
          <a:blip r:embed="rId2"/>
          <a:stretch>
            <a:fillRect/>
          </a:stretch>
        </p:blipFill>
        <p:spPr>
          <a:xfrm>
            <a:off x="129969" y="1800493"/>
            <a:ext cx="5314950" cy="904875"/>
          </a:xfrm>
          <a:prstGeom prst="rect">
            <a:avLst/>
          </a:prstGeom>
        </p:spPr>
      </p:pic>
      <p:sp>
        <p:nvSpPr>
          <p:cNvPr id="8" name="TextBox 7">
            <a:extLst>
              <a:ext uri="{FF2B5EF4-FFF2-40B4-BE49-F238E27FC236}">
                <a16:creationId xmlns:a16="http://schemas.microsoft.com/office/drawing/2014/main" id="{D01990D7-0E76-48AA-9647-2BB98BA09CFB}"/>
              </a:ext>
            </a:extLst>
          </p:cNvPr>
          <p:cNvSpPr txBox="1"/>
          <p:nvPr/>
        </p:nvSpPr>
        <p:spPr>
          <a:xfrm>
            <a:off x="0" y="2705368"/>
            <a:ext cx="2772695" cy="461665"/>
          </a:xfrm>
          <a:prstGeom prst="rect">
            <a:avLst/>
          </a:prstGeom>
          <a:noFill/>
        </p:spPr>
        <p:txBody>
          <a:bodyPr wrap="square" rtlCol="0">
            <a:spAutoFit/>
          </a:bodyPr>
          <a:lstStyle/>
          <a:p>
            <a:r>
              <a:rPr lang="en-US" sz="2400" b="1" u="sng"/>
              <a:t>1- Introducing NIO.2</a:t>
            </a:r>
          </a:p>
        </p:txBody>
      </p:sp>
      <p:sp>
        <p:nvSpPr>
          <p:cNvPr id="9" name="Rectangle 8">
            <a:extLst>
              <a:ext uri="{FF2B5EF4-FFF2-40B4-BE49-F238E27FC236}">
                <a16:creationId xmlns:a16="http://schemas.microsoft.com/office/drawing/2014/main" id="{B0EDA025-A6D4-4E70-9E03-3FAADE442293}"/>
              </a:ext>
            </a:extLst>
          </p:cNvPr>
          <p:cNvSpPr/>
          <p:nvPr/>
        </p:nvSpPr>
        <p:spPr>
          <a:xfrm>
            <a:off x="51619" y="3167033"/>
            <a:ext cx="6096000" cy="1615827"/>
          </a:xfrm>
          <a:prstGeom prst="rect">
            <a:avLst/>
          </a:prstGeom>
        </p:spPr>
        <p:txBody>
          <a:bodyPr>
            <a:spAutoFit/>
          </a:bodyPr>
          <a:lstStyle/>
          <a:p>
            <a:r>
              <a:rPr lang="en-US" sz="1100"/>
              <a:t>In Java, file I/O has undergone a number of revisions over the years. The first version of file I/O available in Java was the java.io API. As we discussed in Chapter 8 , the java.io API uses byte streams to interact with file data. Although the java.io API has grown over the years, the underlying byte stream concept has not changed significantly since it was introduced. </a:t>
            </a:r>
          </a:p>
          <a:p>
            <a:endParaRPr lang="en-US" sz="1100"/>
          </a:p>
          <a:p>
            <a:r>
              <a:rPr lang="en-US" sz="1100"/>
              <a:t>Java introduced a replacement for java.io streams in Java 1.4 called Non-blocking I/O, or NIO for short. The NIO API introduced the concepts of buffers and channels in place of java.io streams. The basic idea is that you load the data from a file channel into a temporary buffer that, unlike byte streams, can be read forward and backward without blocking on the underlying resource. </a:t>
            </a:r>
          </a:p>
        </p:txBody>
      </p:sp>
      <p:pic>
        <p:nvPicPr>
          <p:cNvPr id="10" name="Picture 9">
            <a:extLst>
              <a:ext uri="{FF2B5EF4-FFF2-40B4-BE49-F238E27FC236}">
                <a16:creationId xmlns:a16="http://schemas.microsoft.com/office/drawing/2014/main" id="{25754A18-FBFB-4C32-8277-8177D9F7E9EA}"/>
              </a:ext>
            </a:extLst>
          </p:cNvPr>
          <p:cNvPicPr>
            <a:picLocks noChangeAspect="1"/>
          </p:cNvPicPr>
          <p:nvPr/>
        </p:nvPicPr>
        <p:blipFill>
          <a:blip r:embed="rId3"/>
          <a:stretch>
            <a:fillRect/>
          </a:stretch>
        </p:blipFill>
        <p:spPr>
          <a:xfrm>
            <a:off x="129969" y="4782860"/>
            <a:ext cx="5362575" cy="923925"/>
          </a:xfrm>
          <a:prstGeom prst="rect">
            <a:avLst/>
          </a:prstGeom>
        </p:spPr>
      </p:pic>
      <p:sp>
        <p:nvSpPr>
          <p:cNvPr id="11" name="Rectangle 10">
            <a:extLst>
              <a:ext uri="{FF2B5EF4-FFF2-40B4-BE49-F238E27FC236}">
                <a16:creationId xmlns:a16="http://schemas.microsoft.com/office/drawing/2014/main" id="{80C0BFB9-DE8F-4B6F-A618-D2F613FFFD47}"/>
              </a:ext>
            </a:extLst>
          </p:cNvPr>
          <p:cNvSpPr/>
          <p:nvPr/>
        </p:nvSpPr>
        <p:spPr>
          <a:xfrm>
            <a:off x="51619" y="5706785"/>
            <a:ext cx="6096000" cy="1107996"/>
          </a:xfrm>
          <a:prstGeom prst="rect">
            <a:avLst/>
          </a:prstGeom>
        </p:spPr>
        <p:txBody>
          <a:bodyPr>
            <a:spAutoFit/>
          </a:bodyPr>
          <a:lstStyle/>
          <a:p>
            <a:r>
              <a:rPr lang="en-US" sz="1100"/>
              <a:t>Java 7 introduced the NIO.2 API. While the NIO API was intended as a replacement for java.io streams, the NIO.2 API is actually a replacement for the </a:t>
            </a:r>
            <a:r>
              <a:rPr lang="en-US" sz="1100" err="1"/>
              <a:t>java.io.File</a:t>
            </a:r>
            <a:r>
              <a:rPr lang="en-US" sz="1100"/>
              <a:t> class and related interactions that we discussed in Chapter 8. Unlike the NIO API, the NIO.2 API is on the OCP exam, and this chapter will discuss the usage and features of this API. People sometimes refer to NIO.2 as just NIO, although for clarity and to distinguish it from the first version of NIO, we will refer to it as NIO.2 throughout the chapter.</a:t>
            </a:r>
          </a:p>
        </p:txBody>
      </p:sp>
      <p:sp>
        <p:nvSpPr>
          <p:cNvPr id="12" name="Rectangle 11">
            <a:extLst>
              <a:ext uri="{FF2B5EF4-FFF2-40B4-BE49-F238E27FC236}">
                <a16:creationId xmlns:a16="http://schemas.microsoft.com/office/drawing/2014/main" id="{471EB79D-F2C8-4034-B20D-A0F1C9E11DEB}"/>
              </a:ext>
            </a:extLst>
          </p:cNvPr>
          <p:cNvSpPr/>
          <p:nvPr/>
        </p:nvSpPr>
        <p:spPr>
          <a:xfrm>
            <a:off x="6096000" y="-10289"/>
            <a:ext cx="6096000" cy="600164"/>
          </a:xfrm>
          <a:prstGeom prst="rect">
            <a:avLst/>
          </a:prstGeom>
        </p:spPr>
        <p:txBody>
          <a:bodyPr>
            <a:spAutoFit/>
          </a:bodyPr>
          <a:lstStyle/>
          <a:p>
            <a:r>
              <a:rPr lang="en-US" sz="1100"/>
              <a:t>The goal of the NIO.2 API implementation is to provide a more intuitive, more featurerich API for working with files. As you shall see in this chapter, it also provides a number of notable performance improvements over the existing java.io.File class.</a:t>
            </a:r>
          </a:p>
        </p:txBody>
      </p:sp>
      <p:sp>
        <p:nvSpPr>
          <p:cNvPr id="13" name="TextBox 12">
            <a:extLst>
              <a:ext uri="{FF2B5EF4-FFF2-40B4-BE49-F238E27FC236}">
                <a16:creationId xmlns:a16="http://schemas.microsoft.com/office/drawing/2014/main" id="{6997FFD5-E721-4AD3-9435-067A73A7E086}"/>
              </a:ext>
            </a:extLst>
          </p:cNvPr>
          <p:cNvSpPr txBox="1"/>
          <p:nvPr/>
        </p:nvSpPr>
        <p:spPr>
          <a:xfrm>
            <a:off x="6095999" y="589875"/>
            <a:ext cx="6097230" cy="369332"/>
          </a:xfrm>
          <a:prstGeom prst="rect">
            <a:avLst/>
          </a:prstGeom>
          <a:noFill/>
        </p:spPr>
        <p:txBody>
          <a:bodyPr wrap="square">
            <a:spAutoFit/>
          </a:bodyPr>
          <a:lstStyle/>
          <a:p>
            <a:pPr marL="342900" indent="-342900">
              <a:buFont typeface="Wingdings" panose="05000000000000000000" pitchFamily="2" charset="2"/>
              <a:buChar char="Ø"/>
            </a:pPr>
            <a:r>
              <a:rPr lang="en-US"/>
              <a:t>Introducing Path </a:t>
            </a:r>
          </a:p>
        </p:txBody>
      </p:sp>
      <p:sp>
        <p:nvSpPr>
          <p:cNvPr id="14" name="Rectangle 13">
            <a:extLst>
              <a:ext uri="{FF2B5EF4-FFF2-40B4-BE49-F238E27FC236}">
                <a16:creationId xmlns:a16="http://schemas.microsoft.com/office/drawing/2014/main" id="{07DF3E13-29D0-4DDB-A8DF-85CE936569D8}"/>
              </a:ext>
            </a:extLst>
          </p:cNvPr>
          <p:cNvSpPr/>
          <p:nvPr/>
        </p:nvSpPr>
        <p:spPr>
          <a:xfrm>
            <a:off x="6184487" y="959207"/>
            <a:ext cx="6096000" cy="2292935"/>
          </a:xfrm>
          <a:prstGeom prst="rect">
            <a:avLst/>
          </a:prstGeom>
        </p:spPr>
        <p:txBody>
          <a:bodyPr>
            <a:spAutoFit/>
          </a:bodyPr>
          <a:lstStyle/>
          <a:p>
            <a:r>
              <a:rPr lang="en-US" sz="1100"/>
              <a:t>The java.nio.file.Path interface, or Path interface for short, is the primary entry point for working with the NIO.2 API. A Path object represents a hierarchical path on the storage system to a file or directory. In this manner, Path is a direct replacement for the legacy java.io.File class, and conceptually it contains many of the same properties. For example, both File and Path objects may refer to a file or a directory. Both also may refer to an absolute path or relative path within the file system. As we did in Chapter 8 and continue to do in this chapter, for simplicity’s sake, we often refer to a directory reference as a file record since it is stored in the file system with similar properties.</a:t>
            </a:r>
          </a:p>
          <a:p>
            <a:endParaRPr lang="en-US" sz="1100"/>
          </a:p>
          <a:p>
            <a:r>
              <a:rPr lang="en-US" sz="1100"/>
              <a:t>Unlike the File class, the Path interface contains support for symbolic links. A </a:t>
            </a:r>
            <a:r>
              <a:rPr lang="en-US" sz="1100" b="1" i="1"/>
              <a:t>symbolic link </a:t>
            </a:r>
            <a:r>
              <a:rPr lang="en-US" sz="1100"/>
              <a:t>is a special file within an operating system that serves as a reference or pointer to another file or directory. In general, symbolic links are transparent to the user, as the operating system takes care of resolving the reference to the actual file. The NIO.2 API includes full support for creating, detecting, and navigating symbolic links within the file system.</a:t>
            </a:r>
          </a:p>
        </p:txBody>
      </p:sp>
      <p:sp>
        <p:nvSpPr>
          <p:cNvPr id="15" name="TextBox 14">
            <a:extLst>
              <a:ext uri="{FF2B5EF4-FFF2-40B4-BE49-F238E27FC236}">
                <a16:creationId xmlns:a16="http://schemas.microsoft.com/office/drawing/2014/main" id="{693E8D3F-6BAC-432C-99D2-CDD5ECBBA1EE}"/>
              </a:ext>
            </a:extLst>
          </p:cNvPr>
          <p:cNvSpPr txBox="1"/>
          <p:nvPr/>
        </p:nvSpPr>
        <p:spPr>
          <a:xfrm>
            <a:off x="6148471" y="3252142"/>
            <a:ext cx="4437561" cy="338554"/>
          </a:xfrm>
          <a:prstGeom prst="rect">
            <a:avLst/>
          </a:prstGeom>
          <a:noFill/>
        </p:spPr>
        <p:txBody>
          <a:bodyPr wrap="none" rtlCol="0">
            <a:spAutoFit/>
          </a:bodyPr>
          <a:lstStyle/>
          <a:p>
            <a:r>
              <a:rPr lang="en-US" sz="1600" u="sng"/>
              <a:t>Creating Instances with Factory and Helper Classes</a:t>
            </a:r>
          </a:p>
        </p:txBody>
      </p:sp>
      <p:sp>
        <p:nvSpPr>
          <p:cNvPr id="16" name="Rectangle 15">
            <a:extLst>
              <a:ext uri="{FF2B5EF4-FFF2-40B4-BE49-F238E27FC236}">
                <a16:creationId xmlns:a16="http://schemas.microsoft.com/office/drawing/2014/main" id="{CD2EBEB2-064E-4C19-B875-3B2AA7CFEF6F}"/>
              </a:ext>
            </a:extLst>
          </p:cNvPr>
          <p:cNvSpPr/>
          <p:nvPr/>
        </p:nvSpPr>
        <p:spPr>
          <a:xfrm>
            <a:off x="6184487" y="3621474"/>
            <a:ext cx="6096000" cy="938719"/>
          </a:xfrm>
          <a:prstGeom prst="rect">
            <a:avLst/>
          </a:prstGeom>
        </p:spPr>
        <p:txBody>
          <a:bodyPr>
            <a:spAutoFit/>
          </a:bodyPr>
          <a:lstStyle/>
          <a:p>
            <a:r>
              <a:rPr lang="en-US" sz="1100"/>
              <a:t>The NIO.2 API makes good use of the factory pattern as discussed in Chapter 2, “Design Patterns and Principles.” Remember that a factory class can be implemented using static methods to create instances of another class. For example, you can create an instance of a Path interface using a static method available in the Paths factory class. Note the s at the end of the Paths class to distinguish it from the Path interface.</a:t>
            </a:r>
          </a:p>
        </p:txBody>
      </p:sp>
      <p:pic>
        <p:nvPicPr>
          <p:cNvPr id="17" name="Picture 16">
            <a:extLst>
              <a:ext uri="{FF2B5EF4-FFF2-40B4-BE49-F238E27FC236}">
                <a16:creationId xmlns:a16="http://schemas.microsoft.com/office/drawing/2014/main" id="{419A811D-CE7B-48CF-B9D3-4F8F8996BEB5}"/>
              </a:ext>
            </a:extLst>
          </p:cNvPr>
          <p:cNvPicPr>
            <a:picLocks noChangeAspect="1"/>
          </p:cNvPicPr>
          <p:nvPr/>
        </p:nvPicPr>
        <p:blipFill>
          <a:blip r:embed="rId4"/>
          <a:stretch>
            <a:fillRect/>
          </a:stretch>
        </p:blipFill>
        <p:spPr>
          <a:xfrm>
            <a:off x="6244099" y="4555768"/>
            <a:ext cx="5143500" cy="1343025"/>
          </a:xfrm>
          <a:prstGeom prst="rect">
            <a:avLst/>
          </a:prstGeom>
        </p:spPr>
      </p:pic>
    </p:spTree>
    <p:extLst>
      <p:ext uri="{BB962C8B-B14F-4D97-AF65-F5344CB8AC3E}">
        <p14:creationId xmlns:p14="http://schemas.microsoft.com/office/powerpoint/2010/main" val="561414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B88-DDAD-4CBC-B25E-AB7724AFFD7E}"/>
              </a:ext>
            </a:extLst>
          </p:cNvPr>
          <p:cNvPicPr>
            <a:picLocks noChangeAspect="1"/>
          </p:cNvPicPr>
          <p:nvPr/>
        </p:nvPicPr>
        <p:blipFill>
          <a:blip r:embed="rId2"/>
          <a:stretch>
            <a:fillRect/>
          </a:stretch>
        </p:blipFill>
        <p:spPr>
          <a:xfrm>
            <a:off x="68826" y="0"/>
            <a:ext cx="5181600" cy="2266950"/>
          </a:xfrm>
          <a:prstGeom prst="rect">
            <a:avLst/>
          </a:prstGeom>
        </p:spPr>
      </p:pic>
      <p:cxnSp>
        <p:nvCxnSpPr>
          <p:cNvPr id="5" name="Straight Connector 4">
            <a:extLst>
              <a:ext uri="{FF2B5EF4-FFF2-40B4-BE49-F238E27FC236}">
                <a16:creationId xmlns:a16="http://schemas.microsoft.com/office/drawing/2014/main" id="{1DBA1452-509E-412D-BA57-86A4558FE51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8C32F1B-021D-4204-A6D6-80AA2991F4FA}"/>
              </a:ext>
            </a:extLst>
          </p:cNvPr>
          <p:cNvSpPr/>
          <p:nvPr/>
        </p:nvSpPr>
        <p:spPr>
          <a:xfrm>
            <a:off x="0" y="2266950"/>
            <a:ext cx="6096000" cy="1615827"/>
          </a:xfrm>
          <a:prstGeom prst="rect">
            <a:avLst/>
          </a:prstGeom>
        </p:spPr>
        <p:txBody>
          <a:bodyPr>
            <a:spAutoFit/>
          </a:bodyPr>
          <a:lstStyle/>
          <a:p>
            <a:r>
              <a:rPr lang="en-US" sz="1100"/>
              <a:t>NIO.2 also includes helper classes such as java.nio.file.Files, whose primary purpose is to operate on instances of Path objects. Helper or utility classes are similar to factory classes in that they are often composed primarily of static methods that operate on a particular class. They differ in that helper classes are focused on manipulating or creating new objects from existing instances, whereas factory classes are focused primarily on object creation. </a:t>
            </a:r>
          </a:p>
          <a:p>
            <a:endParaRPr lang="en-US" sz="1100"/>
          </a:p>
          <a:p>
            <a:r>
              <a:rPr lang="en-US" sz="1100"/>
              <a:t>You should become comfortable with this paradigm, if you are not already, as most of your interactions with the NIO.2 API will require accessing at least two classes: an interface and a factory or helper class. As a guideline for this section, we present the NIO.2 class and interface relationships in Figure 9.1.</a:t>
            </a:r>
          </a:p>
        </p:txBody>
      </p:sp>
      <p:pic>
        <p:nvPicPr>
          <p:cNvPr id="7" name="Picture 6">
            <a:extLst>
              <a:ext uri="{FF2B5EF4-FFF2-40B4-BE49-F238E27FC236}">
                <a16:creationId xmlns:a16="http://schemas.microsoft.com/office/drawing/2014/main" id="{67255378-A9D5-4762-AE4A-7D6B09E04099}"/>
              </a:ext>
            </a:extLst>
          </p:cNvPr>
          <p:cNvPicPr>
            <a:picLocks noChangeAspect="1"/>
          </p:cNvPicPr>
          <p:nvPr/>
        </p:nvPicPr>
        <p:blipFill>
          <a:blip r:embed="rId3"/>
          <a:stretch>
            <a:fillRect/>
          </a:stretch>
        </p:blipFill>
        <p:spPr>
          <a:xfrm>
            <a:off x="68826" y="3882777"/>
            <a:ext cx="5114925" cy="1495425"/>
          </a:xfrm>
          <a:prstGeom prst="rect">
            <a:avLst/>
          </a:prstGeom>
        </p:spPr>
      </p:pic>
      <p:sp>
        <p:nvSpPr>
          <p:cNvPr id="8" name="TextBox 7">
            <a:extLst>
              <a:ext uri="{FF2B5EF4-FFF2-40B4-BE49-F238E27FC236}">
                <a16:creationId xmlns:a16="http://schemas.microsoft.com/office/drawing/2014/main" id="{A415F8DB-C405-48DC-9A1B-604B583A86D2}"/>
              </a:ext>
            </a:extLst>
          </p:cNvPr>
          <p:cNvSpPr txBox="1"/>
          <p:nvPr/>
        </p:nvSpPr>
        <p:spPr>
          <a:xfrm>
            <a:off x="0" y="5378202"/>
            <a:ext cx="5997367" cy="378857"/>
          </a:xfrm>
          <a:prstGeom prst="rect">
            <a:avLst/>
          </a:prstGeom>
          <a:noFill/>
        </p:spPr>
        <p:txBody>
          <a:bodyPr wrap="square">
            <a:spAutoFit/>
          </a:bodyPr>
          <a:lstStyle/>
          <a:p>
            <a:pPr marL="342900" indent="-342900">
              <a:buFont typeface="Wingdings" panose="05000000000000000000" pitchFamily="2" charset="2"/>
              <a:buChar char="Ø"/>
            </a:pPr>
            <a:r>
              <a:rPr lang="en-US"/>
              <a:t>Creating Paths </a:t>
            </a:r>
          </a:p>
        </p:txBody>
      </p:sp>
      <p:sp>
        <p:nvSpPr>
          <p:cNvPr id="9" name="Rectangle 8">
            <a:extLst>
              <a:ext uri="{FF2B5EF4-FFF2-40B4-BE49-F238E27FC236}">
                <a16:creationId xmlns:a16="http://schemas.microsoft.com/office/drawing/2014/main" id="{87BDE3F7-5FB5-4BBA-9F92-6E056AEBE13D}"/>
              </a:ext>
            </a:extLst>
          </p:cNvPr>
          <p:cNvSpPr/>
          <p:nvPr/>
        </p:nvSpPr>
        <p:spPr>
          <a:xfrm>
            <a:off x="68826" y="5747534"/>
            <a:ext cx="6096000" cy="600164"/>
          </a:xfrm>
          <a:prstGeom prst="rect">
            <a:avLst/>
          </a:prstGeom>
        </p:spPr>
        <p:txBody>
          <a:bodyPr>
            <a:spAutoFit/>
          </a:bodyPr>
          <a:lstStyle/>
          <a:p>
            <a:r>
              <a:rPr lang="en-US" sz="1100"/>
              <a:t>Since Path is an interface, you need a factory class to create instances of one. The NIO.2 API provides a number of classes and methods that you can use to create Path objects, which we will review in this section. </a:t>
            </a:r>
          </a:p>
        </p:txBody>
      </p:sp>
      <p:sp>
        <p:nvSpPr>
          <p:cNvPr id="10" name="TextBox 9">
            <a:extLst>
              <a:ext uri="{FF2B5EF4-FFF2-40B4-BE49-F238E27FC236}">
                <a16:creationId xmlns:a16="http://schemas.microsoft.com/office/drawing/2014/main" id="{1DF3678F-8290-4FCD-9671-0A977283B20C}"/>
              </a:ext>
            </a:extLst>
          </p:cNvPr>
          <p:cNvSpPr txBox="1"/>
          <p:nvPr/>
        </p:nvSpPr>
        <p:spPr>
          <a:xfrm>
            <a:off x="6096000" y="0"/>
            <a:ext cx="1978490" cy="338554"/>
          </a:xfrm>
          <a:prstGeom prst="rect">
            <a:avLst/>
          </a:prstGeom>
          <a:noFill/>
        </p:spPr>
        <p:txBody>
          <a:bodyPr wrap="none" rtlCol="0">
            <a:spAutoFit/>
          </a:bodyPr>
          <a:lstStyle/>
          <a:p>
            <a:r>
              <a:rPr lang="en-US" sz="1600" u="sng"/>
              <a:t>Using the Paths Class</a:t>
            </a:r>
          </a:p>
        </p:txBody>
      </p:sp>
      <p:sp>
        <p:nvSpPr>
          <p:cNvPr id="11" name="Rectangle 10">
            <a:extLst>
              <a:ext uri="{FF2B5EF4-FFF2-40B4-BE49-F238E27FC236}">
                <a16:creationId xmlns:a16="http://schemas.microsoft.com/office/drawing/2014/main" id="{40ED3DDB-0266-45CB-8926-EC115028D138}"/>
              </a:ext>
            </a:extLst>
          </p:cNvPr>
          <p:cNvSpPr/>
          <p:nvPr/>
        </p:nvSpPr>
        <p:spPr>
          <a:xfrm>
            <a:off x="6162675" y="338554"/>
            <a:ext cx="6096000" cy="600164"/>
          </a:xfrm>
          <a:prstGeom prst="rect">
            <a:avLst/>
          </a:prstGeom>
        </p:spPr>
        <p:txBody>
          <a:bodyPr>
            <a:spAutoFit/>
          </a:bodyPr>
          <a:lstStyle/>
          <a:p>
            <a:r>
              <a:rPr lang="en-US" sz="1100"/>
              <a:t>The simplest and most straightforward way to obtain a Path object is using the </a:t>
            </a:r>
            <a:r>
              <a:rPr lang="en-US" sz="1100" err="1"/>
              <a:t>java.nio.files.Paths</a:t>
            </a:r>
            <a:r>
              <a:rPr lang="en-US" sz="1100"/>
              <a:t> factory class, or Paths for short. To obtain a reference to a file or directory, you would call the static method Paths.getPath(String) method, as shown in the following examples:</a:t>
            </a:r>
          </a:p>
        </p:txBody>
      </p:sp>
      <p:pic>
        <p:nvPicPr>
          <p:cNvPr id="12" name="Picture 11">
            <a:extLst>
              <a:ext uri="{FF2B5EF4-FFF2-40B4-BE49-F238E27FC236}">
                <a16:creationId xmlns:a16="http://schemas.microsoft.com/office/drawing/2014/main" id="{DF63A4A2-20F2-4898-BA74-C0086D2C3618}"/>
              </a:ext>
            </a:extLst>
          </p:cNvPr>
          <p:cNvPicPr>
            <a:picLocks noChangeAspect="1"/>
          </p:cNvPicPr>
          <p:nvPr/>
        </p:nvPicPr>
        <p:blipFill>
          <a:blip r:embed="rId4"/>
          <a:stretch>
            <a:fillRect/>
          </a:stretch>
        </p:blipFill>
        <p:spPr>
          <a:xfrm>
            <a:off x="6284350" y="938718"/>
            <a:ext cx="4210050" cy="762000"/>
          </a:xfrm>
          <a:prstGeom prst="rect">
            <a:avLst/>
          </a:prstGeom>
        </p:spPr>
      </p:pic>
      <p:sp>
        <p:nvSpPr>
          <p:cNvPr id="13" name="Rectangle 12">
            <a:extLst>
              <a:ext uri="{FF2B5EF4-FFF2-40B4-BE49-F238E27FC236}">
                <a16:creationId xmlns:a16="http://schemas.microsoft.com/office/drawing/2014/main" id="{147B62A9-7428-48BE-9F62-9F984221D346}"/>
              </a:ext>
            </a:extLst>
          </p:cNvPr>
          <p:cNvSpPr/>
          <p:nvPr/>
        </p:nvSpPr>
        <p:spPr>
          <a:xfrm>
            <a:off x="6162675" y="1700718"/>
            <a:ext cx="6096000" cy="600164"/>
          </a:xfrm>
          <a:prstGeom prst="rect">
            <a:avLst/>
          </a:prstGeom>
        </p:spPr>
        <p:txBody>
          <a:bodyPr>
            <a:spAutoFit/>
          </a:bodyPr>
          <a:lstStyle/>
          <a:p>
            <a:r>
              <a:rPr lang="en-US" sz="1100"/>
              <a:t>The first example creates a Path reference to a relative file in the current working directory. The second example creates a Path reference to an absolute file in a Windows-based system. The third example creates a Path reference to an absolute directory in a Linux or Mac-based system.</a:t>
            </a:r>
          </a:p>
        </p:txBody>
      </p:sp>
      <p:pic>
        <p:nvPicPr>
          <p:cNvPr id="14" name="Picture 13">
            <a:extLst>
              <a:ext uri="{FF2B5EF4-FFF2-40B4-BE49-F238E27FC236}">
                <a16:creationId xmlns:a16="http://schemas.microsoft.com/office/drawing/2014/main" id="{58C4DEB5-DA43-4BDC-BD57-08ADD2B49046}"/>
              </a:ext>
            </a:extLst>
          </p:cNvPr>
          <p:cNvPicPr>
            <a:picLocks noChangeAspect="1"/>
          </p:cNvPicPr>
          <p:nvPr/>
        </p:nvPicPr>
        <p:blipFill>
          <a:blip r:embed="rId5"/>
          <a:stretch>
            <a:fillRect/>
          </a:stretch>
        </p:blipFill>
        <p:spPr>
          <a:xfrm>
            <a:off x="6214294" y="2300882"/>
            <a:ext cx="5210175" cy="2914650"/>
          </a:xfrm>
          <a:prstGeom prst="rect">
            <a:avLst/>
          </a:prstGeom>
        </p:spPr>
      </p:pic>
      <p:sp>
        <p:nvSpPr>
          <p:cNvPr id="15" name="Rectangle 14">
            <a:extLst>
              <a:ext uri="{FF2B5EF4-FFF2-40B4-BE49-F238E27FC236}">
                <a16:creationId xmlns:a16="http://schemas.microsoft.com/office/drawing/2014/main" id="{667AD625-1609-441C-A5C5-10BF4114055F}"/>
              </a:ext>
            </a:extLst>
          </p:cNvPr>
          <p:cNvSpPr/>
          <p:nvPr/>
        </p:nvSpPr>
        <p:spPr>
          <a:xfrm>
            <a:off x="6196782" y="5215532"/>
            <a:ext cx="6096000" cy="1277273"/>
          </a:xfrm>
          <a:prstGeom prst="rect">
            <a:avLst/>
          </a:prstGeom>
        </p:spPr>
        <p:txBody>
          <a:bodyPr>
            <a:spAutoFit/>
          </a:bodyPr>
          <a:lstStyle/>
          <a:p>
            <a:r>
              <a:rPr lang="en-US" sz="1100"/>
              <a:t>You can also create a Path using the Paths class using a vararg of type String, such as Paths.get(String,String...). This allows you to create a Path from a list of String values in which the operating system-dependent path.separator is automatically inserted between elements. As you may remember from Chapter 8, System.getProperty("path.separator") can be used to get the operating system-dependent file separator from the JVM. That said, most JVM implementations support both forward and backward slashes regardless of the file system, allowing the same code to run on multiple operating systems without having to rewrite the slashes.</a:t>
            </a:r>
          </a:p>
        </p:txBody>
      </p:sp>
    </p:spTree>
    <p:extLst>
      <p:ext uri="{BB962C8B-B14F-4D97-AF65-F5344CB8AC3E}">
        <p14:creationId xmlns:p14="http://schemas.microsoft.com/office/powerpoint/2010/main" val="154566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1049C8-14DC-4774-A844-4F71B41759F9}"/>
              </a:ext>
            </a:extLst>
          </p:cNvPr>
          <p:cNvSpPr txBox="1"/>
          <p:nvPr/>
        </p:nvSpPr>
        <p:spPr>
          <a:xfrm>
            <a:off x="-1" y="0"/>
            <a:ext cx="5185611" cy="461665"/>
          </a:xfrm>
          <a:prstGeom prst="rect">
            <a:avLst/>
          </a:prstGeom>
          <a:noFill/>
        </p:spPr>
        <p:txBody>
          <a:bodyPr wrap="square" rtlCol="0">
            <a:spAutoFit/>
          </a:bodyPr>
          <a:lstStyle/>
          <a:p>
            <a:r>
              <a:rPr lang="en-US" sz="2400" b="1" u="sng"/>
              <a:t>3- Implementing Polymorphism </a:t>
            </a:r>
          </a:p>
        </p:txBody>
      </p:sp>
      <p:pic>
        <p:nvPicPr>
          <p:cNvPr id="6" name="Picture 5">
            <a:extLst>
              <a:ext uri="{FF2B5EF4-FFF2-40B4-BE49-F238E27FC236}">
                <a16:creationId xmlns:a16="http://schemas.microsoft.com/office/drawing/2014/main" id="{133F301A-886B-49A0-ABD8-E85213469AFF}"/>
              </a:ext>
            </a:extLst>
          </p:cNvPr>
          <p:cNvPicPr>
            <a:picLocks noChangeAspect="1"/>
          </p:cNvPicPr>
          <p:nvPr/>
        </p:nvPicPr>
        <p:blipFill>
          <a:blip r:embed="rId2"/>
          <a:stretch>
            <a:fillRect/>
          </a:stretch>
        </p:blipFill>
        <p:spPr>
          <a:xfrm>
            <a:off x="201529" y="407061"/>
            <a:ext cx="5219700" cy="390525"/>
          </a:xfrm>
          <a:prstGeom prst="rect">
            <a:avLst/>
          </a:prstGeom>
        </p:spPr>
      </p:pic>
      <p:sp>
        <p:nvSpPr>
          <p:cNvPr id="11" name="TextBox 10">
            <a:extLst>
              <a:ext uri="{FF2B5EF4-FFF2-40B4-BE49-F238E27FC236}">
                <a16:creationId xmlns:a16="http://schemas.microsoft.com/office/drawing/2014/main" id="{F06C24A4-9F2D-42E5-AAE7-2E8A54F8DC7A}"/>
              </a:ext>
            </a:extLst>
          </p:cNvPr>
          <p:cNvSpPr txBox="1"/>
          <p:nvPr/>
        </p:nvSpPr>
        <p:spPr>
          <a:xfrm>
            <a:off x="0" y="795791"/>
            <a:ext cx="5185611" cy="461665"/>
          </a:xfrm>
          <a:prstGeom prst="rect">
            <a:avLst/>
          </a:prstGeom>
          <a:noFill/>
        </p:spPr>
        <p:txBody>
          <a:bodyPr wrap="square" rtlCol="0">
            <a:spAutoFit/>
          </a:bodyPr>
          <a:lstStyle/>
          <a:p>
            <a:r>
              <a:rPr lang="en-US" sz="2400" b="1" u="sng"/>
              <a:t>4- Understanding Design Principles </a:t>
            </a:r>
          </a:p>
        </p:txBody>
      </p:sp>
      <p:pic>
        <p:nvPicPr>
          <p:cNvPr id="19" name="Picture 18">
            <a:extLst>
              <a:ext uri="{FF2B5EF4-FFF2-40B4-BE49-F238E27FC236}">
                <a16:creationId xmlns:a16="http://schemas.microsoft.com/office/drawing/2014/main" id="{BC1898DA-EFAC-4919-B922-02A390544118}"/>
              </a:ext>
            </a:extLst>
          </p:cNvPr>
          <p:cNvPicPr>
            <a:picLocks noChangeAspect="1"/>
          </p:cNvPicPr>
          <p:nvPr/>
        </p:nvPicPr>
        <p:blipFill>
          <a:blip r:embed="rId3"/>
          <a:stretch>
            <a:fillRect/>
          </a:stretch>
        </p:blipFill>
        <p:spPr>
          <a:xfrm>
            <a:off x="201529" y="1198782"/>
            <a:ext cx="3800475" cy="485775"/>
          </a:xfrm>
          <a:prstGeom prst="rect">
            <a:avLst/>
          </a:prstGeom>
        </p:spPr>
      </p:pic>
      <p:pic>
        <p:nvPicPr>
          <p:cNvPr id="23" name="Picture 22">
            <a:extLst>
              <a:ext uri="{FF2B5EF4-FFF2-40B4-BE49-F238E27FC236}">
                <a16:creationId xmlns:a16="http://schemas.microsoft.com/office/drawing/2014/main" id="{6780F0E7-396C-4E8D-B367-06540EBB0B60}"/>
              </a:ext>
            </a:extLst>
          </p:cNvPr>
          <p:cNvPicPr>
            <a:picLocks noChangeAspect="1"/>
          </p:cNvPicPr>
          <p:nvPr/>
        </p:nvPicPr>
        <p:blipFill>
          <a:blip r:embed="rId4"/>
          <a:stretch>
            <a:fillRect/>
          </a:stretch>
        </p:blipFill>
        <p:spPr>
          <a:xfrm>
            <a:off x="201529" y="1625140"/>
            <a:ext cx="5524500" cy="1400175"/>
          </a:xfrm>
          <a:prstGeom prst="rect">
            <a:avLst/>
          </a:prstGeom>
        </p:spPr>
      </p:pic>
      <p:sp>
        <p:nvSpPr>
          <p:cNvPr id="24" name="TextBox 23">
            <a:extLst>
              <a:ext uri="{FF2B5EF4-FFF2-40B4-BE49-F238E27FC236}">
                <a16:creationId xmlns:a16="http://schemas.microsoft.com/office/drawing/2014/main" id="{67030CB0-49EA-45F7-B494-BBC8BFE622C9}"/>
              </a:ext>
            </a:extLst>
          </p:cNvPr>
          <p:cNvSpPr txBox="1"/>
          <p:nvPr/>
        </p:nvSpPr>
        <p:spPr>
          <a:xfrm>
            <a:off x="-1" y="3688095"/>
            <a:ext cx="2367443" cy="369332"/>
          </a:xfrm>
          <a:prstGeom prst="rect">
            <a:avLst/>
          </a:prstGeom>
          <a:noFill/>
        </p:spPr>
        <p:txBody>
          <a:bodyPr wrap="none" rtlCol="0">
            <a:spAutoFit/>
          </a:bodyPr>
          <a:lstStyle/>
          <a:p>
            <a:pPr marL="342900" indent="-342900">
              <a:buFont typeface="Wingdings" panose="05000000000000000000" pitchFamily="2" charset="2"/>
              <a:buChar char="Ø"/>
            </a:pPr>
            <a:r>
              <a:rPr lang="en-US"/>
              <a:t>Encapsulating Data </a:t>
            </a:r>
          </a:p>
        </p:txBody>
      </p:sp>
      <p:pic>
        <p:nvPicPr>
          <p:cNvPr id="26" name="Picture 25">
            <a:extLst>
              <a:ext uri="{FF2B5EF4-FFF2-40B4-BE49-F238E27FC236}">
                <a16:creationId xmlns:a16="http://schemas.microsoft.com/office/drawing/2014/main" id="{0B4D8D93-DDF3-42E3-861B-BF7584E09AE0}"/>
              </a:ext>
            </a:extLst>
          </p:cNvPr>
          <p:cNvPicPr>
            <a:picLocks noChangeAspect="1"/>
          </p:cNvPicPr>
          <p:nvPr/>
        </p:nvPicPr>
        <p:blipFill>
          <a:blip r:embed="rId5"/>
          <a:stretch>
            <a:fillRect/>
          </a:stretch>
        </p:blipFill>
        <p:spPr>
          <a:xfrm>
            <a:off x="180472" y="4062982"/>
            <a:ext cx="5819775" cy="657225"/>
          </a:xfrm>
          <a:prstGeom prst="rect">
            <a:avLst/>
          </a:prstGeom>
        </p:spPr>
      </p:pic>
      <p:pic>
        <p:nvPicPr>
          <p:cNvPr id="28" name="Picture 27">
            <a:extLst>
              <a:ext uri="{FF2B5EF4-FFF2-40B4-BE49-F238E27FC236}">
                <a16:creationId xmlns:a16="http://schemas.microsoft.com/office/drawing/2014/main" id="{EA71F81E-885B-46EC-992E-C0639EC5437C}"/>
              </a:ext>
            </a:extLst>
          </p:cNvPr>
          <p:cNvPicPr>
            <a:picLocks noChangeAspect="1"/>
          </p:cNvPicPr>
          <p:nvPr/>
        </p:nvPicPr>
        <p:blipFill>
          <a:blip r:embed="rId6"/>
          <a:stretch>
            <a:fillRect/>
          </a:stretch>
        </p:blipFill>
        <p:spPr>
          <a:xfrm>
            <a:off x="142371" y="4720207"/>
            <a:ext cx="5895975" cy="409575"/>
          </a:xfrm>
          <a:prstGeom prst="rect">
            <a:avLst/>
          </a:prstGeom>
        </p:spPr>
      </p:pic>
      <p:cxnSp>
        <p:nvCxnSpPr>
          <p:cNvPr id="31" name="Straight Connector 30">
            <a:extLst>
              <a:ext uri="{FF2B5EF4-FFF2-40B4-BE49-F238E27FC236}">
                <a16:creationId xmlns:a16="http://schemas.microsoft.com/office/drawing/2014/main" id="{92FA2CE2-842B-489A-9511-B043B3C0B358}"/>
              </a:ext>
            </a:extLst>
          </p:cNvPr>
          <p:cNvCxnSpPr/>
          <p:nvPr/>
        </p:nvCxnSpPr>
        <p:spPr>
          <a:xfrm>
            <a:off x="6362199" y="16655"/>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0142768-A86D-45CA-9133-F06E3B733B58}"/>
              </a:ext>
            </a:extLst>
          </p:cNvPr>
          <p:cNvPicPr>
            <a:picLocks noChangeAspect="1"/>
          </p:cNvPicPr>
          <p:nvPr/>
        </p:nvPicPr>
        <p:blipFill>
          <a:blip r:embed="rId7"/>
          <a:stretch>
            <a:fillRect/>
          </a:stretch>
        </p:blipFill>
        <p:spPr>
          <a:xfrm>
            <a:off x="6468979" y="987379"/>
            <a:ext cx="5029200" cy="270933"/>
          </a:xfrm>
          <a:prstGeom prst="rect">
            <a:avLst/>
          </a:prstGeom>
        </p:spPr>
      </p:pic>
      <p:pic>
        <p:nvPicPr>
          <p:cNvPr id="35" name="Picture 34">
            <a:extLst>
              <a:ext uri="{FF2B5EF4-FFF2-40B4-BE49-F238E27FC236}">
                <a16:creationId xmlns:a16="http://schemas.microsoft.com/office/drawing/2014/main" id="{8B5F3577-2F3D-463A-B92C-EBFBE76490BB}"/>
              </a:ext>
            </a:extLst>
          </p:cNvPr>
          <p:cNvPicPr>
            <a:picLocks noChangeAspect="1"/>
          </p:cNvPicPr>
          <p:nvPr/>
        </p:nvPicPr>
        <p:blipFill>
          <a:blip r:embed="rId8"/>
          <a:stretch>
            <a:fillRect/>
          </a:stretch>
        </p:blipFill>
        <p:spPr>
          <a:xfrm>
            <a:off x="6468979" y="1257456"/>
            <a:ext cx="4638675" cy="2952750"/>
          </a:xfrm>
          <a:prstGeom prst="rect">
            <a:avLst/>
          </a:prstGeom>
        </p:spPr>
      </p:pic>
      <p:pic>
        <p:nvPicPr>
          <p:cNvPr id="39" name="Picture 38">
            <a:extLst>
              <a:ext uri="{FF2B5EF4-FFF2-40B4-BE49-F238E27FC236}">
                <a16:creationId xmlns:a16="http://schemas.microsoft.com/office/drawing/2014/main" id="{B6596FBC-B4B2-4D57-8D20-B80F82E51119}"/>
              </a:ext>
            </a:extLst>
          </p:cNvPr>
          <p:cNvPicPr>
            <a:picLocks noChangeAspect="1"/>
          </p:cNvPicPr>
          <p:nvPr/>
        </p:nvPicPr>
        <p:blipFill>
          <a:blip r:embed="rId9"/>
          <a:stretch>
            <a:fillRect/>
          </a:stretch>
        </p:blipFill>
        <p:spPr>
          <a:xfrm>
            <a:off x="6400298" y="4210206"/>
            <a:ext cx="5372100" cy="2590800"/>
          </a:xfrm>
          <a:prstGeom prst="rect">
            <a:avLst/>
          </a:prstGeom>
        </p:spPr>
      </p:pic>
      <p:pic>
        <p:nvPicPr>
          <p:cNvPr id="3" name="Picture 2">
            <a:extLst>
              <a:ext uri="{FF2B5EF4-FFF2-40B4-BE49-F238E27FC236}">
                <a16:creationId xmlns:a16="http://schemas.microsoft.com/office/drawing/2014/main" id="{8D43A474-C093-4C82-809B-6AA0CC15FA4B}"/>
              </a:ext>
            </a:extLst>
          </p:cNvPr>
          <p:cNvPicPr>
            <a:picLocks noChangeAspect="1"/>
          </p:cNvPicPr>
          <p:nvPr/>
        </p:nvPicPr>
        <p:blipFill>
          <a:blip r:embed="rId10"/>
          <a:stretch>
            <a:fillRect/>
          </a:stretch>
        </p:blipFill>
        <p:spPr>
          <a:xfrm>
            <a:off x="217572" y="3077876"/>
            <a:ext cx="4314825" cy="552450"/>
          </a:xfrm>
          <a:prstGeom prst="rect">
            <a:avLst/>
          </a:prstGeom>
        </p:spPr>
      </p:pic>
      <p:pic>
        <p:nvPicPr>
          <p:cNvPr id="7" name="Picture 6">
            <a:extLst>
              <a:ext uri="{FF2B5EF4-FFF2-40B4-BE49-F238E27FC236}">
                <a16:creationId xmlns:a16="http://schemas.microsoft.com/office/drawing/2014/main" id="{02C8405C-29D1-433D-8436-662569F3CDB1}"/>
              </a:ext>
            </a:extLst>
          </p:cNvPr>
          <p:cNvPicPr>
            <a:picLocks noChangeAspect="1"/>
          </p:cNvPicPr>
          <p:nvPr/>
        </p:nvPicPr>
        <p:blipFill>
          <a:blip r:embed="rId11"/>
          <a:stretch>
            <a:fillRect/>
          </a:stretch>
        </p:blipFill>
        <p:spPr>
          <a:xfrm>
            <a:off x="142371" y="5232860"/>
            <a:ext cx="6124575" cy="1457325"/>
          </a:xfrm>
          <a:prstGeom prst="rect">
            <a:avLst/>
          </a:prstGeom>
        </p:spPr>
      </p:pic>
      <p:pic>
        <p:nvPicPr>
          <p:cNvPr id="12" name="Picture 11">
            <a:extLst>
              <a:ext uri="{FF2B5EF4-FFF2-40B4-BE49-F238E27FC236}">
                <a16:creationId xmlns:a16="http://schemas.microsoft.com/office/drawing/2014/main" id="{B587546A-58FE-47E3-918E-896F0E121DC1}"/>
              </a:ext>
            </a:extLst>
          </p:cNvPr>
          <p:cNvPicPr>
            <a:picLocks noChangeAspect="1"/>
          </p:cNvPicPr>
          <p:nvPr/>
        </p:nvPicPr>
        <p:blipFill>
          <a:blip r:embed="rId12"/>
          <a:stretch>
            <a:fillRect/>
          </a:stretch>
        </p:blipFill>
        <p:spPr>
          <a:xfrm>
            <a:off x="6457453" y="9227"/>
            <a:ext cx="5162550" cy="904875"/>
          </a:xfrm>
          <a:prstGeom prst="rect">
            <a:avLst/>
          </a:prstGeom>
        </p:spPr>
      </p:pic>
    </p:spTree>
    <p:extLst>
      <p:ext uri="{BB962C8B-B14F-4D97-AF65-F5344CB8AC3E}">
        <p14:creationId xmlns:p14="http://schemas.microsoft.com/office/powerpoint/2010/main" val="2253475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7ED0CD-E011-48F4-9DF0-054EAD8C664D}"/>
              </a:ext>
            </a:extLst>
          </p:cNvPr>
          <p:cNvPicPr>
            <a:picLocks noChangeAspect="1"/>
          </p:cNvPicPr>
          <p:nvPr/>
        </p:nvPicPr>
        <p:blipFill>
          <a:blip r:embed="rId2"/>
          <a:stretch>
            <a:fillRect/>
          </a:stretch>
        </p:blipFill>
        <p:spPr>
          <a:xfrm>
            <a:off x="61605" y="0"/>
            <a:ext cx="4429125" cy="752475"/>
          </a:xfrm>
          <a:prstGeom prst="rect">
            <a:avLst/>
          </a:prstGeom>
        </p:spPr>
      </p:pic>
      <p:sp>
        <p:nvSpPr>
          <p:cNvPr id="5" name="Rectangle 4">
            <a:extLst>
              <a:ext uri="{FF2B5EF4-FFF2-40B4-BE49-F238E27FC236}">
                <a16:creationId xmlns:a16="http://schemas.microsoft.com/office/drawing/2014/main" id="{04D7AAFF-38C5-4545-8DB2-1CD000B60122}"/>
              </a:ext>
            </a:extLst>
          </p:cNvPr>
          <p:cNvSpPr/>
          <p:nvPr/>
        </p:nvSpPr>
        <p:spPr>
          <a:xfrm>
            <a:off x="0" y="752475"/>
            <a:ext cx="6096000" cy="600164"/>
          </a:xfrm>
          <a:prstGeom prst="rect">
            <a:avLst/>
          </a:prstGeom>
        </p:spPr>
        <p:txBody>
          <a:bodyPr>
            <a:spAutoFit/>
          </a:bodyPr>
          <a:lstStyle/>
          <a:p>
            <a:r>
              <a:rPr lang="en-US" sz="1100"/>
              <a:t>These examples are a rewrite of our previous set of Path examples, using the parameter list of String values instead of a single String value. The advantage of using this overloaded method is that it is more robust when manually constructing path values, as it inserts the proper path separator for you.</a:t>
            </a:r>
          </a:p>
        </p:txBody>
      </p:sp>
      <p:pic>
        <p:nvPicPr>
          <p:cNvPr id="6" name="Picture 5">
            <a:extLst>
              <a:ext uri="{FF2B5EF4-FFF2-40B4-BE49-F238E27FC236}">
                <a16:creationId xmlns:a16="http://schemas.microsoft.com/office/drawing/2014/main" id="{57417A1F-03C0-4004-BDD5-27A2E7A022D3}"/>
              </a:ext>
            </a:extLst>
          </p:cNvPr>
          <p:cNvPicPr>
            <a:picLocks noChangeAspect="1"/>
          </p:cNvPicPr>
          <p:nvPr/>
        </p:nvPicPr>
        <p:blipFill>
          <a:blip r:embed="rId3"/>
          <a:stretch>
            <a:fillRect/>
          </a:stretch>
        </p:blipFill>
        <p:spPr>
          <a:xfrm>
            <a:off x="61605" y="1352639"/>
            <a:ext cx="5200650" cy="2933700"/>
          </a:xfrm>
          <a:prstGeom prst="rect">
            <a:avLst/>
          </a:prstGeom>
        </p:spPr>
      </p:pic>
      <p:sp>
        <p:nvSpPr>
          <p:cNvPr id="7" name="Rectangle 6">
            <a:extLst>
              <a:ext uri="{FF2B5EF4-FFF2-40B4-BE49-F238E27FC236}">
                <a16:creationId xmlns:a16="http://schemas.microsoft.com/office/drawing/2014/main" id="{2B3887E0-252E-4D60-8668-7E08CB4684C5}"/>
              </a:ext>
            </a:extLst>
          </p:cNvPr>
          <p:cNvSpPr/>
          <p:nvPr/>
        </p:nvSpPr>
        <p:spPr>
          <a:xfrm>
            <a:off x="0" y="4286339"/>
            <a:ext cx="6096000" cy="769441"/>
          </a:xfrm>
          <a:prstGeom prst="rect">
            <a:avLst/>
          </a:prstGeom>
        </p:spPr>
        <p:txBody>
          <a:bodyPr>
            <a:spAutoFit/>
          </a:bodyPr>
          <a:lstStyle/>
          <a:p>
            <a:r>
              <a:rPr lang="en-US" sz="1100"/>
              <a:t>Another way to construct a Path using the Paths class is with a URI value. A </a:t>
            </a:r>
            <a:r>
              <a:rPr lang="en-US" sz="1100" b="1" i="1"/>
              <a:t>uniform resource identifier </a:t>
            </a:r>
            <a:r>
              <a:rPr lang="en-US" sz="1100"/>
              <a:t>(URI) is a string of characters that identify a resource. It begins with a schema that indicates the resource type, followed by a path value. Examples of schema values include file://, http://, https://, and ftp://. The java.net.URI class is used to create and manage URI values.</a:t>
            </a:r>
          </a:p>
        </p:txBody>
      </p:sp>
      <p:pic>
        <p:nvPicPr>
          <p:cNvPr id="8" name="Picture 7">
            <a:extLst>
              <a:ext uri="{FF2B5EF4-FFF2-40B4-BE49-F238E27FC236}">
                <a16:creationId xmlns:a16="http://schemas.microsoft.com/office/drawing/2014/main" id="{697622B3-2D47-46C4-BBCA-69DFAC80D82A}"/>
              </a:ext>
            </a:extLst>
          </p:cNvPr>
          <p:cNvPicPr>
            <a:picLocks noChangeAspect="1"/>
          </p:cNvPicPr>
          <p:nvPr/>
        </p:nvPicPr>
        <p:blipFill>
          <a:blip r:embed="rId4"/>
          <a:stretch>
            <a:fillRect/>
          </a:stretch>
        </p:blipFill>
        <p:spPr>
          <a:xfrm>
            <a:off x="61605" y="5030331"/>
            <a:ext cx="5362575" cy="914400"/>
          </a:xfrm>
          <a:prstGeom prst="rect">
            <a:avLst/>
          </a:prstGeom>
        </p:spPr>
      </p:pic>
      <p:sp>
        <p:nvSpPr>
          <p:cNvPr id="9" name="Rectangle 8">
            <a:extLst>
              <a:ext uri="{FF2B5EF4-FFF2-40B4-BE49-F238E27FC236}">
                <a16:creationId xmlns:a16="http://schemas.microsoft.com/office/drawing/2014/main" id="{B762F5CA-2228-4848-A1C3-7CCD933B0FE2}"/>
              </a:ext>
            </a:extLst>
          </p:cNvPr>
          <p:cNvSpPr/>
          <p:nvPr/>
        </p:nvSpPr>
        <p:spPr>
          <a:xfrm>
            <a:off x="0" y="5919281"/>
            <a:ext cx="6096000" cy="938719"/>
          </a:xfrm>
          <a:prstGeom prst="rect">
            <a:avLst/>
          </a:prstGeom>
        </p:spPr>
        <p:txBody>
          <a:bodyPr>
            <a:spAutoFit/>
          </a:bodyPr>
          <a:lstStyle/>
          <a:p>
            <a:r>
              <a:rPr lang="en-US" sz="1100"/>
              <a:t>These examples show how the Paths.get(URI) method can be used to obtain a reference to a URI-based resource. Notice that these are actually rewrites of our earlier examples, as we can use URI values for both local and network paths. The first example actually throws an exception at runtime, as URIs must reference absolute paths at runtime. The URI class does have an isAbsolute() method, although this is related to whether or not the URI has a schema, not the file location.</a:t>
            </a:r>
          </a:p>
        </p:txBody>
      </p:sp>
      <p:cxnSp>
        <p:nvCxnSpPr>
          <p:cNvPr id="10" name="Straight Connector 9">
            <a:extLst>
              <a:ext uri="{FF2B5EF4-FFF2-40B4-BE49-F238E27FC236}">
                <a16:creationId xmlns:a16="http://schemas.microsoft.com/office/drawing/2014/main" id="{0C76EE8B-0192-4682-B5C8-234B9E98FD52}"/>
              </a:ext>
            </a:extLst>
          </p:cNvPr>
          <p:cNvCxnSpPr>
            <a:cxnSpLocks/>
          </p:cNvCxnSpPr>
          <p:nvPr/>
        </p:nvCxnSpPr>
        <p:spPr>
          <a:xfrm>
            <a:off x="6014884" y="193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026A5A-B73F-48D1-8929-8111B6A12FE1}"/>
              </a:ext>
            </a:extLst>
          </p:cNvPr>
          <p:cNvSpPr/>
          <p:nvPr/>
        </p:nvSpPr>
        <p:spPr>
          <a:xfrm>
            <a:off x="6034395" y="0"/>
            <a:ext cx="6096000" cy="430887"/>
          </a:xfrm>
          <a:prstGeom prst="rect">
            <a:avLst/>
          </a:prstGeom>
        </p:spPr>
        <p:txBody>
          <a:bodyPr>
            <a:spAutoFit/>
          </a:bodyPr>
          <a:lstStyle/>
          <a:p>
            <a:r>
              <a:rPr lang="en-US" sz="1100"/>
              <a:t>We now present two additional methods that use other types of non-local file system schemas. For the exam, you do not need to know the syntax of these schemas, but you should be aware that they exist.</a:t>
            </a:r>
          </a:p>
        </p:txBody>
      </p:sp>
      <p:pic>
        <p:nvPicPr>
          <p:cNvPr id="12" name="Picture 11">
            <a:extLst>
              <a:ext uri="{FF2B5EF4-FFF2-40B4-BE49-F238E27FC236}">
                <a16:creationId xmlns:a16="http://schemas.microsoft.com/office/drawing/2014/main" id="{77EE027E-6AB5-4F2C-B92B-0F3166516AA7}"/>
              </a:ext>
            </a:extLst>
          </p:cNvPr>
          <p:cNvPicPr>
            <a:picLocks noChangeAspect="1"/>
          </p:cNvPicPr>
          <p:nvPr/>
        </p:nvPicPr>
        <p:blipFill>
          <a:blip r:embed="rId5"/>
          <a:stretch>
            <a:fillRect/>
          </a:stretch>
        </p:blipFill>
        <p:spPr>
          <a:xfrm>
            <a:off x="6157605" y="433387"/>
            <a:ext cx="4057650" cy="638175"/>
          </a:xfrm>
          <a:prstGeom prst="rect">
            <a:avLst/>
          </a:prstGeom>
        </p:spPr>
      </p:pic>
      <p:sp>
        <p:nvSpPr>
          <p:cNvPr id="13" name="Rectangle 12">
            <a:extLst>
              <a:ext uri="{FF2B5EF4-FFF2-40B4-BE49-F238E27FC236}">
                <a16:creationId xmlns:a16="http://schemas.microsoft.com/office/drawing/2014/main" id="{DA85B897-5634-4B13-98AC-49313239EFA6}"/>
              </a:ext>
            </a:extLst>
          </p:cNvPr>
          <p:cNvSpPr/>
          <p:nvPr/>
        </p:nvSpPr>
        <p:spPr>
          <a:xfrm>
            <a:off x="6034395" y="1052557"/>
            <a:ext cx="6096000" cy="938719"/>
          </a:xfrm>
          <a:prstGeom prst="rect">
            <a:avLst/>
          </a:prstGeom>
        </p:spPr>
        <p:txBody>
          <a:bodyPr>
            <a:spAutoFit/>
          </a:bodyPr>
          <a:lstStyle/>
          <a:p>
            <a:r>
              <a:rPr lang="en-US" sz="1100"/>
              <a:t>Note that the constructor new URI(String) does throw a checked URISyntaxException, which would have to be caught in any application where the previous code snippets are used. </a:t>
            </a:r>
          </a:p>
          <a:p>
            <a:endParaRPr lang="en-US" sz="1100"/>
          </a:p>
          <a:p>
            <a:r>
              <a:rPr lang="en-US" sz="1100"/>
              <a:t>Finally, the Path interface also contains a reciprocal method toUri() for converting a Path instance back to a URI instance, as shown in the following sample code: </a:t>
            </a:r>
          </a:p>
        </p:txBody>
      </p:sp>
      <p:pic>
        <p:nvPicPr>
          <p:cNvPr id="14" name="Picture 13">
            <a:extLst>
              <a:ext uri="{FF2B5EF4-FFF2-40B4-BE49-F238E27FC236}">
                <a16:creationId xmlns:a16="http://schemas.microsoft.com/office/drawing/2014/main" id="{E299D29B-84B0-468C-B118-E4ADBEFCE9A9}"/>
              </a:ext>
            </a:extLst>
          </p:cNvPr>
          <p:cNvPicPr>
            <a:picLocks noChangeAspect="1"/>
          </p:cNvPicPr>
          <p:nvPr/>
        </p:nvPicPr>
        <p:blipFill>
          <a:blip r:embed="rId6"/>
          <a:stretch>
            <a:fillRect/>
          </a:stretch>
        </p:blipFill>
        <p:spPr>
          <a:xfrm>
            <a:off x="6157605" y="1985314"/>
            <a:ext cx="3686175" cy="409575"/>
          </a:xfrm>
          <a:prstGeom prst="rect">
            <a:avLst/>
          </a:prstGeom>
        </p:spPr>
      </p:pic>
      <p:sp>
        <p:nvSpPr>
          <p:cNvPr id="15" name="TextBox 14">
            <a:extLst>
              <a:ext uri="{FF2B5EF4-FFF2-40B4-BE49-F238E27FC236}">
                <a16:creationId xmlns:a16="http://schemas.microsoft.com/office/drawing/2014/main" id="{648E6696-E9AD-4D45-96EB-51B6D87648E9}"/>
              </a:ext>
            </a:extLst>
          </p:cNvPr>
          <p:cNvSpPr txBox="1"/>
          <p:nvPr/>
        </p:nvSpPr>
        <p:spPr>
          <a:xfrm>
            <a:off x="6022202" y="2394889"/>
            <a:ext cx="3846630" cy="338554"/>
          </a:xfrm>
          <a:prstGeom prst="rect">
            <a:avLst/>
          </a:prstGeom>
          <a:noFill/>
        </p:spPr>
        <p:txBody>
          <a:bodyPr wrap="none" rtlCol="0">
            <a:spAutoFit/>
          </a:bodyPr>
          <a:lstStyle/>
          <a:p>
            <a:r>
              <a:rPr lang="en-US" sz="1600" u="sng"/>
              <a:t>Accessing the Underlying FileSystem Object </a:t>
            </a:r>
          </a:p>
        </p:txBody>
      </p:sp>
      <p:sp>
        <p:nvSpPr>
          <p:cNvPr id="16" name="Rectangle 15">
            <a:extLst>
              <a:ext uri="{FF2B5EF4-FFF2-40B4-BE49-F238E27FC236}">
                <a16:creationId xmlns:a16="http://schemas.microsoft.com/office/drawing/2014/main" id="{8A7445CC-D782-48CD-B3A9-57417245C5EC}"/>
              </a:ext>
            </a:extLst>
          </p:cNvPr>
          <p:cNvSpPr/>
          <p:nvPr/>
        </p:nvSpPr>
        <p:spPr>
          <a:xfrm>
            <a:off x="6034395" y="2733443"/>
            <a:ext cx="6096000" cy="769441"/>
          </a:xfrm>
          <a:prstGeom prst="rect">
            <a:avLst/>
          </a:prstGeom>
        </p:spPr>
        <p:txBody>
          <a:bodyPr>
            <a:spAutoFit/>
          </a:bodyPr>
          <a:lstStyle/>
          <a:p>
            <a:r>
              <a:rPr lang="en-US" sz="1100"/>
              <a:t>The Path.getPath() method used throughout the previous examples is actually shorthand for the class </a:t>
            </a:r>
            <a:r>
              <a:rPr lang="en-US" sz="1100" err="1"/>
              <a:t>java.nio.file.FileSystem</a:t>
            </a:r>
            <a:r>
              <a:rPr lang="en-US" sz="1100"/>
              <a:t> method getPath(). The FileSystem class has a protected constructor, so we use the plural FileSystems factory class to obtain an instance of FileSystem, as shown in the following example code: </a:t>
            </a:r>
          </a:p>
        </p:txBody>
      </p:sp>
      <p:pic>
        <p:nvPicPr>
          <p:cNvPr id="17" name="Picture 16">
            <a:extLst>
              <a:ext uri="{FF2B5EF4-FFF2-40B4-BE49-F238E27FC236}">
                <a16:creationId xmlns:a16="http://schemas.microsoft.com/office/drawing/2014/main" id="{1760C62F-36E1-4942-A2A7-409933D4C6CF}"/>
              </a:ext>
            </a:extLst>
          </p:cNvPr>
          <p:cNvPicPr>
            <a:picLocks noChangeAspect="1"/>
          </p:cNvPicPr>
          <p:nvPr/>
        </p:nvPicPr>
        <p:blipFill>
          <a:blip r:embed="rId7"/>
          <a:stretch>
            <a:fillRect/>
          </a:stretch>
        </p:blipFill>
        <p:spPr>
          <a:xfrm>
            <a:off x="6157605" y="3502884"/>
            <a:ext cx="4819650" cy="981075"/>
          </a:xfrm>
          <a:prstGeom prst="rect">
            <a:avLst/>
          </a:prstGeom>
        </p:spPr>
      </p:pic>
      <p:sp>
        <p:nvSpPr>
          <p:cNvPr id="18" name="Rectangle 17">
            <a:extLst>
              <a:ext uri="{FF2B5EF4-FFF2-40B4-BE49-F238E27FC236}">
                <a16:creationId xmlns:a16="http://schemas.microsoft.com/office/drawing/2014/main" id="{1FD31553-D0A7-4984-9F77-20545C86A8BC}"/>
              </a:ext>
            </a:extLst>
          </p:cNvPr>
          <p:cNvSpPr/>
          <p:nvPr/>
        </p:nvSpPr>
        <p:spPr>
          <a:xfrm>
            <a:off x="6034395" y="4491453"/>
            <a:ext cx="6096000" cy="1107996"/>
          </a:xfrm>
          <a:prstGeom prst="rect">
            <a:avLst/>
          </a:prstGeom>
        </p:spPr>
        <p:txBody>
          <a:bodyPr>
            <a:spAutoFit/>
          </a:bodyPr>
          <a:lstStyle/>
          <a:p>
            <a:r>
              <a:rPr lang="en-US" sz="1100"/>
              <a:t>Again, we are able to rewrite our previous set of examples, with this code behaving in the exact same manner as before. </a:t>
            </a:r>
          </a:p>
          <a:p>
            <a:endParaRPr lang="en-US" sz="1100"/>
          </a:p>
          <a:p>
            <a:r>
              <a:rPr lang="en-US" sz="1100"/>
              <a:t>While most of the time we want access to a Path object that is within the local file system, the FileSystems factory class does give us the ability to connect to a remote file system, as shown in the following sample code:</a:t>
            </a:r>
          </a:p>
        </p:txBody>
      </p:sp>
      <p:pic>
        <p:nvPicPr>
          <p:cNvPr id="19" name="Picture 18">
            <a:extLst>
              <a:ext uri="{FF2B5EF4-FFF2-40B4-BE49-F238E27FC236}">
                <a16:creationId xmlns:a16="http://schemas.microsoft.com/office/drawing/2014/main" id="{19EA0CCE-5B9A-4A0D-A768-12B62C34A3A1}"/>
              </a:ext>
            </a:extLst>
          </p:cNvPr>
          <p:cNvPicPr>
            <a:picLocks noChangeAspect="1"/>
          </p:cNvPicPr>
          <p:nvPr/>
        </p:nvPicPr>
        <p:blipFill>
          <a:blip r:embed="rId8"/>
          <a:stretch>
            <a:fillRect/>
          </a:stretch>
        </p:blipFill>
        <p:spPr>
          <a:xfrm>
            <a:off x="6096000" y="5599449"/>
            <a:ext cx="3390900" cy="619125"/>
          </a:xfrm>
          <a:prstGeom prst="rect">
            <a:avLst/>
          </a:prstGeom>
        </p:spPr>
      </p:pic>
      <p:sp>
        <p:nvSpPr>
          <p:cNvPr id="20" name="Rectangle 19">
            <a:extLst>
              <a:ext uri="{FF2B5EF4-FFF2-40B4-BE49-F238E27FC236}">
                <a16:creationId xmlns:a16="http://schemas.microsoft.com/office/drawing/2014/main" id="{F2383330-E24C-4B2D-986A-A3769D0F65ED}"/>
              </a:ext>
            </a:extLst>
          </p:cNvPr>
          <p:cNvSpPr/>
          <p:nvPr/>
        </p:nvSpPr>
        <p:spPr>
          <a:xfrm>
            <a:off x="6034395" y="6265953"/>
            <a:ext cx="6157606" cy="600164"/>
          </a:xfrm>
          <a:prstGeom prst="rect">
            <a:avLst/>
          </a:prstGeom>
        </p:spPr>
        <p:txBody>
          <a:bodyPr wrap="square">
            <a:spAutoFit/>
          </a:bodyPr>
          <a:lstStyle/>
          <a:p>
            <a:r>
              <a:rPr lang="en-US" sz="1100"/>
              <a:t>This code is useful when we need to construct Path objects frequently for a remote file system. The power of the NIO.2 API here is that it lets us rely on the default file system for files and directories as before, while giving us the ability to build more-complex applications that reference external file systems.</a:t>
            </a:r>
          </a:p>
        </p:txBody>
      </p:sp>
      <p:pic>
        <p:nvPicPr>
          <p:cNvPr id="21" name="Picture 20">
            <a:extLst>
              <a:ext uri="{FF2B5EF4-FFF2-40B4-BE49-F238E27FC236}">
                <a16:creationId xmlns:a16="http://schemas.microsoft.com/office/drawing/2014/main" id="{9A79E9D3-09B3-4036-A653-E8865C755CE3}"/>
              </a:ext>
            </a:extLst>
          </p:cNvPr>
          <p:cNvPicPr>
            <a:picLocks noChangeAspect="1"/>
          </p:cNvPicPr>
          <p:nvPr/>
        </p:nvPicPr>
        <p:blipFill>
          <a:blip r:embed="rId9"/>
          <a:stretch>
            <a:fillRect/>
          </a:stretch>
        </p:blipFill>
        <p:spPr>
          <a:xfrm>
            <a:off x="4123326" y="4886502"/>
            <a:ext cx="1849462" cy="515949"/>
          </a:xfrm>
          <a:prstGeom prst="rect">
            <a:avLst/>
          </a:prstGeom>
        </p:spPr>
      </p:pic>
      <p:pic>
        <p:nvPicPr>
          <p:cNvPr id="22" name="Picture 21">
            <a:extLst>
              <a:ext uri="{FF2B5EF4-FFF2-40B4-BE49-F238E27FC236}">
                <a16:creationId xmlns:a16="http://schemas.microsoft.com/office/drawing/2014/main" id="{51A78C94-319E-4521-8A97-C4DD1910CD4A}"/>
              </a:ext>
            </a:extLst>
          </p:cNvPr>
          <p:cNvPicPr>
            <a:picLocks noChangeAspect="1"/>
          </p:cNvPicPr>
          <p:nvPr/>
        </p:nvPicPr>
        <p:blipFill>
          <a:blip r:embed="rId9"/>
          <a:stretch>
            <a:fillRect/>
          </a:stretch>
        </p:blipFill>
        <p:spPr>
          <a:xfrm>
            <a:off x="3250446" y="2552281"/>
            <a:ext cx="2722341" cy="534416"/>
          </a:xfrm>
          <a:prstGeom prst="rect">
            <a:avLst/>
          </a:prstGeom>
        </p:spPr>
      </p:pic>
    </p:spTree>
    <p:extLst>
      <p:ext uri="{BB962C8B-B14F-4D97-AF65-F5344CB8AC3E}">
        <p14:creationId xmlns:p14="http://schemas.microsoft.com/office/powerpoint/2010/main" val="37855013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85CE9F-8F10-45FE-9F4A-1B884561539B}"/>
              </a:ext>
            </a:extLst>
          </p:cNvPr>
          <p:cNvSpPr txBox="1"/>
          <p:nvPr/>
        </p:nvSpPr>
        <p:spPr>
          <a:xfrm>
            <a:off x="0" y="-44244"/>
            <a:ext cx="3112199" cy="338554"/>
          </a:xfrm>
          <a:prstGeom prst="rect">
            <a:avLst/>
          </a:prstGeom>
          <a:noFill/>
        </p:spPr>
        <p:txBody>
          <a:bodyPr wrap="none" rtlCol="0">
            <a:spAutoFit/>
          </a:bodyPr>
          <a:lstStyle/>
          <a:p>
            <a:r>
              <a:rPr lang="en-US" sz="1600" u="sng"/>
              <a:t>Working with Legacy File Instances</a:t>
            </a:r>
          </a:p>
        </p:txBody>
      </p:sp>
      <p:sp>
        <p:nvSpPr>
          <p:cNvPr id="5" name="Rectangle 4">
            <a:extLst>
              <a:ext uri="{FF2B5EF4-FFF2-40B4-BE49-F238E27FC236}">
                <a16:creationId xmlns:a16="http://schemas.microsoft.com/office/drawing/2014/main" id="{C15A5878-EFBE-4324-9F21-A663E4D7D522}"/>
              </a:ext>
            </a:extLst>
          </p:cNvPr>
          <p:cNvSpPr/>
          <p:nvPr/>
        </p:nvSpPr>
        <p:spPr>
          <a:xfrm>
            <a:off x="0" y="294310"/>
            <a:ext cx="6096000" cy="430887"/>
          </a:xfrm>
          <a:prstGeom prst="rect">
            <a:avLst/>
          </a:prstGeom>
        </p:spPr>
        <p:txBody>
          <a:bodyPr>
            <a:spAutoFit/>
          </a:bodyPr>
          <a:lstStyle/>
          <a:p>
            <a:r>
              <a:rPr lang="en-US" sz="1100"/>
              <a:t>When Path was added in Java 7, the legacy java.io.File class was updated with a new method, toPath(), that operates on an instance File variable:</a:t>
            </a:r>
          </a:p>
        </p:txBody>
      </p:sp>
      <p:pic>
        <p:nvPicPr>
          <p:cNvPr id="6" name="Picture 5">
            <a:extLst>
              <a:ext uri="{FF2B5EF4-FFF2-40B4-BE49-F238E27FC236}">
                <a16:creationId xmlns:a16="http://schemas.microsoft.com/office/drawing/2014/main" id="{66656B6C-6B8D-4445-A866-3DB71E7E569C}"/>
              </a:ext>
            </a:extLst>
          </p:cNvPr>
          <p:cNvPicPr>
            <a:picLocks noChangeAspect="1"/>
          </p:cNvPicPr>
          <p:nvPr/>
        </p:nvPicPr>
        <p:blipFill>
          <a:blip r:embed="rId2"/>
          <a:stretch>
            <a:fillRect/>
          </a:stretch>
        </p:blipFill>
        <p:spPr>
          <a:xfrm>
            <a:off x="122586" y="725197"/>
            <a:ext cx="2867025" cy="419100"/>
          </a:xfrm>
          <a:prstGeom prst="rect">
            <a:avLst/>
          </a:prstGeom>
        </p:spPr>
      </p:pic>
      <p:sp>
        <p:nvSpPr>
          <p:cNvPr id="7" name="Rectangle 6">
            <a:extLst>
              <a:ext uri="{FF2B5EF4-FFF2-40B4-BE49-F238E27FC236}">
                <a16:creationId xmlns:a16="http://schemas.microsoft.com/office/drawing/2014/main" id="{86BBB046-3985-47D6-948C-E0B657E3D1D9}"/>
              </a:ext>
            </a:extLst>
          </p:cNvPr>
          <p:cNvSpPr/>
          <p:nvPr/>
        </p:nvSpPr>
        <p:spPr>
          <a:xfrm>
            <a:off x="0" y="1144297"/>
            <a:ext cx="6096000" cy="261610"/>
          </a:xfrm>
          <a:prstGeom prst="rect">
            <a:avLst/>
          </a:prstGeom>
        </p:spPr>
        <p:txBody>
          <a:bodyPr>
            <a:spAutoFit/>
          </a:bodyPr>
          <a:lstStyle/>
          <a:p>
            <a:r>
              <a:rPr lang="en-US" sz="1100"/>
              <a:t>For backward compatibility, the Path interface also contains a method toFile() to return a File instance:</a:t>
            </a:r>
          </a:p>
        </p:txBody>
      </p:sp>
      <p:pic>
        <p:nvPicPr>
          <p:cNvPr id="8" name="Picture 7">
            <a:extLst>
              <a:ext uri="{FF2B5EF4-FFF2-40B4-BE49-F238E27FC236}">
                <a16:creationId xmlns:a16="http://schemas.microsoft.com/office/drawing/2014/main" id="{B87E0D96-DC8F-46C1-A0B5-AA6045D22735}"/>
              </a:ext>
            </a:extLst>
          </p:cNvPr>
          <p:cNvPicPr>
            <a:picLocks noChangeAspect="1"/>
          </p:cNvPicPr>
          <p:nvPr/>
        </p:nvPicPr>
        <p:blipFill>
          <a:blip r:embed="rId3"/>
          <a:stretch>
            <a:fillRect/>
          </a:stretch>
        </p:blipFill>
        <p:spPr>
          <a:xfrm>
            <a:off x="122586" y="1405907"/>
            <a:ext cx="2457450" cy="371475"/>
          </a:xfrm>
          <a:prstGeom prst="rect">
            <a:avLst/>
          </a:prstGeom>
        </p:spPr>
      </p:pic>
      <p:sp>
        <p:nvSpPr>
          <p:cNvPr id="9" name="Rectangle 8">
            <a:extLst>
              <a:ext uri="{FF2B5EF4-FFF2-40B4-BE49-F238E27FC236}">
                <a16:creationId xmlns:a16="http://schemas.microsoft.com/office/drawing/2014/main" id="{188C0A12-FFA2-4C0B-AD37-4AF1C26AAA40}"/>
              </a:ext>
            </a:extLst>
          </p:cNvPr>
          <p:cNvSpPr/>
          <p:nvPr/>
        </p:nvSpPr>
        <p:spPr>
          <a:xfrm>
            <a:off x="0" y="1777382"/>
            <a:ext cx="6096000" cy="769441"/>
          </a:xfrm>
          <a:prstGeom prst="rect">
            <a:avLst/>
          </a:prstGeom>
        </p:spPr>
        <p:txBody>
          <a:bodyPr>
            <a:spAutoFit/>
          </a:bodyPr>
          <a:lstStyle/>
          <a:p>
            <a:r>
              <a:rPr lang="en-US" sz="1100"/>
              <a:t>As you can see, the Java API is quite flexible, and it allows easy conversion between legacy code using the File class and newer code using Path. Although Java supports both methods for working with files, it is generally recommended that you rely on the Path API in your applications going forward as it is more feature rich and has built-in support for various file systems and symbolic links.</a:t>
            </a:r>
          </a:p>
        </p:txBody>
      </p:sp>
      <p:cxnSp>
        <p:nvCxnSpPr>
          <p:cNvPr id="10" name="Straight Connector 9">
            <a:extLst>
              <a:ext uri="{FF2B5EF4-FFF2-40B4-BE49-F238E27FC236}">
                <a16:creationId xmlns:a16="http://schemas.microsoft.com/office/drawing/2014/main" id="{AA69CCB5-A460-41D9-885A-E147CABEF40A}"/>
              </a:ext>
            </a:extLst>
          </p:cNvPr>
          <p:cNvCxnSpPr>
            <a:cxnSpLocks/>
          </p:cNvCxnSpPr>
          <p:nvPr/>
        </p:nvCxnSpPr>
        <p:spPr>
          <a:xfrm>
            <a:off x="6014884" y="193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964857-F7E2-49F9-927D-FBD2A66DCE69}"/>
              </a:ext>
            </a:extLst>
          </p:cNvPr>
          <p:cNvSpPr txBox="1"/>
          <p:nvPr/>
        </p:nvSpPr>
        <p:spPr>
          <a:xfrm>
            <a:off x="0" y="2546823"/>
            <a:ext cx="4520381" cy="461665"/>
          </a:xfrm>
          <a:prstGeom prst="rect">
            <a:avLst/>
          </a:prstGeom>
          <a:noFill/>
        </p:spPr>
        <p:txBody>
          <a:bodyPr wrap="square" rtlCol="0">
            <a:spAutoFit/>
          </a:bodyPr>
          <a:lstStyle/>
          <a:p>
            <a:r>
              <a:rPr lang="en-US" sz="2400" b="1" u="sng"/>
              <a:t>2- Interacting with Paths and Files</a:t>
            </a:r>
          </a:p>
        </p:txBody>
      </p:sp>
      <p:sp>
        <p:nvSpPr>
          <p:cNvPr id="2" name="Rectangle 1">
            <a:extLst>
              <a:ext uri="{FF2B5EF4-FFF2-40B4-BE49-F238E27FC236}">
                <a16:creationId xmlns:a16="http://schemas.microsoft.com/office/drawing/2014/main" id="{B1261D6E-E106-4585-9C70-594834188985}"/>
              </a:ext>
            </a:extLst>
          </p:cNvPr>
          <p:cNvSpPr/>
          <p:nvPr/>
        </p:nvSpPr>
        <p:spPr>
          <a:xfrm>
            <a:off x="0" y="3008488"/>
            <a:ext cx="6096000" cy="769441"/>
          </a:xfrm>
          <a:prstGeom prst="rect">
            <a:avLst/>
          </a:prstGeom>
        </p:spPr>
        <p:txBody>
          <a:bodyPr>
            <a:spAutoFit/>
          </a:bodyPr>
          <a:lstStyle/>
          <a:p>
            <a:r>
              <a:rPr lang="en-US" sz="1100"/>
              <a:t>Now that we’ve covered how to obtain an instance of the Path object, you might ask, what can we do with it? The NIO.2 API provides a rich plethora of methods and classes that operate on Path objects—far more than were available in the java.io API. We will discuss the methods that you should know for the exam in this section.</a:t>
            </a:r>
          </a:p>
        </p:txBody>
      </p:sp>
      <p:pic>
        <p:nvPicPr>
          <p:cNvPr id="3" name="Picture 2">
            <a:extLst>
              <a:ext uri="{FF2B5EF4-FFF2-40B4-BE49-F238E27FC236}">
                <a16:creationId xmlns:a16="http://schemas.microsoft.com/office/drawing/2014/main" id="{B5E7D3B4-21CF-4B51-81FC-6214CDA38881}"/>
              </a:ext>
            </a:extLst>
          </p:cNvPr>
          <p:cNvPicPr>
            <a:picLocks noChangeAspect="1"/>
          </p:cNvPicPr>
          <p:nvPr/>
        </p:nvPicPr>
        <p:blipFill>
          <a:blip r:embed="rId4"/>
          <a:stretch>
            <a:fillRect/>
          </a:stretch>
        </p:blipFill>
        <p:spPr>
          <a:xfrm>
            <a:off x="93090" y="3777929"/>
            <a:ext cx="5200650" cy="2085975"/>
          </a:xfrm>
          <a:prstGeom prst="rect">
            <a:avLst/>
          </a:prstGeom>
        </p:spPr>
      </p:pic>
      <p:sp>
        <p:nvSpPr>
          <p:cNvPr id="12" name="TextBox 11">
            <a:extLst>
              <a:ext uri="{FF2B5EF4-FFF2-40B4-BE49-F238E27FC236}">
                <a16:creationId xmlns:a16="http://schemas.microsoft.com/office/drawing/2014/main" id="{D3E697A2-1C7F-4F83-9B56-BDF59FEEE1B2}"/>
              </a:ext>
            </a:extLst>
          </p:cNvPr>
          <p:cNvSpPr txBox="1"/>
          <p:nvPr/>
        </p:nvSpPr>
        <p:spPr>
          <a:xfrm>
            <a:off x="6014883" y="-59633"/>
            <a:ext cx="3372463" cy="369332"/>
          </a:xfrm>
          <a:prstGeom prst="rect">
            <a:avLst/>
          </a:prstGeom>
          <a:noFill/>
        </p:spPr>
        <p:txBody>
          <a:bodyPr wrap="square">
            <a:spAutoFit/>
          </a:bodyPr>
          <a:lstStyle/>
          <a:p>
            <a:pPr marL="342900" indent="-342900">
              <a:buFont typeface="Wingdings" panose="05000000000000000000" pitchFamily="2" charset="2"/>
              <a:buChar char="Ø"/>
            </a:pPr>
            <a:r>
              <a:rPr lang="en-US"/>
              <a:t>Providing Optional Arguments </a:t>
            </a:r>
          </a:p>
        </p:txBody>
      </p:sp>
      <p:sp>
        <p:nvSpPr>
          <p:cNvPr id="13" name="Rectangle 12">
            <a:extLst>
              <a:ext uri="{FF2B5EF4-FFF2-40B4-BE49-F238E27FC236}">
                <a16:creationId xmlns:a16="http://schemas.microsoft.com/office/drawing/2014/main" id="{7A7C2315-DF52-4D35-9391-B858B8C26524}"/>
              </a:ext>
            </a:extLst>
          </p:cNvPr>
          <p:cNvSpPr/>
          <p:nvPr/>
        </p:nvSpPr>
        <p:spPr>
          <a:xfrm>
            <a:off x="6073273" y="269276"/>
            <a:ext cx="6096000" cy="1615827"/>
          </a:xfrm>
          <a:prstGeom prst="rect">
            <a:avLst/>
          </a:prstGeom>
        </p:spPr>
        <p:txBody>
          <a:bodyPr>
            <a:spAutoFit/>
          </a:bodyPr>
          <a:lstStyle/>
          <a:p>
            <a:r>
              <a:rPr lang="en-US" sz="1100"/>
              <a:t>Throughout this section, we introduce numerous methods for interacting with files and directories in NIO.2. Many of the methods in the NIO.2 API that interact with real files and directories take additional options flags in the form of a vararg. </a:t>
            </a:r>
          </a:p>
          <a:p>
            <a:endParaRPr lang="en-US" sz="1100"/>
          </a:p>
          <a:p>
            <a:r>
              <a:rPr lang="en-US" sz="1100"/>
              <a:t>For the exam, you do not need to memorize which of the dozens of NIO.2 methods take which optional arguments, but you should be able to recognize what they do when you see them on the exam. Table 9.1 lists the values that you should know for the exam. Note that these descriptions apply to both files and directories. If you are not familiar with the operations to which these attributes apply, don’t worry; we’ll explain them later in this chapter.</a:t>
            </a:r>
          </a:p>
        </p:txBody>
      </p:sp>
      <p:pic>
        <p:nvPicPr>
          <p:cNvPr id="14" name="Picture 13">
            <a:extLst>
              <a:ext uri="{FF2B5EF4-FFF2-40B4-BE49-F238E27FC236}">
                <a16:creationId xmlns:a16="http://schemas.microsoft.com/office/drawing/2014/main" id="{D7E6CFB8-2EC5-4B9F-ACD9-94E219BF6F8E}"/>
              </a:ext>
            </a:extLst>
          </p:cNvPr>
          <p:cNvPicPr>
            <a:picLocks noChangeAspect="1"/>
          </p:cNvPicPr>
          <p:nvPr/>
        </p:nvPicPr>
        <p:blipFill>
          <a:blip r:embed="rId5"/>
          <a:stretch>
            <a:fillRect/>
          </a:stretch>
        </p:blipFill>
        <p:spPr>
          <a:xfrm>
            <a:off x="6138103" y="1885103"/>
            <a:ext cx="5410200" cy="4105275"/>
          </a:xfrm>
          <a:prstGeom prst="rect">
            <a:avLst/>
          </a:prstGeom>
        </p:spPr>
      </p:pic>
      <p:sp>
        <p:nvSpPr>
          <p:cNvPr id="15" name="Rectangle 14">
            <a:extLst>
              <a:ext uri="{FF2B5EF4-FFF2-40B4-BE49-F238E27FC236}">
                <a16:creationId xmlns:a16="http://schemas.microsoft.com/office/drawing/2014/main" id="{085B73FA-F9D3-493C-BD8D-B773DC4BD958}"/>
              </a:ext>
            </a:extLst>
          </p:cNvPr>
          <p:cNvSpPr/>
          <p:nvPr/>
        </p:nvSpPr>
        <p:spPr>
          <a:xfrm>
            <a:off x="6096000" y="5950664"/>
            <a:ext cx="6096000" cy="938719"/>
          </a:xfrm>
          <a:prstGeom prst="rect">
            <a:avLst/>
          </a:prstGeom>
        </p:spPr>
        <p:txBody>
          <a:bodyPr>
            <a:spAutoFit/>
          </a:bodyPr>
          <a:lstStyle/>
          <a:p>
            <a:r>
              <a:rPr lang="en-US" sz="1100"/>
              <a:t>For simplicity as well as better readability, we purposely omit the enum class names to which the values belong throughout the text, although we do include them in any practice questions. For example, the copy methods take a list of CopyOption interface values, of which StandardCopyOption is an enum that implements the interface and includes StandardCopyOption.COPY_ATTRIBUTES as an option. As we said, for simplicity, we omit these details as the exam won’t require you to understand this relationship.</a:t>
            </a:r>
          </a:p>
        </p:txBody>
      </p:sp>
      <p:pic>
        <p:nvPicPr>
          <p:cNvPr id="16" name="Picture 15">
            <a:extLst>
              <a:ext uri="{FF2B5EF4-FFF2-40B4-BE49-F238E27FC236}">
                <a16:creationId xmlns:a16="http://schemas.microsoft.com/office/drawing/2014/main" id="{3E9773DC-A0DC-4D72-B90D-BA84B16F3E5F}"/>
              </a:ext>
            </a:extLst>
          </p:cNvPr>
          <p:cNvPicPr>
            <a:picLocks noChangeAspect="1"/>
          </p:cNvPicPr>
          <p:nvPr/>
        </p:nvPicPr>
        <p:blipFill>
          <a:blip r:embed="rId6"/>
          <a:stretch>
            <a:fillRect/>
          </a:stretch>
        </p:blipFill>
        <p:spPr>
          <a:xfrm>
            <a:off x="7315200" y="2680387"/>
            <a:ext cx="1245076" cy="2938747"/>
          </a:xfrm>
          <a:prstGeom prst="rect">
            <a:avLst/>
          </a:prstGeom>
        </p:spPr>
      </p:pic>
    </p:spTree>
    <p:extLst>
      <p:ext uri="{BB962C8B-B14F-4D97-AF65-F5344CB8AC3E}">
        <p14:creationId xmlns:p14="http://schemas.microsoft.com/office/powerpoint/2010/main" val="14326888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07EBC-84AD-4650-84A2-3F524D3634AF}"/>
              </a:ext>
            </a:extLst>
          </p:cNvPr>
          <p:cNvSpPr/>
          <p:nvPr/>
        </p:nvSpPr>
        <p:spPr>
          <a:xfrm>
            <a:off x="0" y="0"/>
            <a:ext cx="5981265" cy="1785104"/>
          </a:xfrm>
          <a:prstGeom prst="rect">
            <a:avLst/>
          </a:prstGeom>
        </p:spPr>
        <p:txBody>
          <a:bodyPr wrap="square">
            <a:spAutoFit/>
          </a:bodyPr>
          <a:lstStyle/>
          <a:p>
            <a:r>
              <a:rPr lang="en-US" sz="1100"/>
              <a:t>While the name of many of these options gives a basic description of their function, the ATOMIC_MOVE option may be completely new to you. An </a:t>
            </a:r>
            <a:r>
              <a:rPr lang="en-US" sz="1100" b="1" i="1"/>
              <a:t>atomic operation </a:t>
            </a:r>
            <a:r>
              <a:rPr lang="en-US" sz="1100"/>
              <a:t>is any operation that is performed as a single indivisible unit of execution, which appears to the rest of the system as occurring instantaneously. Furthermore, an atomic </a:t>
            </a:r>
            <a:r>
              <a:rPr lang="en-US" sz="1100" b="1" i="1"/>
              <a:t>move</a:t>
            </a:r>
            <a:r>
              <a:rPr lang="en-US" sz="1100"/>
              <a:t> is one in which any process monitoring the file system never sees an incomplete or partially written file. If the file system does not support this feature, an AtomicMoveNotSupportedException will be thrown. </a:t>
            </a:r>
          </a:p>
          <a:p>
            <a:endParaRPr lang="en-US" sz="1100"/>
          </a:p>
          <a:p>
            <a:r>
              <a:rPr lang="en-US" sz="1100"/>
              <a:t>For the remainder of the chapter, we leave out these enum values in the method definitions so that you can focus on the core functionality. For the exam, you should understand their effect if you see them provided to a method. </a:t>
            </a:r>
          </a:p>
        </p:txBody>
      </p:sp>
      <p:pic>
        <p:nvPicPr>
          <p:cNvPr id="5" name="Picture 4">
            <a:extLst>
              <a:ext uri="{FF2B5EF4-FFF2-40B4-BE49-F238E27FC236}">
                <a16:creationId xmlns:a16="http://schemas.microsoft.com/office/drawing/2014/main" id="{10E72C17-F4B0-4678-B095-7A09BFF58ED7}"/>
              </a:ext>
            </a:extLst>
          </p:cNvPr>
          <p:cNvPicPr>
            <a:picLocks noChangeAspect="1"/>
          </p:cNvPicPr>
          <p:nvPr/>
        </p:nvPicPr>
        <p:blipFill>
          <a:blip r:embed="rId2"/>
          <a:stretch>
            <a:fillRect/>
          </a:stretch>
        </p:blipFill>
        <p:spPr>
          <a:xfrm>
            <a:off x="93252" y="1785104"/>
            <a:ext cx="5324475" cy="2333625"/>
          </a:xfrm>
          <a:prstGeom prst="rect">
            <a:avLst/>
          </a:prstGeom>
        </p:spPr>
      </p:pic>
      <p:sp>
        <p:nvSpPr>
          <p:cNvPr id="6" name="TextBox 5">
            <a:extLst>
              <a:ext uri="{FF2B5EF4-FFF2-40B4-BE49-F238E27FC236}">
                <a16:creationId xmlns:a16="http://schemas.microsoft.com/office/drawing/2014/main" id="{726B1CE7-2090-4054-A048-692FE34C71A5}"/>
              </a:ext>
            </a:extLst>
          </p:cNvPr>
          <p:cNvSpPr txBox="1"/>
          <p:nvPr/>
        </p:nvSpPr>
        <p:spPr>
          <a:xfrm>
            <a:off x="0" y="4118729"/>
            <a:ext cx="2322871" cy="369332"/>
          </a:xfrm>
          <a:prstGeom prst="rect">
            <a:avLst/>
          </a:prstGeom>
          <a:noFill/>
        </p:spPr>
        <p:txBody>
          <a:bodyPr wrap="square">
            <a:spAutoFit/>
          </a:bodyPr>
          <a:lstStyle/>
          <a:p>
            <a:pPr marL="342900" indent="-342900">
              <a:buFont typeface="Wingdings" panose="05000000000000000000" pitchFamily="2" charset="2"/>
              <a:buChar char="Ø"/>
            </a:pPr>
            <a:r>
              <a:rPr lang="en-US"/>
              <a:t>Using Path Objects </a:t>
            </a:r>
          </a:p>
        </p:txBody>
      </p:sp>
      <p:sp>
        <p:nvSpPr>
          <p:cNvPr id="7" name="Rectangle 6">
            <a:extLst>
              <a:ext uri="{FF2B5EF4-FFF2-40B4-BE49-F238E27FC236}">
                <a16:creationId xmlns:a16="http://schemas.microsoft.com/office/drawing/2014/main" id="{0A96BA8D-779C-4E77-8273-43EEBC587A89}"/>
              </a:ext>
            </a:extLst>
          </p:cNvPr>
          <p:cNvSpPr/>
          <p:nvPr/>
        </p:nvSpPr>
        <p:spPr>
          <a:xfrm>
            <a:off x="0" y="4488061"/>
            <a:ext cx="5961907" cy="1107996"/>
          </a:xfrm>
          <a:prstGeom prst="rect">
            <a:avLst/>
          </a:prstGeom>
        </p:spPr>
        <p:txBody>
          <a:bodyPr wrap="square">
            <a:spAutoFit/>
          </a:bodyPr>
          <a:lstStyle/>
          <a:p>
            <a:r>
              <a:rPr lang="en-US" sz="1100"/>
              <a:t>The Path interface includes numerous methods for using Path objects. You have already seen two of them, </a:t>
            </a:r>
            <a:r>
              <a:rPr lang="en-US" sz="1100" err="1"/>
              <a:t>toFile</a:t>
            </a:r>
            <a:r>
              <a:rPr lang="en-US" sz="1100"/>
              <a:t>() and </a:t>
            </a:r>
            <a:r>
              <a:rPr lang="en-US" sz="1100" err="1"/>
              <a:t>toUri</a:t>
            </a:r>
            <a:r>
              <a:rPr lang="en-US" sz="1100"/>
              <a:t>() , used to convert Path objects to other types of resources. </a:t>
            </a:r>
          </a:p>
          <a:p>
            <a:endParaRPr lang="en-US" sz="1100"/>
          </a:p>
          <a:p>
            <a:r>
              <a:rPr lang="en-US" sz="1100"/>
              <a:t>Many of the methods in the Path interface transform the path value in some way and return a new Path object, allowing the methods to be chained. We demonstrate chaining in the following example, the details of which we’ll discuss in this section of the chapter. </a:t>
            </a:r>
          </a:p>
        </p:txBody>
      </p:sp>
      <p:pic>
        <p:nvPicPr>
          <p:cNvPr id="9" name="Picture 8">
            <a:extLst>
              <a:ext uri="{FF2B5EF4-FFF2-40B4-BE49-F238E27FC236}">
                <a16:creationId xmlns:a16="http://schemas.microsoft.com/office/drawing/2014/main" id="{B69346D4-CBF5-4347-882C-59587E0A27C2}"/>
              </a:ext>
            </a:extLst>
          </p:cNvPr>
          <p:cNvPicPr>
            <a:picLocks noChangeAspect="1"/>
          </p:cNvPicPr>
          <p:nvPr/>
        </p:nvPicPr>
        <p:blipFill>
          <a:blip r:embed="rId3"/>
          <a:stretch>
            <a:fillRect/>
          </a:stretch>
        </p:blipFill>
        <p:spPr>
          <a:xfrm>
            <a:off x="93252" y="5596057"/>
            <a:ext cx="4486275" cy="228600"/>
          </a:xfrm>
          <a:prstGeom prst="rect">
            <a:avLst/>
          </a:prstGeom>
        </p:spPr>
      </p:pic>
      <p:pic>
        <p:nvPicPr>
          <p:cNvPr id="10" name="Picture 9">
            <a:extLst>
              <a:ext uri="{FF2B5EF4-FFF2-40B4-BE49-F238E27FC236}">
                <a16:creationId xmlns:a16="http://schemas.microsoft.com/office/drawing/2014/main" id="{41323F9B-6E71-4777-AD2D-CE761B728A5A}"/>
              </a:ext>
            </a:extLst>
          </p:cNvPr>
          <p:cNvPicPr>
            <a:picLocks noChangeAspect="1"/>
          </p:cNvPicPr>
          <p:nvPr/>
        </p:nvPicPr>
        <p:blipFill>
          <a:blip r:embed="rId4"/>
          <a:stretch>
            <a:fillRect/>
          </a:stretch>
        </p:blipFill>
        <p:spPr>
          <a:xfrm>
            <a:off x="112302" y="5972175"/>
            <a:ext cx="5305425" cy="885825"/>
          </a:xfrm>
          <a:prstGeom prst="rect">
            <a:avLst/>
          </a:prstGeom>
        </p:spPr>
      </p:pic>
      <p:cxnSp>
        <p:nvCxnSpPr>
          <p:cNvPr id="11" name="Straight Connector 10">
            <a:extLst>
              <a:ext uri="{FF2B5EF4-FFF2-40B4-BE49-F238E27FC236}">
                <a16:creationId xmlns:a16="http://schemas.microsoft.com/office/drawing/2014/main" id="{9CB9606D-2CF8-4D13-8041-105F1CBEFFC3}"/>
              </a:ext>
            </a:extLst>
          </p:cNvPr>
          <p:cNvCxnSpPr>
            <a:cxnSpLocks/>
          </p:cNvCxnSpPr>
          <p:nvPr/>
        </p:nvCxnSpPr>
        <p:spPr>
          <a:xfrm>
            <a:off x="58680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8E96AD-4038-4E11-818F-D9E3E03D82AB}"/>
              </a:ext>
            </a:extLst>
          </p:cNvPr>
          <p:cNvSpPr txBox="1"/>
          <p:nvPr/>
        </p:nvSpPr>
        <p:spPr>
          <a:xfrm>
            <a:off x="5868044" y="-58993"/>
            <a:ext cx="5670848" cy="338554"/>
          </a:xfrm>
          <a:prstGeom prst="rect">
            <a:avLst/>
          </a:prstGeom>
          <a:noFill/>
        </p:spPr>
        <p:txBody>
          <a:bodyPr wrap="none" rtlCol="0">
            <a:spAutoFit/>
          </a:bodyPr>
          <a:lstStyle/>
          <a:p>
            <a:r>
              <a:rPr lang="en-US" sz="1600" u="sng"/>
              <a:t>Viewing the Path with toString(), getNameCount(), and getName()</a:t>
            </a:r>
          </a:p>
        </p:txBody>
      </p:sp>
      <p:sp>
        <p:nvSpPr>
          <p:cNvPr id="13" name="Rectangle 12">
            <a:extLst>
              <a:ext uri="{FF2B5EF4-FFF2-40B4-BE49-F238E27FC236}">
                <a16:creationId xmlns:a16="http://schemas.microsoft.com/office/drawing/2014/main" id="{3993854A-29A1-41DF-850A-C265D56CFBF8}"/>
              </a:ext>
            </a:extLst>
          </p:cNvPr>
          <p:cNvSpPr/>
          <p:nvPr/>
        </p:nvSpPr>
        <p:spPr>
          <a:xfrm>
            <a:off x="5884210" y="226260"/>
            <a:ext cx="6096000" cy="1954381"/>
          </a:xfrm>
          <a:prstGeom prst="rect">
            <a:avLst/>
          </a:prstGeom>
        </p:spPr>
        <p:txBody>
          <a:bodyPr>
            <a:spAutoFit/>
          </a:bodyPr>
          <a:lstStyle/>
          <a:p>
            <a:r>
              <a:rPr lang="en-US" sz="1100"/>
              <a:t>The Path interface contains three methods to retrieve basic information about the path representative. The first method, toString(), returns a String representation of the entire path. In fact, it is the only method in the Path interface to return a String. Most of the other methods that we will discuss in this section return a new Path object. </a:t>
            </a:r>
          </a:p>
          <a:p>
            <a:endParaRPr lang="en-US" sz="1100"/>
          </a:p>
          <a:p>
            <a:r>
              <a:rPr lang="en-US" sz="1100"/>
              <a:t>The second and third methods, getNameCount() and getName(int), are often used in conjunction to retrieve the number of elements in the path and a reference to each element, respectively. For greater compatibility with other NIO.2 methods, the getName(int) method returns the component of the Path as a new Path object rather than a String. </a:t>
            </a:r>
          </a:p>
          <a:p>
            <a:endParaRPr lang="en-US" sz="1100"/>
          </a:p>
          <a:p>
            <a:r>
              <a:rPr lang="en-US" sz="1100"/>
              <a:t>The following sample code uses these methods to retrieve path data:</a:t>
            </a:r>
          </a:p>
        </p:txBody>
      </p:sp>
      <p:pic>
        <p:nvPicPr>
          <p:cNvPr id="14" name="Picture 13">
            <a:extLst>
              <a:ext uri="{FF2B5EF4-FFF2-40B4-BE49-F238E27FC236}">
                <a16:creationId xmlns:a16="http://schemas.microsoft.com/office/drawing/2014/main" id="{D43EF742-14DC-49D2-B973-5A748EE595E9}"/>
              </a:ext>
            </a:extLst>
          </p:cNvPr>
          <p:cNvPicPr>
            <a:picLocks noChangeAspect="1"/>
          </p:cNvPicPr>
          <p:nvPr/>
        </p:nvPicPr>
        <p:blipFill>
          <a:blip r:embed="rId5"/>
          <a:stretch>
            <a:fillRect/>
          </a:stretch>
        </p:blipFill>
        <p:spPr>
          <a:xfrm>
            <a:off x="6164215" y="2106465"/>
            <a:ext cx="4229100" cy="1038225"/>
          </a:xfrm>
          <a:prstGeom prst="rect">
            <a:avLst/>
          </a:prstGeom>
        </p:spPr>
      </p:pic>
      <p:sp>
        <p:nvSpPr>
          <p:cNvPr id="17" name="Rectangle 16">
            <a:extLst>
              <a:ext uri="{FF2B5EF4-FFF2-40B4-BE49-F238E27FC236}">
                <a16:creationId xmlns:a16="http://schemas.microsoft.com/office/drawing/2014/main" id="{66C4B598-57DF-4AC5-8D64-296981C51CD0}"/>
              </a:ext>
            </a:extLst>
          </p:cNvPr>
          <p:cNvSpPr/>
          <p:nvPr/>
        </p:nvSpPr>
        <p:spPr>
          <a:xfrm>
            <a:off x="5868044" y="3095639"/>
            <a:ext cx="6323956" cy="600164"/>
          </a:xfrm>
          <a:prstGeom prst="rect">
            <a:avLst/>
          </a:prstGeom>
        </p:spPr>
        <p:txBody>
          <a:bodyPr wrap="square">
            <a:spAutoFit/>
          </a:bodyPr>
          <a:lstStyle/>
          <a:p>
            <a:r>
              <a:rPr lang="en-US" sz="1100"/>
              <a:t>Notice that the root element / is not included in the list of names. If the Path object represents the root element itself, then the number of names in the Path object returned by getNameCount() will be 0. What if we ran the preceding code using the relative path land/hippo/</a:t>
            </a:r>
            <a:r>
              <a:rPr lang="en-US" sz="1100" err="1"/>
              <a:t>harry.happy</a:t>
            </a:r>
            <a:r>
              <a:rPr lang="en-US" sz="1100"/>
              <a:t>? The output would be as follows:</a:t>
            </a:r>
          </a:p>
        </p:txBody>
      </p:sp>
      <p:sp>
        <p:nvSpPr>
          <p:cNvPr id="22" name="Rectangle 21">
            <a:extLst>
              <a:ext uri="{FF2B5EF4-FFF2-40B4-BE49-F238E27FC236}">
                <a16:creationId xmlns:a16="http://schemas.microsoft.com/office/drawing/2014/main" id="{FD328B7A-8879-4997-AB0B-B4312249E821}"/>
              </a:ext>
            </a:extLst>
          </p:cNvPr>
          <p:cNvSpPr/>
          <p:nvPr/>
        </p:nvSpPr>
        <p:spPr>
          <a:xfrm>
            <a:off x="5884210" y="4280005"/>
            <a:ext cx="6096000" cy="430887"/>
          </a:xfrm>
          <a:prstGeom prst="rect">
            <a:avLst/>
          </a:prstGeom>
        </p:spPr>
        <p:txBody>
          <a:bodyPr>
            <a:spAutoFit/>
          </a:bodyPr>
          <a:lstStyle/>
          <a:p>
            <a:r>
              <a:rPr lang="en-US" sz="1100"/>
              <a:t>Notice that the individual names are the same. For the exam, you should be aware that the getName(int) method is zero-indexed, with the file system root excluded from the path components.</a:t>
            </a:r>
          </a:p>
        </p:txBody>
      </p:sp>
      <p:pic>
        <p:nvPicPr>
          <p:cNvPr id="23" name="Picture 22">
            <a:extLst>
              <a:ext uri="{FF2B5EF4-FFF2-40B4-BE49-F238E27FC236}">
                <a16:creationId xmlns:a16="http://schemas.microsoft.com/office/drawing/2014/main" id="{5C193A74-3B12-41FD-9B70-2C80DB349836}"/>
              </a:ext>
            </a:extLst>
          </p:cNvPr>
          <p:cNvPicPr>
            <a:picLocks noChangeAspect="1"/>
          </p:cNvPicPr>
          <p:nvPr/>
        </p:nvPicPr>
        <p:blipFill>
          <a:blip r:embed="rId6"/>
          <a:stretch>
            <a:fillRect/>
          </a:stretch>
        </p:blipFill>
        <p:spPr>
          <a:xfrm>
            <a:off x="9643910" y="2126819"/>
            <a:ext cx="2543175" cy="676275"/>
          </a:xfrm>
          <a:prstGeom prst="rect">
            <a:avLst/>
          </a:prstGeom>
        </p:spPr>
      </p:pic>
      <p:pic>
        <p:nvPicPr>
          <p:cNvPr id="24" name="Picture 23">
            <a:extLst>
              <a:ext uri="{FF2B5EF4-FFF2-40B4-BE49-F238E27FC236}">
                <a16:creationId xmlns:a16="http://schemas.microsoft.com/office/drawing/2014/main" id="{745E4F80-83A5-4D82-A2CB-6E10BA82B7B3}"/>
              </a:ext>
            </a:extLst>
          </p:cNvPr>
          <p:cNvPicPr>
            <a:picLocks noChangeAspect="1"/>
          </p:cNvPicPr>
          <p:nvPr/>
        </p:nvPicPr>
        <p:blipFill>
          <a:blip r:embed="rId7"/>
          <a:stretch>
            <a:fillRect/>
          </a:stretch>
        </p:blipFill>
        <p:spPr>
          <a:xfrm>
            <a:off x="9697064" y="2142899"/>
            <a:ext cx="2494935" cy="654265"/>
          </a:xfrm>
          <a:prstGeom prst="rect">
            <a:avLst/>
          </a:prstGeom>
        </p:spPr>
      </p:pic>
      <p:pic>
        <p:nvPicPr>
          <p:cNvPr id="25" name="Picture 24">
            <a:extLst>
              <a:ext uri="{FF2B5EF4-FFF2-40B4-BE49-F238E27FC236}">
                <a16:creationId xmlns:a16="http://schemas.microsoft.com/office/drawing/2014/main" id="{03756081-64FE-463F-A0F9-2F4CF2D24FD0}"/>
              </a:ext>
            </a:extLst>
          </p:cNvPr>
          <p:cNvPicPr>
            <a:picLocks noChangeAspect="1"/>
          </p:cNvPicPr>
          <p:nvPr/>
        </p:nvPicPr>
        <p:blipFill>
          <a:blip r:embed="rId8"/>
          <a:stretch>
            <a:fillRect/>
          </a:stretch>
        </p:blipFill>
        <p:spPr>
          <a:xfrm>
            <a:off x="6267450" y="3659122"/>
            <a:ext cx="2447925" cy="695325"/>
          </a:xfrm>
          <a:prstGeom prst="rect">
            <a:avLst/>
          </a:prstGeom>
        </p:spPr>
      </p:pic>
      <p:pic>
        <p:nvPicPr>
          <p:cNvPr id="26" name="Picture 25">
            <a:extLst>
              <a:ext uri="{FF2B5EF4-FFF2-40B4-BE49-F238E27FC236}">
                <a16:creationId xmlns:a16="http://schemas.microsoft.com/office/drawing/2014/main" id="{46C693F5-822F-4F4D-BB05-F6BAECF4B48E}"/>
              </a:ext>
            </a:extLst>
          </p:cNvPr>
          <p:cNvPicPr>
            <a:picLocks noChangeAspect="1"/>
          </p:cNvPicPr>
          <p:nvPr/>
        </p:nvPicPr>
        <p:blipFill>
          <a:blip r:embed="rId7"/>
          <a:stretch>
            <a:fillRect/>
          </a:stretch>
        </p:blipFill>
        <p:spPr>
          <a:xfrm>
            <a:off x="6009972" y="3659122"/>
            <a:ext cx="5702652" cy="669527"/>
          </a:xfrm>
          <a:prstGeom prst="rect">
            <a:avLst/>
          </a:prstGeom>
        </p:spPr>
      </p:pic>
      <p:sp>
        <p:nvSpPr>
          <p:cNvPr id="27" name="TextBox 26">
            <a:extLst>
              <a:ext uri="{FF2B5EF4-FFF2-40B4-BE49-F238E27FC236}">
                <a16:creationId xmlns:a16="http://schemas.microsoft.com/office/drawing/2014/main" id="{F1A9620B-E86D-4855-B688-56EAF02DCA20}"/>
              </a:ext>
            </a:extLst>
          </p:cNvPr>
          <p:cNvSpPr txBox="1"/>
          <p:nvPr/>
        </p:nvSpPr>
        <p:spPr>
          <a:xfrm>
            <a:off x="5868043" y="4680909"/>
            <a:ext cx="6433621" cy="338554"/>
          </a:xfrm>
          <a:prstGeom prst="rect">
            <a:avLst/>
          </a:prstGeom>
          <a:noFill/>
        </p:spPr>
        <p:txBody>
          <a:bodyPr wrap="none" rtlCol="0">
            <a:spAutoFit/>
          </a:bodyPr>
          <a:lstStyle/>
          <a:p>
            <a:r>
              <a:rPr lang="en-US" sz="1600" u="sng"/>
              <a:t>Accessing Path Components with getFileName(), getParent(), and getRoot()</a:t>
            </a:r>
          </a:p>
        </p:txBody>
      </p:sp>
      <p:sp>
        <p:nvSpPr>
          <p:cNvPr id="28" name="Rectangle 27">
            <a:extLst>
              <a:ext uri="{FF2B5EF4-FFF2-40B4-BE49-F238E27FC236}">
                <a16:creationId xmlns:a16="http://schemas.microsoft.com/office/drawing/2014/main" id="{5F008405-F663-4261-AA5C-9DFC176567DF}"/>
              </a:ext>
            </a:extLst>
          </p:cNvPr>
          <p:cNvSpPr/>
          <p:nvPr/>
        </p:nvSpPr>
        <p:spPr>
          <a:xfrm>
            <a:off x="5868043" y="5067710"/>
            <a:ext cx="6394771" cy="1785104"/>
          </a:xfrm>
          <a:prstGeom prst="rect">
            <a:avLst/>
          </a:prstGeom>
        </p:spPr>
        <p:txBody>
          <a:bodyPr wrap="square">
            <a:spAutoFit/>
          </a:bodyPr>
          <a:lstStyle/>
          <a:p>
            <a:r>
              <a:rPr lang="en-US" sz="1100"/>
              <a:t>The Path interface contains numerous methods for retrieving specific subelements of a Path object, returned as Path objects themselves. The first method, getFileName(), returns a Path instance representing the filename, which is the farthest element from the root. Like most methods in the Path interface, getFileName() returns a new Path instance rather than a String. </a:t>
            </a:r>
          </a:p>
          <a:p>
            <a:endParaRPr lang="en-US" sz="1100"/>
          </a:p>
          <a:p>
            <a:r>
              <a:rPr lang="en-US" sz="1100"/>
              <a:t>The next method, getParent(), returns a Path instance representing the parent path or null if there is no such parent. If the instance of the Path object is relative, this method will stop at the top-level element defined in the Path object. In other words, it will not traverse outside the working directory to the file system root. </a:t>
            </a:r>
          </a:p>
          <a:p>
            <a:endParaRPr lang="en-US" sz="1100"/>
          </a:p>
          <a:p>
            <a:r>
              <a:rPr lang="en-US" sz="1100"/>
              <a:t>The last method, getRoot(), returns the root element for the Path object or null if the Path object is relative.</a:t>
            </a:r>
          </a:p>
        </p:txBody>
      </p:sp>
    </p:spTree>
    <p:extLst>
      <p:ext uri="{BB962C8B-B14F-4D97-AF65-F5344CB8AC3E}">
        <p14:creationId xmlns:p14="http://schemas.microsoft.com/office/powerpoint/2010/main" val="806668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2C2B26E-A9E2-447B-8D94-34F767D086E5}"/>
              </a:ext>
            </a:extLst>
          </p:cNvPr>
          <p:cNvCxnSpPr>
            <a:cxnSpLocks/>
          </p:cNvCxnSpPr>
          <p:nvPr/>
        </p:nvCxnSpPr>
        <p:spPr>
          <a:xfrm>
            <a:off x="6248401"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7B9CF51-87A8-49B0-8F64-A5ABE68766A7}"/>
              </a:ext>
            </a:extLst>
          </p:cNvPr>
          <p:cNvSpPr/>
          <p:nvPr/>
        </p:nvSpPr>
        <p:spPr>
          <a:xfrm>
            <a:off x="0" y="0"/>
            <a:ext cx="6096000" cy="430887"/>
          </a:xfrm>
          <a:prstGeom prst="rect">
            <a:avLst/>
          </a:prstGeom>
        </p:spPr>
        <p:txBody>
          <a:bodyPr>
            <a:spAutoFit/>
          </a:bodyPr>
          <a:lstStyle/>
          <a:p>
            <a:r>
              <a:rPr lang="en-US" sz="1100"/>
              <a:t>We present a sample application that traverses absolute and relative Path objects to show how each handles the root differently: </a:t>
            </a:r>
          </a:p>
        </p:txBody>
      </p:sp>
      <p:pic>
        <p:nvPicPr>
          <p:cNvPr id="7" name="Picture 6">
            <a:extLst>
              <a:ext uri="{FF2B5EF4-FFF2-40B4-BE49-F238E27FC236}">
                <a16:creationId xmlns:a16="http://schemas.microsoft.com/office/drawing/2014/main" id="{68E43EE0-0AE6-4AB3-AD81-768B3342CFD4}"/>
              </a:ext>
            </a:extLst>
          </p:cNvPr>
          <p:cNvPicPr>
            <a:picLocks noChangeAspect="1"/>
          </p:cNvPicPr>
          <p:nvPr/>
        </p:nvPicPr>
        <p:blipFill>
          <a:blip r:embed="rId2"/>
          <a:stretch>
            <a:fillRect/>
          </a:stretch>
        </p:blipFill>
        <p:spPr>
          <a:xfrm>
            <a:off x="96939" y="430887"/>
            <a:ext cx="4638675" cy="3228975"/>
          </a:xfrm>
          <a:prstGeom prst="rect">
            <a:avLst/>
          </a:prstGeom>
        </p:spPr>
      </p:pic>
      <p:sp>
        <p:nvSpPr>
          <p:cNvPr id="8" name="Rectangle 7">
            <a:extLst>
              <a:ext uri="{FF2B5EF4-FFF2-40B4-BE49-F238E27FC236}">
                <a16:creationId xmlns:a16="http://schemas.microsoft.com/office/drawing/2014/main" id="{0874ED03-B1BB-4409-85D1-5976D0754010}"/>
              </a:ext>
            </a:extLst>
          </p:cNvPr>
          <p:cNvSpPr/>
          <p:nvPr/>
        </p:nvSpPr>
        <p:spPr>
          <a:xfrm>
            <a:off x="0" y="3659862"/>
            <a:ext cx="6096000" cy="430887"/>
          </a:xfrm>
          <a:prstGeom prst="rect">
            <a:avLst/>
          </a:prstGeom>
        </p:spPr>
        <p:txBody>
          <a:bodyPr>
            <a:spAutoFit/>
          </a:bodyPr>
          <a:lstStyle/>
          <a:p>
            <a:r>
              <a:rPr lang="en-US" sz="1100"/>
              <a:t>The while loop in the printPathInformation() method continues until getParent() returns null. This sample application produces the following output:</a:t>
            </a:r>
          </a:p>
        </p:txBody>
      </p:sp>
      <p:pic>
        <p:nvPicPr>
          <p:cNvPr id="13" name="Picture 12">
            <a:extLst>
              <a:ext uri="{FF2B5EF4-FFF2-40B4-BE49-F238E27FC236}">
                <a16:creationId xmlns:a16="http://schemas.microsoft.com/office/drawing/2014/main" id="{AFB4DF24-D6AC-405C-8F38-357BA866EF2C}"/>
              </a:ext>
            </a:extLst>
          </p:cNvPr>
          <p:cNvPicPr>
            <a:picLocks noChangeAspect="1"/>
          </p:cNvPicPr>
          <p:nvPr/>
        </p:nvPicPr>
        <p:blipFill>
          <a:blip r:embed="rId3"/>
          <a:stretch>
            <a:fillRect/>
          </a:stretch>
        </p:blipFill>
        <p:spPr>
          <a:xfrm>
            <a:off x="155932" y="4090749"/>
            <a:ext cx="2200275" cy="1190625"/>
          </a:xfrm>
          <a:prstGeom prst="rect">
            <a:avLst/>
          </a:prstGeom>
        </p:spPr>
      </p:pic>
      <p:pic>
        <p:nvPicPr>
          <p:cNvPr id="14" name="Picture 13">
            <a:extLst>
              <a:ext uri="{FF2B5EF4-FFF2-40B4-BE49-F238E27FC236}">
                <a16:creationId xmlns:a16="http://schemas.microsoft.com/office/drawing/2014/main" id="{F15CB626-4E91-4902-A9C9-46C4EBC18CA0}"/>
              </a:ext>
            </a:extLst>
          </p:cNvPr>
          <p:cNvPicPr>
            <a:picLocks noChangeAspect="1"/>
          </p:cNvPicPr>
          <p:nvPr/>
        </p:nvPicPr>
        <p:blipFill>
          <a:blip r:embed="rId4"/>
          <a:stretch>
            <a:fillRect/>
          </a:stretch>
        </p:blipFill>
        <p:spPr>
          <a:xfrm>
            <a:off x="96939" y="4090749"/>
            <a:ext cx="5999059" cy="1190625"/>
          </a:xfrm>
          <a:prstGeom prst="rect">
            <a:avLst/>
          </a:prstGeom>
        </p:spPr>
      </p:pic>
      <p:sp>
        <p:nvSpPr>
          <p:cNvPr id="15" name="Rectangle 14">
            <a:extLst>
              <a:ext uri="{FF2B5EF4-FFF2-40B4-BE49-F238E27FC236}">
                <a16:creationId xmlns:a16="http://schemas.microsoft.com/office/drawing/2014/main" id="{5C0F38EF-35F0-4D2E-B897-34A3E80F55DD}"/>
              </a:ext>
            </a:extLst>
          </p:cNvPr>
          <p:cNvSpPr/>
          <p:nvPr/>
        </p:nvSpPr>
        <p:spPr>
          <a:xfrm>
            <a:off x="-2" y="5281374"/>
            <a:ext cx="6096000" cy="600164"/>
          </a:xfrm>
          <a:prstGeom prst="rect">
            <a:avLst/>
          </a:prstGeom>
        </p:spPr>
        <p:txBody>
          <a:bodyPr>
            <a:spAutoFit/>
          </a:bodyPr>
          <a:lstStyle/>
          <a:p>
            <a:r>
              <a:rPr lang="en-US" sz="1100"/>
              <a:t>Reviewing the sample output, you can see the difference in the behavior of getRoot() on absolute and relative paths. Also, notice that traversing the second path stopped at the top of the relative directory. As you can see in the example, it does not traverse relative directories outside the working directory.</a:t>
            </a:r>
          </a:p>
        </p:txBody>
      </p:sp>
      <p:sp>
        <p:nvSpPr>
          <p:cNvPr id="16" name="TextBox 15">
            <a:extLst>
              <a:ext uri="{FF2B5EF4-FFF2-40B4-BE49-F238E27FC236}">
                <a16:creationId xmlns:a16="http://schemas.microsoft.com/office/drawing/2014/main" id="{80168F37-A07C-42DA-B359-540C7134B179}"/>
              </a:ext>
            </a:extLst>
          </p:cNvPr>
          <p:cNvSpPr txBox="1"/>
          <p:nvPr/>
        </p:nvSpPr>
        <p:spPr>
          <a:xfrm>
            <a:off x="6248401" y="0"/>
            <a:ext cx="5109156" cy="338554"/>
          </a:xfrm>
          <a:prstGeom prst="rect">
            <a:avLst/>
          </a:prstGeom>
          <a:noFill/>
        </p:spPr>
        <p:txBody>
          <a:bodyPr wrap="none" rtlCol="0">
            <a:spAutoFit/>
          </a:bodyPr>
          <a:lstStyle/>
          <a:p>
            <a:r>
              <a:rPr lang="en-US" sz="1600" u="sng"/>
              <a:t>Checking Path Type with isAbsolute() and toAbsolutePath()</a:t>
            </a:r>
          </a:p>
        </p:txBody>
      </p:sp>
      <p:sp>
        <p:nvSpPr>
          <p:cNvPr id="17" name="Rectangle 16">
            <a:extLst>
              <a:ext uri="{FF2B5EF4-FFF2-40B4-BE49-F238E27FC236}">
                <a16:creationId xmlns:a16="http://schemas.microsoft.com/office/drawing/2014/main" id="{27E69809-475B-43CA-98FC-74396BB21DAB}"/>
              </a:ext>
            </a:extLst>
          </p:cNvPr>
          <p:cNvSpPr/>
          <p:nvPr/>
        </p:nvSpPr>
        <p:spPr>
          <a:xfrm>
            <a:off x="6248401" y="333718"/>
            <a:ext cx="5998555" cy="2123658"/>
          </a:xfrm>
          <a:prstGeom prst="rect">
            <a:avLst/>
          </a:prstGeom>
        </p:spPr>
        <p:txBody>
          <a:bodyPr wrap="square">
            <a:spAutoFit/>
          </a:bodyPr>
          <a:lstStyle/>
          <a:p>
            <a:r>
              <a:rPr lang="en-US" sz="1100"/>
              <a:t>The Path interface contains two methods for assisting with relative and absolute paths. The first method, isAbsolute(), returns true if the path the object references is absolute and false if the path the object references is relative. As discussed earlier in this chapter, whether a path is absolute or relative is often file system dependent, although we, like the exam writers, adopt common conventions for simplicity throughout the book. </a:t>
            </a:r>
          </a:p>
          <a:p>
            <a:endParaRPr lang="en-US" sz="1100"/>
          </a:p>
          <a:p>
            <a:r>
              <a:rPr lang="en-US" sz="1100"/>
              <a:t>The second method, toAbsolutePath(), converts a relative Path object to an absolute Path object by joining it to the current working directory. If the Path object is already absolute, then the method just returns an equivalent copy of it. </a:t>
            </a:r>
          </a:p>
          <a:p>
            <a:endParaRPr lang="en-US" sz="1100"/>
          </a:p>
          <a:p>
            <a:r>
              <a:rPr lang="en-US" sz="1100"/>
              <a:t>The following code snippet shows usage of both of these methods a Linux or Mac-based system with the current working directory of /home.:</a:t>
            </a:r>
          </a:p>
        </p:txBody>
      </p:sp>
      <p:pic>
        <p:nvPicPr>
          <p:cNvPr id="18" name="Picture 17">
            <a:extLst>
              <a:ext uri="{FF2B5EF4-FFF2-40B4-BE49-F238E27FC236}">
                <a16:creationId xmlns:a16="http://schemas.microsoft.com/office/drawing/2014/main" id="{48147870-2E97-4240-BEDE-61E2053C8C04}"/>
              </a:ext>
            </a:extLst>
          </p:cNvPr>
          <p:cNvPicPr>
            <a:picLocks noChangeAspect="1"/>
          </p:cNvPicPr>
          <p:nvPr/>
        </p:nvPicPr>
        <p:blipFill>
          <a:blip r:embed="rId5"/>
          <a:stretch>
            <a:fillRect/>
          </a:stretch>
        </p:blipFill>
        <p:spPr>
          <a:xfrm>
            <a:off x="6322570" y="2459712"/>
            <a:ext cx="4133850" cy="1200150"/>
          </a:xfrm>
          <a:prstGeom prst="rect">
            <a:avLst/>
          </a:prstGeom>
        </p:spPr>
      </p:pic>
      <p:pic>
        <p:nvPicPr>
          <p:cNvPr id="19" name="Picture 18">
            <a:extLst>
              <a:ext uri="{FF2B5EF4-FFF2-40B4-BE49-F238E27FC236}">
                <a16:creationId xmlns:a16="http://schemas.microsoft.com/office/drawing/2014/main" id="{EAFB38A5-FCB1-44CD-986E-DAA58CA1DEB0}"/>
              </a:ext>
            </a:extLst>
          </p:cNvPr>
          <p:cNvPicPr>
            <a:picLocks noChangeAspect="1"/>
          </p:cNvPicPr>
          <p:nvPr/>
        </p:nvPicPr>
        <p:blipFill>
          <a:blip r:embed="rId6"/>
          <a:stretch>
            <a:fillRect/>
          </a:stretch>
        </p:blipFill>
        <p:spPr>
          <a:xfrm>
            <a:off x="6393150" y="3659862"/>
            <a:ext cx="2257425" cy="762000"/>
          </a:xfrm>
          <a:prstGeom prst="rect">
            <a:avLst/>
          </a:prstGeom>
        </p:spPr>
      </p:pic>
      <p:pic>
        <p:nvPicPr>
          <p:cNvPr id="20" name="Picture 19">
            <a:extLst>
              <a:ext uri="{FF2B5EF4-FFF2-40B4-BE49-F238E27FC236}">
                <a16:creationId xmlns:a16="http://schemas.microsoft.com/office/drawing/2014/main" id="{F94FF1E1-FFA2-4691-BCAD-659B777836E9}"/>
              </a:ext>
            </a:extLst>
          </p:cNvPr>
          <p:cNvPicPr>
            <a:picLocks noChangeAspect="1"/>
          </p:cNvPicPr>
          <p:nvPr/>
        </p:nvPicPr>
        <p:blipFill>
          <a:blip r:embed="rId4"/>
          <a:stretch>
            <a:fillRect/>
          </a:stretch>
        </p:blipFill>
        <p:spPr>
          <a:xfrm>
            <a:off x="6400812" y="3709750"/>
            <a:ext cx="5694249" cy="762000"/>
          </a:xfrm>
          <a:prstGeom prst="rect">
            <a:avLst/>
          </a:prstGeom>
        </p:spPr>
      </p:pic>
      <p:sp>
        <p:nvSpPr>
          <p:cNvPr id="21" name="Rectangle 20">
            <a:extLst>
              <a:ext uri="{FF2B5EF4-FFF2-40B4-BE49-F238E27FC236}">
                <a16:creationId xmlns:a16="http://schemas.microsoft.com/office/drawing/2014/main" id="{E7866BE0-33E7-4D60-A635-97AB0231234C}"/>
              </a:ext>
            </a:extLst>
          </p:cNvPr>
          <p:cNvSpPr/>
          <p:nvPr/>
        </p:nvSpPr>
        <p:spPr>
          <a:xfrm>
            <a:off x="6248401" y="4400625"/>
            <a:ext cx="6096000" cy="1107996"/>
          </a:xfrm>
          <a:prstGeom prst="rect">
            <a:avLst/>
          </a:prstGeom>
        </p:spPr>
        <p:txBody>
          <a:bodyPr>
            <a:spAutoFit/>
          </a:bodyPr>
          <a:lstStyle/>
          <a:p>
            <a:r>
              <a:rPr lang="en-US" sz="1100"/>
              <a:t>Keep in mind that if the Path object already represents an absolute path, then the output is a new Path object with the same value.</a:t>
            </a:r>
          </a:p>
          <a:p>
            <a:endParaRPr lang="en-US" sz="1100"/>
          </a:p>
          <a:p>
            <a:r>
              <a:rPr lang="en-US" sz="1100"/>
              <a:t>As discussed earlier in this chapter, absolute and relative path types are actually file system dependent. In fact, you might be surprised by the output of the following lines of code on various operating systems:</a:t>
            </a:r>
          </a:p>
        </p:txBody>
      </p:sp>
      <p:pic>
        <p:nvPicPr>
          <p:cNvPr id="23" name="Picture 22">
            <a:extLst>
              <a:ext uri="{FF2B5EF4-FFF2-40B4-BE49-F238E27FC236}">
                <a16:creationId xmlns:a16="http://schemas.microsoft.com/office/drawing/2014/main" id="{C63743C7-1CE1-4576-8DBA-8A564806126C}"/>
              </a:ext>
            </a:extLst>
          </p:cNvPr>
          <p:cNvPicPr>
            <a:picLocks noChangeAspect="1"/>
          </p:cNvPicPr>
          <p:nvPr/>
        </p:nvPicPr>
        <p:blipFill>
          <a:blip r:embed="rId7"/>
          <a:stretch>
            <a:fillRect/>
          </a:stretch>
        </p:blipFill>
        <p:spPr>
          <a:xfrm>
            <a:off x="6322570" y="5508621"/>
            <a:ext cx="4333875" cy="504825"/>
          </a:xfrm>
          <a:prstGeom prst="rect">
            <a:avLst/>
          </a:prstGeom>
        </p:spPr>
      </p:pic>
      <p:sp>
        <p:nvSpPr>
          <p:cNvPr id="24" name="Rectangle 23">
            <a:extLst>
              <a:ext uri="{FF2B5EF4-FFF2-40B4-BE49-F238E27FC236}">
                <a16:creationId xmlns:a16="http://schemas.microsoft.com/office/drawing/2014/main" id="{A6AF28AA-ABA7-490C-BDBA-E093DCB90AEA}"/>
              </a:ext>
            </a:extLst>
          </p:cNvPr>
          <p:cNvSpPr/>
          <p:nvPr/>
        </p:nvSpPr>
        <p:spPr>
          <a:xfrm>
            <a:off x="6248401" y="6074555"/>
            <a:ext cx="6096000" cy="600164"/>
          </a:xfrm>
          <a:prstGeom prst="rect">
            <a:avLst/>
          </a:prstGeom>
        </p:spPr>
        <p:txBody>
          <a:bodyPr>
            <a:spAutoFit/>
          </a:bodyPr>
          <a:lstStyle/>
          <a:p>
            <a:r>
              <a:rPr lang="en-US" sz="1100"/>
              <a:t>Although the first line outputs true on a Linux or Mac-based system, it outputs false on a Windows-based system since it is missing a drive letter prefix. In the same manner, the second path outputs true on Windows but false on a Linux or Mac-based system, as it is missing the root forward slash, /.</a:t>
            </a:r>
          </a:p>
        </p:txBody>
      </p:sp>
    </p:spTree>
    <p:extLst>
      <p:ext uri="{BB962C8B-B14F-4D97-AF65-F5344CB8AC3E}">
        <p14:creationId xmlns:p14="http://schemas.microsoft.com/office/powerpoint/2010/main" val="34219813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26653B-A7C4-42ED-921C-8B8E13541001}"/>
              </a:ext>
            </a:extLst>
          </p:cNvPr>
          <p:cNvSpPr txBox="1"/>
          <p:nvPr/>
        </p:nvSpPr>
        <p:spPr>
          <a:xfrm>
            <a:off x="-3994" y="-77830"/>
            <a:ext cx="3229282" cy="338554"/>
          </a:xfrm>
          <a:prstGeom prst="rect">
            <a:avLst/>
          </a:prstGeom>
          <a:noFill/>
        </p:spPr>
        <p:txBody>
          <a:bodyPr wrap="none" rtlCol="0">
            <a:spAutoFit/>
          </a:bodyPr>
          <a:lstStyle/>
          <a:p>
            <a:r>
              <a:rPr lang="en-US" sz="1600" u="sng"/>
              <a:t>Creating a New Path with subpath()k</a:t>
            </a:r>
          </a:p>
        </p:txBody>
      </p:sp>
      <p:sp>
        <p:nvSpPr>
          <p:cNvPr id="5" name="Rectangle 4">
            <a:extLst>
              <a:ext uri="{FF2B5EF4-FFF2-40B4-BE49-F238E27FC236}">
                <a16:creationId xmlns:a16="http://schemas.microsoft.com/office/drawing/2014/main" id="{2C941CCE-65E2-4112-8398-8200669F407F}"/>
              </a:ext>
            </a:extLst>
          </p:cNvPr>
          <p:cNvSpPr/>
          <p:nvPr/>
        </p:nvSpPr>
        <p:spPr>
          <a:xfrm>
            <a:off x="0" y="214558"/>
            <a:ext cx="6096000" cy="600164"/>
          </a:xfrm>
          <a:prstGeom prst="rect">
            <a:avLst/>
          </a:prstGeom>
        </p:spPr>
        <p:txBody>
          <a:bodyPr>
            <a:spAutoFit/>
          </a:bodyPr>
          <a:lstStyle/>
          <a:p>
            <a:r>
              <a:rPr lang="en-US" sz="1100"/>
              <a:t>The method subpath(</a:t>
            </a:r>
            <a:r>
              <a:rPr lang="en-US" sz="1100" err="1"/>
              <a:t>int,int</a:t>
            </a:r>
            <a:r>
              <a:rPr lang="en-US" sz="1100"/>
              <a:t>) returns a relative subpath of the Path object, referenced by an inclusive start index and an exclusive end index. It is useful for constructing a new relative path from a particular parent path element to another parent path element, as shown in the following example:</a:t>
            </a:r>
          </a:p>
        </p:txBody>
      </p:sp>
      <p:cxnSp>
        <p:nvCxnSpPr>
          <p:cNvPr id="6" name="Straight Connector 5">
            <a:extLst>
              <a:ext uri="{FF2B5EF4-FFF2-40B4-BE49-F238E27FC236}">
                <a16:creationId xmlns:a16="http://schemas.microsoft.com/office/drawing/2014/main" id="{2BA56AEC-1E33-4448-AFC4-EA68FADE813C}"/>
              </a:ext>
            </a:extLst>
          </p:cNvPr>
          <p:cNvCxnSpPr>
            <a:cxnSpLocks/>
          </p:cNvCxnSpPr>
          <p:nvPr/>
        </p:nvCxnSpPr>
        <p:spPr>
          <a:xfrm>
            <a:off x="5940427"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805F45A-E06C-4A8A-84CF-820EBB38EE4E}"/>
              </a:ext>
            </a:extLst>
          </p:cNvPr>
          <p:cNvPicPr>
            <a:picLocks noChangeAspect="1"/>
          </p:cNvPicPr>
          <p:nvPr/>
        </p:nvPicPr>
        <p:blipFill>
          <a:blip r:embed="rId2"/>
          <a:stretch>
            <a:fillRect/>
          </a:stretch>
        </p:blipFill>
        <p:spPr>
          <a:xfrm>
            <a:off x="101087" y="791282"/>
            <a:ext cx="4371975" cy="1047750"/>
          </a:xfrm>
          <a:prstGeom prst="rect">
            <a:avLst/>
          </a:prstGeom>
        </p:spPr>
      </p:pic>
      <p:pic>
        <p:nvPicPr>
          <p:cNvPr id="8" name="Picture 7">
            <a:extLst>
              <a:ext uri="{FF2B5EF4-FFF2-40B4-BE49-F238E27FC236}">
                <a16:creationId xmlns:a16="http://schemas.microsoft.com/office/drawing/2014/main" id="{804DA319-C902-422B-BAFA-E2DCC47131E9}"/>
              </a:ext>
            </a:extLst>
          </p:cNvPr>
          <p:cNvPicPr>
            <a:picLocks noChangeAspect="1"/>
          </p:cNvPicPr>
          <p:nvPr/>
        </p:nvPicPr>
        <p:blipFill>
          <a:blip r:embed="rId3"/>
          <a:stretch>
            <a:fillRect/>
          </a:stretch>
        </p:blipFill>
        <p:spPr>
          <a:xfrm>
            <a:off x="178903" y="1764338"/>
            <a:ext cx="3286125" cy="638175"/>
          </a:xfrm>
          <a:prstGeom prst="rect">
            <a:avLst/>
          </a:prstGeom>
        </p:spPr>
      </p:pic>
      <p:pic>
        <p:nvPicPr>
          <p:cNvPr id="9" name="Picture 8">
            <a:extLst>
              <a:ext uri="{FF2B5EF4-FFF2-40B4-BE49-F238E27FC236}">
                <a16:creationId xmlns:a16="http://schemas.microsoft.com/office/drawing/2014/main" id="{139EF314-8A20-41FC-80D3-DC6A4B34B848}"/>
              </a:ext>
            </a:extLst>
          </p:cNvPr>
          <p:cNvPicPr>
            <a:picLocks noChangeAspect="1"/>
          </p:cNvPicPr>
          <p:nvPr/>
        </p:nvPicPr>
        <p:blipFill>
          <a:blip r:embed="rId4"/>
          <a:stretch>
            <a:fillRect/>
          </a:stretch>
        </p:blipFill>
        <p:spPr>
          <a:xfrm>
            <a:off x="178903" y="1764337"/>
            <a:ext cx="5738193" cy="639649"/>
          </a:xfrm>
          <a:prstGeom prst="rect">
            <a:avLst/>
          </a:prstGeom>
        </p:spPr>
      </p:pic>
      <p:sp>
        <p:nvSpPr>
          <p:cNvPr id="10" name="Rectangle 9">
            <a:extLst>
              <a:ext uri="{FF2B5EF4-FFF2-40B4-BE49-F238E27FC236}">
                <a16:creationId xmlns:a16="http://schemas.microsoft.com/office/drawing/2014/main" id="{3F381FE8-5C15-4088-A434-2702A385B59D}"/>
              </a:ext>
            </a:extLst>
          </p:cNvPr>
          <p:cNvSpPr/>
          <p:nvPr/>
        </p:nvSpPr>
        <p:spPr>
          <a:xfrm>
            <a:off x="7212" y="2366499"/>
            <a:ext cx="5968790" cy="769441"/>
          </a:xfrm>
          <a:prstGeom prst="rect">
            <a:avLst/>
          </a:prstGeom>
        </p:spPr>
        <p:txBody>
          <a:bodyPr wrap="square">
            <a:spAutoFit/>
          </a:bodyPr>
          <a:lstStyle/>
          <a:p>
            <a:r>
              <a:rPr lang="en-US" sz="1100"/>
              <a:t>This code demonstrates that the subpath(int,int) method does not include the root of the file. Notice that the 0-indexed element is mammal in this example and not the root directory; therefore, the maximum index that can be used is 3. The following two examples both throw java.lang.IllegalArgumentException at runtime:</a:t>
            </a:r>
          </a:p>
        </p:txBody>
      </p:sp>
      <p:sp>
        <p:nvSpPr>
          <p:cNvPr id="13" name="TextBox 12">
            <a:extLst>
              <a:ext uri="{FF2B5EF4-FFF2-40B4-BE49-F238E27FC236}">
                <a16:creationId xmlns:a16="http://schemas.microsoft.com/office/drawing/2014/main" id="{E88683F9-591E-4828-8D61-705BEACE9B91}"/>
              </a:ext>
            </a:extLst>
          </p:cNvPr>
          <p:cNvSpPr txBox="1"/>
          <p:nvPr/>
        </p:nvSpPr>
        <p:spPr>
          <a:xfrm>
            <a:off x="-28991" y="3425908"/>
            <a:ext cx="1850956" cy="338554"/>
          </a:xfrm>
          <a:prstGeom prst="rect">
            <a:avLst/>
          </a:prstGeom>
          <a:noFill/>
        </p:spPr>
        <p:txBody>
          <a:bodyPr wrap="none" rtlCol="0">
            <a:spAutoFit/>
          </a:bodyPr>
          <a:lstStyle/>
          <a:p>
            <a:r>
              <a:rPr lang="en-US" sz="1600" u="sng"/>
              <a:t>Using Path Symbols</a:t>
            </a:r>
          </a:p>
        </p:txBody>
      </p:sp>
      <p:sp>
        <p:nvSpPr>
          <p:cNvPr id="14" name="Rectangle 13">
            <a:extLst>
              <a:ext uri="{FF2B5EF4-FFF2-40B4-BE49-F238E27FC236}">
                <a16:creationId xmlns:a16="http://schemas.microsoft.com/office/drawing/2014/main" id="{1EEABB8D-5691-49BE-89AF-714CEFCD4F5D}"/>
              </a:ext>
            </a:extLst>
          </p:cNvPr>
          <p:cNvSpPr/>
          <p:nvPr/>
        </p:nvSpPr>
        <p:spPr>
          <a:xfrm>
            <a:off x="0" y="3696841"/>
            <a:ext cx="6003198" cy="1107996"/>
          </a:xfrm>
          <a:prstGeom prst="rect">
            <a:avLst/>
          </a:prstGeom>
        </p:spPr>
        <p:txBody>
          <a:bodyPr wrap="square">
            <a:spAutoFit/>
          </a:bodyPr>
          <a:lstStyle/>
          <a:p>
            <a:r>
              <a:rPr lang="en-US" sz="1100"/>
              <a:t>Many file systems support paths that contain relative path information in the form of path symbols. For example, you might want a path that refers to the parent directory, regardless of what the current directory is. In this scenario, the double period value .. can be used to reference the parent directory. In addition, the single period value . can be used to reference the current directory within a path. </a:t>
            </a:r>
          </a:p>
          <a:p>
            <a:endParaRPr lang="en-US" sz="1100"/>
          </a:p>
          <a:p>
            <a:r>
              <a:rPr lang="en-US" sz="1100"/>
              <a:t>Table 9.2 lists symbols that are helpful to know while working with file paths.</a:t>
            </a:r>
          </a:p>
        </p:txBody>
      </p:sp>
      <p:pic>
        <p:nvPicPr>
          <p:cNvPr id="15" name="Picture 14">
            <a:extLst>
              <a:ext uri="{FF2B5EF4-FFF2-40B4-BE49-F238E27FC236}">
                <a16:creationId xmlns:a16="http://schemas.microsoft.com/office/drawing/2014/main" id="{B83EFAC6-C152-493D-8FA9-53CFEEA8648F}"/>
              </a:ext>
            </a:extLst>
          </p:cNvPr>
          <p:cNvPicPr>
            <a:picLocks noChangeAspect="1"/>
          </p:cNvPicPr>
          <p:nvPr/>
        </p:nvPicPr>
        <p:blipFill>
          <a:blip r:embed="rId5"/>
          <a:stretch>
            <a:fillRect/>
          </a:stretch>
        </p:blipFill>
        <p:spPr>
          <a:xfrm>
            <a:off x="101087" y="4763787"/>
            <a:ext cx="4210050" cy="1381125"/>
          </a:xfrm>
          <a:prstGeom prst="rect">
            <a:avLst/>
          </a:prstGeom>
        </p:spPr>
      </p:pic>
      <p:pic>
        <p:nvPicPr>
          <p:cNvPr id="16" name="Picture 15">
            <a:extLst>
              <a:ext uri="{FF2B5EF4-FFF2-40B4-BE49-F238E27FC236}">
                <a16:creationId xmlns:a16="http://schemas.microsoft.com/office/drawing/2014/main" id="{6BA3B00A-307F-4A8C-98F7-8FB5489AF7C1}"/>
              </a:ext>
            </a:extLst>
          </p:cNvPr>
          <p:cNvPicPr>
            <a:picLocks noChangeAspect="1"/>
          </p:cNvPicPr>
          <p:nvPr/>
        </p:nvPicPr>
        <p:blipFill>
          <a:blip r:embed="rId6"/>
          <a:stretch>
            <a:fillRect/>
          </a:stretch>
        </p:blipFill>
        <p:spPr>
          <a:xfrm>
            <a:off x="3774831" y="3476372"/>
            <a:ext cx="1857375" cy="304800"/>
          </a:xfrm>
          <a:prstGeom prst="rect">
            <a:avLst/>
          </a:prstGeom>
        </p:spPr>
      </p:pic>
      <p:pic>
        <p:nvPicPr>
          <p:cNvPr id="17" name="Picture 16">
            <a:extLst>
              <a:ext uri="{FF2B5EF4-FFF2-40B4-BE49-F238E27FC236}">
                <a16:creationId xmlns:a16="http://schemas.microsoft.com/office/drawing/2014/main" id="{A052632C-2DFC-43C4-B07D-CCFEA4AC26FD}"/>
              </a:ext>
            </a:extLst>
          </p:cNvPr>
          <p:cNvPicPr>
            <a:picLocks noChangeAspect="1"/>
          </p:cNvPicPr>
          <p:nvPr/>
        </p:nvPicPr>
        <p:blipFill>
          <a:blip r:embed="rId4"/>
          <a:stretch>
            <a:fillRect/>
          </a:stretch>
        </p:blipFill>
        <p:spPr>
          <a:xfrm>
            <a:off x="1857337" y="3442893"/>
            <a:ext cx="4059759" cy="327865"/>
          </a:xfrm>
          <a:prstGeom prst="rect">
            <a:avLst/>
          </a:prstGeom>
        </p:spPr>
      </p:pic>
      <p:pic>
        <p:nvPicPr>
          <p:cNvPr id="18" name="Picture 17">
            <a:extLst>
              <a:ext uri="{FF2B5EF4-FFF2-40B4-BE49-F238E27FC236}">
                <a16:creationId xmlns:a16="http://schemas.microsoft.com/office/drawing/2014/main" id="{17174F93-6858-413E-8576-F7BA2B6E8956}"/>
              </a:ext>
            </a:extLst>
          </p:cNvPr>
          <p:cNvPicPr>
            <a:picLocks noChangeAspect="1"/>
          </p:cNvPicPr>
          <p:nvPr/>
        </p:nvPicPr>
        <p:blipFill>
          <a:blip r:embed="rId7"/>
          <a:stretch>
            <a:fillRect/>
          </a:stretch>
        </p:blipFill>
        <p:spPr>
          <a:xfrm>
            <a:off x="178903" y="3116596"/>
            <a:ext cx="4352925" cy="409575"/>
          </a:xfrm>
          <a:prstGeom prst="rect">
            <a:avLst/>
          </a:prstGeom>
        </p:spPr>
      </p:pic>
      <p:sp>
        <p:nvSpPr>
          <p:cNvPr id="19" name="Rectangle 18">
            <a:extLst>
              <a:ext uri="{FF2B5EF4-FFF2-40B4-BE49-F238E27FC236}">
                <a16:creationId xmlns:a16="http://schemas.microsoft.com/office/drawing/2014/main" id="{F7603233-D3A4-464B-9C7B-8212DF3D5C6A}"/>
              </a:ext>
            </a:extLst>
          </p:cNvPr>
          <p:cNvSpPr/>
          <p:nvPr/>
        </p:nvSpPr>
        <p:spPr>
          <a:xfrm>
            <a:off x="0" y="6138876"/>
            <a:ext cx="6003198" cy="769441"/>
          </a:xfrm>
          <a:prstGeom prst="rect">
            <a:avLst/>
          </a:prstGeom>
        </p:spPr>
        <p:txBody>
          <a:bodyPr wrap="square">
            <a:spAutoFit/>
          </a:bodyPr>
          <a:lstStyle/>
          <a:p>
            <a:r>
              <a:rPr lang="en-US" sz="1100"/>
              <a:t>For example, the path value ../bear.txt refers to a file named bear.txt in the parent of the current directory. Likewise, the path value ./penguin.txt refers to a file named penguin.txt in the current directory. These symbols can also be combined for greater effect. For example, ../../lion.data refers to a file lion.data that is two directories up from the current working directory.</a:t>
            </a:r>
          </a:p>
        </p:txBody>
      </p:sp>
      <p:sp>
        <p:nvSpPr>
          <p:cNvPr id="20" name="TextBox 19">
            <a:extLst>
              <a:ext uri="{FF2B5EF4-FFF2-40B4-BE49-F238E27FC236}">
                <a16:creationId xmlns:a16="http://schemas.microsoft.com/office/drawing/2014/main" id="{6A3A95FD-4381-49ED-84AD-633D7C9D41FE}"/>
              </a:ext>
            </a:extLst>
          </p:cNvPr>
          <p:cNvSpPr txBox="1"/>
          <p:nvPr/>
        </p:nvSpPr>
        <p:spPr>
          <a:xfrm>
            <a:off x="6003198" y="-77067"/>
            <a:ext cx="2823658" cy="338554"/>
          </a:xfrm>
          <a:prstGeom prst="rect">
            <a:avLst/>
          </a:prstGeom>
          <a:noFill/>
        </p:spPr>
        <p:txBody>
          <a:bodyPr wrap="none" rtlCol="0">
            <a:spAutoFit/>
          </a:bodyPr>
          <a:lstStyle/>
          <a:p>
            <a:r>
              <a:rPr lang="en-US" sz="1600" u="sng"/>
              <a:t>Deriving a Path with relativize()</a:t>
            </a:r>
          </a:p>
        </p:txBody>
      </p:sp>
      <p:sp>
        <p:nvSpPr>
          <p:cNvPr id="21" name="Rectangle 20">
            <a:extLst>
              <a:ext uri="{FF2B5EF4-FFF2-40B4-BE49-F238E27FC236}">
                <a16:creationId xmlns:a16="http://schemas.microsoft.com/office/drawing/2014/main" id="{23BF12A2-9B8E-42B8-B508-94AF665C007A}"/>
              </a:ext>
            </a:extLst>
          </p:cNvPr>
          <p:cNvSpPr/>
          <p:nvPr/>
        </p:nvSpPr>
        <p:spPr>
          <a:xfrm>
            <a:off x="5996428" y="180330"/>
            <a:ext cx="6296955" cy="430887"/>
          </a:xfrm>
          <a:prstGeom prst="rect">
            <a:avLst/>
          </a:prstGeom>
        </p:spPr>
        <p:txBody>
          <a:bodyPr wrap="square">
            <a:spAutoFit/>
          </a:bodyPr>
          <a:lstStyle/>
          <a:p>
            <a:r>
              <a:rPr lang="en-US" sz="1100"/>
              <a:t>The Path interface provides a method relativize(Path) for constructing the relative path from one Path object to another. Consider the following relative and absolute path examples using the relativize() method.</a:t>
            </a:r>
          </a:p>
        </p:txBody>
      </p:sp>
      <p:pic>
        <p:nvPicPr>
          <p:cNvPr id="22" name="Picture 21">
            <a:extLst>
              <a:ext uri="{FF2B5EF4-FFF2-40B4-BE49-F238E27FC236}">
                <a16:creationId xmlns:a16="http://schemas.microsoft.com/office/drawing/2014/main" id="{33526AD5-2E07-4FE0-903C-798610687E66}"/>
              </a:ext>
            </a:extLst>
          </p:cNvPr>
          <p:cNvPicPr>
            <a:picLocks noChangeAspect="1"/>
          </p:cNvPicPr>
          <p:nvPr/>
        </p:nvPicPr>
        <p:blipFill>
          <a:blip r:embed="rId8"/>
          <a:stretch>
            <a:fillRect/>
          </a:stretch>
        </p:blipFill>
        <p:spPr>
          <a:xfrm>
            <a:off x="6101351" y="583465"/>
            <a:ext cx="2981325" cy="752475"/>
          </a:xfrm>
          <a:prstGeom prst="rect">
            <a:avLst/>
          </a:prstGeom>
        </p:spPr>
      </p:pic>
      <p:pic>
        <p:nvPicPr>
          <p:cNvPr id="23" name="Picture 22">
            <a:extLst>
              <a:ext uri="{FF2B5EF4-FFF2-40B4-BE49-F238E27FC236}">
                <a16:creationId xmlns:a16="http://schemas.microsoft.com/office/drawing/2014/main" id="{3FAB1CAF-E464-4266-94B3-D19F80C4ACB0}"/>
              </a:ext>
            </a:extLst>
          </p:cNvPr>
          <p:cNvPicPr>
            <a:picLocks noChangeAspect="1"/>
          </p:cNvPicPr>
          <p:nvPr/>
        </p:nvPicPr>
        <p:blipFill>
          <a:blip r:embed="rId9"/>
          <a:stretch>
            <a:fillRect/>
          </a:stretch>
        </p:blipFill>
        <p:spPr>
          <a:xfrm>
            <a:off x="9564769" y="882290"/>
            <a:ext cx="866775" cy="409575"/>
          </a:xfrm>
          <a:prstGeom prst="rect">
            <a:avLst/>
          </a:prstGeom>
        </p:spPr>
      </p:pic>
      <p:pic>
        <p:nvPicPr>
          <p:cNvPr id="24" name="Picture 23">
            <a:extLst>
              <a:ext uri="{FF2B5EF4-FFF2-40B4-BE49-F238E27FC236}">
                <a16:creationId xmlns:a16="http://schemas.microsoft.com/office/drawing/2014/main" id="{C978D97D-9CBC-47C6-AD91-79A6468CEC2E}"/>
              </a:ext>
            </a:extLst>
          </p:cNvPr>
          <p:cNvPicPr>
            <a:picLocks noChangeAspect="1"/>
          </p:cNvPicPr>
          <p:nvPr/>
        </p:nvPicPr>
        <p:blipFill>
          <a:blip r:embed="rId4"/>
          <a:stretch>
            <a:fillRect/>
          </a:stretch>
        </p:blipFill>
        <p:spPr>
          <a:xfrm>
            <a:off x="9082676" y="759542"/>
            <a:ext cx="2981324" cy="532323"/>
          </a:xfrm>
          <a:prstGeom prst="rect">
            <a:avLst/>
          </a:prstGeom>
        </p:spPr>
      </p:pic>
      <p:sp>
        <p:nvSpPr>
          <p:cNvPr id="25" name="Rectangle 24">
            <a:extLst>
              <a:ext uri="{FF2B5EF4-FFF2-40B4-BE49-F238E27FC236}">
                <a16:creationId xmlns:a16="http://schemas.microsoft.com/office/drawing/2014/main" id="{3826CA52-0F51-4BD7-A91E-EDBAFDD7861F}"/>
              </a:ext>
            </a:extLst>
          </p:cNvPr>
          <p:cNvSpPr/>
          <p:nvPr/>
        </p:nvSpPr>
        <p:spPr>
          <a:xfrm>
            <a:off x="6016855" y="1249618"/>
            <a:ext cx="6096000" cy="1277273"/>
          </a:xfrm>
          <a:prstGeom prst="rect">
            <a:avLst/>
          </a:prstGeom>
        </p:spPr>
        <p:txBody>
          <a:bodyPr>
            <a:spAutoFit/>
          </a:bodyPr>
          <a:lstStyle/>
          <a:p>
            <a:r>
              <a:rPr lang="en-US" sz="1100"/>
              <a:t>If both path values are relative, then the relativize() method computes the paths as if they are in the same current working directory. Notice that ..\ is included at the start of the first set of examples. Since our path value points to a file, we need to move to the parent directory that contains the file.</a:t>
            </a:r>
          </a:p>
          <a:p>
            <a:endParaRPr lang="en-US" sz="1100"/>
          </a:p>
          <a:p>
            <a:r>
              <a:rPr lang="en-US" sz="1100"/>
              <a:t>Alternatively, if both path values are absolute, then the method computes the relative path from one absolute location to another, regardless of the current working directory. The following example demonstrates this property:</a:t>
            </a:r>
          </a:p>
        </p:txBody>
      </p:sp>
      <p:pic>
        <p:nvPicPr>
          <p:cNvPr id="26" name="Picture 25">
            <a:extLst>
              <a:ext uri="{FF2B5EF4-FFF2-40B4-BE49-F238E27FC236}">
                <a16:creationId xmlns:a16="http://schemas.microsoft.com/office/drawing/2014/main" id="{515A7FAE-D5F1-4A22-826B-4B8D6C4BBF53}"/>
              </a:ext>
            </a:extLst>
          </p:cNvPr>
          <p:cNvPicPr>
            <a:picLocks noChangeAspect="1"/>
          </p:cNvPicPr>
          <p:nvPr/>
        </p:nvPicPr>
        <p:blipFill>
          <a:blip r:embed="rId10"/>
          <a:stretch>
            <a:fillRect/>
          </a:stretch>
        </p:blipFill>
        <p:spPr>
          <a:xfrm>
            <a:off x="6147693" y="2515193"/>
            <a:ext cx="3181350" cy="733425"/>
          </a:xfrm>
          <a:prstGeom prst="rect">
            <a:avLst/>
          </a:prstGeom>
        </p:spPr>
      </p:pic>
      <p:pic>
        <p:nvPicPr>
          <p:cNvPr id="27" name="Picture 26">
            <a:extLst>
              <a:ext uri="{FF2B5EF4-FFF2-40B4-BE49-F238E27FC236}">
                <a16:creationId xmlns:a16="http://schemas.microsoft.com/office/drawing/2014/main" id="{35D01DCC-9BAF-48CD-AAE5-FF2D7BD8F6AC}"/>
              </a:ext>
            </a:extLst>
          </p:cNvPr>
          <p:cNvPicPr>
            <a:picLocks noChangeAspect="1"/>
          </p:cNvPicPr>
          <p:nvPr/>
        </p:nvPicPr>
        <p:blipFill>
          <a:blip r:embed="rId11"/>
          <a:stretch>
            <a:fillRect/>
          </a:stretch>
        </p:blipFill>
        <p:spPr>
          <a:xfrm>
            <a:off x="9859582" y="2884945"/>
            <a:ext cx="1247775" cy="409575"/>
          </a:xfrm>
          <a:prstGeom prst="rect">
            <a:avLst/>
          </a:prstGeom>
        </p:spPr>
      </p:pic>
      <p:pic>
        <p:nvPicPr>
          <p:cNvPr id="28" name="Picture 27">
            <a:extLst>
              <a:ext uri="{FF2B5EF4-FFF2-40B4-BE49-F238E27FC236}">
                <a16:creationId xmlns:a16="http://schemas.microsoft.com/office/drawing/2014/main" id="{C7FF4560-70E9-432F-94AB-8EABD8B928BA}"/>
              </a:ext>
            </a:extLst>
          </p:cNvPr>
          <p:cNvPicPr>
            <a:picLocks noChangeAspect="1"/>
          </p:cNvPicPr>
          <p:nvPr/>
        </p:nvPicPr>
        <p:blipFill>
          <a:blip r:embed="rId4"/>
          <a:stretch>
            <a:fillRect/>
          </a:stretch>
        </p:blipFill>
        <p:spPr>
          <a:xfrm>
            <a:off x="9279164" y="2551534"/>
            <a:ext cx="2851512" cy="756670"/>
          </a:xfrm>
          <a:prstGeom prst="rect">
            <a:avLst/>
          </a:prstGeom>
        </p:spPr>
      </p:pic>
      <p:sp>
        <p:nvSpPr>
          <p:cNvPr id="29" name="Rectangle 28">
            <a:extLst>
              <a:ext uri="{FF2B5EF4-FFF2-40B4-BE49-F238E27FC236}">
                <a16:creationId xmlns:a16="http://schemas.microsoft.com/office/drawing/2014/main" id="{2AE24FA0-3457-4AD0-9E16-4F7840FD9BD8}"/>
              </a:ext>
            </a:extLst>
          </p:cNvPr>
          <p:cNvSpPr/>
          <p:nvPr/>
        </p:nvSpPr>
        <p:spPr>
          <a:xfrm>
            <a:off x="5901544" y="3222104"/>
            <a:ext cx="6479011" cy="769441"/>
          </a:xfrm>
          <a:prstGeom prst="rect">
            <a:avLst/>
          </a:prstGeom>
        </p:spPr>
        <p:txBody>
          <a:bodyPr wrap="square">
            <a:spAutoFit/>
          </a:bodyPr>
          <a:lstStyle/>
          <a:p>
            <a:r>
              <a:rPr lang="en-US" sz="1100"/>
              <a:t>In this set of examples, the two path values are absolute, and the relativize() method constructs the relative path between the two absolute path values within the file system. Note that the file system is not accessed to perform this comparison. For example, the root path element E: may not exist in the file system, yet the code would execute without issue since Java is referencing the path elements and not the actual file values.</a:t>
            </a:r>
          </a:p>
        </p:txBody>
      </p:sp>
      <p:pic>
        <p:nvPicPr>
          <p:cNvPr id="32" name="Picture 31">
            <a:extLst>
              <a:ext uri="{FF2B5EF4-FFF2-40B4-BE49-F238E27FC236}">
                <a16:creationId xmlns:a16="http://schemas.microsoft.com/office/drawing/2014/main" id="{B2410BFC-1858-4C89-B4CC-12B3C391EA12}"/>
              </a:ext>
            </a:extLst>
          </p:cNvPr>
          <p:cNvPicPr>
            <a:picLocks noChangeAspect="1"/>
          </p:cNvPicPr>
          <p:nvPr/>
        </p:nvPicPr>
        <p:blipFill>
          <a:blip r:embed="rId12"/>
          <a:stretch>
            <a:fillRect/>
          </a:stretch>
        </p:blipFill>
        <p:spPr>
          <a:xfrm>
            <a:off x="6067257" y="4049411"/>
            <a:ext cx="5191125" cy="2809875"/>
          </a:xfrm>
          <a:prstGeom prst="rect">
            <a:avLst/>
          </a:prstGeom>
        </p:spPr>
      </p:pic>
      <p:pic>
        <p:nvPicPr>
          <p:cNvPr id="30" name="Picture 29">
            <a:extLst>
              <a:ext uri="{FF2B5EF4-FFF2-40B4-BE49-F238E27FC236}">
                <a16:creationId xmlns:a16="http://schemas.microsoft.com/office/drawing/2014/main" id="{DAE8B222-5483-47C6-9384-0EA05883EA43}"/>
              </a:ext>
            </a:extLst>
          </p:cNvPr>
          <p:cNvPicPr>
            <a:picLocks noChangeAspect="1"/>
          </p:cNvPicPr>
          <p:nvPr/>
        </p:nvPicPr>
        <p:blipFill>
          <a:blip r:embed="rId4"/>
          <a:stretch>
            <a:fillRect/>
          </a:stretch>
        </p:blipFill>
        <p:spPr>
          <a:xfrm>
            <a:off x="7715292" y="5316794"/>
            <a:ext cx="4348707" cy="228600"/>
          </a:xfrm>
          <a:prstGeom prst="rect">
            <a:avLst/>
          </a:prstGeom>
        </p:spPr>
      </p:pic>
      <p:pic>
        <p:nvPicPr>
          <p:cNvPr id="31" name="Picture 30">
            <a:extLst>
              <a:ext uri="{FF2B5EF4-FFF2-40B4-BE49-F238E27FC236}">
                <a16:creationId xmlns:a16="http://schemas.microsoft.com/office/drawing/2014/main" id="{9B1AD6F8-03B2-456D-A8D8-98F03DE98A2C}"/>
              </a:ext>
            </a:extLst>
          </p:cNvPr>
          <p:cNvPicPr>
            <a:picLocks noChangeAspect="1"/>
          </p:cNvPicPr>
          <p:nvPr/>
        </p:nvPicPr>
        <p:blipFill>
          <a:blip r:embed="rId4"/>
          <a:stretch>
            <a:fillRect/>
          </a:stretch>
        </p:blipFill>
        <p:spPr>
          <a:xfrm>
            <a:off x="7656920" y="6677670"/>
            <a:ext cx="4473756" cy="177458"/>
          </a:xfrm>
          <a:prstGeom prst="rect">
            <a:avLst/>
          </a:prstGeom>
        </p:spPr>
      </p:pic>
    </p:spTree>
    <p:extLst>
      <p:ext uri="{BB962C8B-B14F-4D97-AF65-F5344CB8AC3E}">
        <p14:creationId xmlns:p14="http://schemas.microsoft.com/office/powerpoint/2010/main" val="3701356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D6A02-6E98-4186-ABC2-09F9FA211341}"/>
              </a:ext>
            </a:extLst>
          </p:cNvPr>
          <p:cNvSpPr txBox="1"/>
          <p:nvPr/>
        </p:nvSpPr>
        <p:spPr>
          <a:xfrm>
            <a:off x="0" y="0"/>
            <a:ext cx="3097515" cy="338554"/>
          </a:xfrm>
          <a:prstGeom prst="rect">
            <a:avLst/>
          </a:prstGeom>
          <a:noFill/>
        </p:spPr>
        <p:txBody>
          <a:bodyPr wrap="none" rtlCol="0">
            <a:spAutoFit/>
          </a:bodyPr>
          <a:lstStyle/>
          <a:p>
            <a:r>
              <a:rPr lang="en-US" sz="1600" u="sng"/>
              <a:t>Joining Path Objects with resolve()</a:t>
            </a:r>
          </a:p>
        </p:txBody>
      </p:sp>
      <p:sp>
        <p:nvSpPr>
          <p:cNvPr id="4" name="TextBox 3">
            <a:extLst>
              <a:ext uri="{FF2B5EF4-FFF2-40B4-BE49-F238E27FC236}">
                <a16:creationId xmlns:a16="http://schemas.microsoft.com/office/drawing/2014/main" id="{1A568BFB-0467-4DF8-B9C9-C44CA4E6D0A4}"/>
              </a:ext>
            </a:extLst>
          </p:cNvPr>
          <p:cNvSpPr txBox="1"/>
          <p:nvPr/>
        </p:nvSpPr>
        <p:spPr>
          <a:xfrm>
            <a:off x="41049" y="338554"/>
            <a:ext cx="6112932" cy="769441"/>
          </a:xfrm>
          <a:prstGeom prst="rect">
            <a:avLst/>
          </a:prstGeom>
          <a:noFill/>
        </p:spPr>
        <p:txBody>
          <a:bodyPr wrap="square">
            <a:spAutoFit/>
          </a:bodyPr>
          <a:lstStyle/>
          <a:p>
            <a:r>
              <a:rPr lang="en-US" sz="1100"/>
              <a:t>The Path interface includes a resolve(Path) method for creating a new Path by joining an existing path to the current path. To put it another way, the object on which the resolve() method is invoked becomes the basis of the new Path object, with the input argument being appended onto the Path. Let’s see what happens if we apply resolve() to an absolute path and a relative path: </a:t>
            </a:r>
          </a:p>
        </p:txBody>
      </p:sp>
      <p:cxnSp>
        <p:nvCxnSpPr>
          <p:cNvPr id="5" name="Straight Connector 4">
            <a:extLst>
              <a:ext uri="{FF2B5EF4-FFF2-40B4-BE49-F238E27FC236}">
                <a16:creationId xmlns:a16="http://schemas.microsoft.com/office/drawing/2014/main" id="{DC6BA780-C738-4458-975F-294EBFB1144F}"/>
              </a:ext>
            </a:extLst>
          </p:cNvPr>
          <p:cNvCxnSpPr>
            <a:cxnSpLocks/>
          </p:cNvCxnSpPr>
          <p:nvPr/>
        </p:nvCxnSpPr>
        <p:spPr>
          <a:xfrm>
            <a:off x="615398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29A2FBC-2DB9-41E2-83C5-5B2186D8D990}"/>
              </a:ext>
            </a:extLst>
          </p:cNvPr>
          <p:cNvPicPr>
            <a:picLocks noChangeAspect="1"/>
          </p:cNvPicPr>
          <p:nvPr/>
        </p:nvPicPr>
        <p:blipFill>
          <a:blip r:embed="rId2"/>
          <a:stretch>
            <a:fillRect/>
          </a:stretch>
        </p:blipFill>
        <p:spPr>
          <a:xfrm>
            <a:off x="129292" y="1107995"/>
            <a:ext cx="3286125" cy="609600"/>
          </a:xfrm>
          <a:prstGeom prst="rect">
            <a:avLst/>
          </a:prstGeom>
        </p:spPr>
      </p:pic>
      <p:pic>
        <p:nvPicPr>
          <p:cNvPr id="9" name="Picture 8">
            <a:extLst>
              <a:ext uri="{FF2B5EF4-FFF2-40B4-BE49-F238E27FC236}">
                <a16:creationId xmlns:a16="http://schemas.microsoft.com/office/drawing/2014/main" id="{DBF665D3-2F3B-4286-88D3-335B8388F024}"/>
              </a:ext>
            </a:extLst>
          </p:cNvPr>
          <p:cNvPicPr>
            <a:picLocks noChangeAspect="1"/>
          </p:cNvPicPr>
          <p:nvPr/>
        </p:nvPicPr>
        <p:blipFill>
          <a:blip r:embed="rId3"/>
          <a:stretch>
            <a:fillRect/>
          </a:stretch>
        </p:blipFill>
        <p:spPr>
          <a:xfrm>
            <a:off x="4037415" y="1461958"/>
            <a:ext cx="1466850" cy="238125"/>
          </a:xfrm>
          <a:prstGeom prst="rect">
            <a:avLst/>
          </a:prstGeom>
        </p:spPr>
      </p:pic>
      <p:pic>
        <p:nvPicPr>
          <p:cNvPr id="10" name="Picture 9">
            <a:extLst>
              <a:ext uri="{FF2B5EF4-FFF2-40B4-BE49-F238E27FC236}">
                <a16:creationId xmlns:a16="http://schemas.microsoft.com/office/drawing/2014/main" id="{71A79375-1AEB-4B95-B7C5-750C809FC4E6}"/>
              </a:ext>
            </a:extLst>
          </p:cNvPr>
          <p:cNvPicPr>
            <a:picLocks noChangeAspect="1"/>
          </p:cNvPicPr>
          <p:nvPr/>
        </p:nvPicPr>
        <p:blipFill>
          <a:blip r:embed="rId4"/>
          <a:stretch>
            <a:fillRect/>
          </a:stretch>
        </p:blipFill>
        <p:spPr>
          <a:xfrm>
            <a:off x="3503660" y="1305232"/>
            <a:ext cx="2534360" cy="394851"/>
          </a:xfrm>
          <a:prstGeom prst="rect">
            <a:avLst/>
          </a:prstGeom>
        </p:spPr>
      </p:pic>
      <p:sp>
        <p:nvSpPr>
          <p:cNvPr id="12" name="TextBox 11">
            <a:extLst>
              <a:ext uri="{FF2B5EF4-FFF2-40B4-BE49-F238E27FC236}">
                <a16:creationId xmlns:a16="http://schemas.microsoft.com/office/drawing/2014/main" id="{3E97576D-D8AE-4885-97F7-1FEC8B3BC982}"/>
              </a:ext>
            </a:extLst>
          </p:cNvPr>
          <p:cNvSpPr txBox="1"/>
          <p:nvPr/>
        </p:nvSpPr>
        <p:spPr>
          <a:xfrm>
            <a:off x="41049" y="1717595"/>
            <a:ext cx="6112932" cy="1107996"/>
          </a:xfrm>
          <a:prstGeom prst="rect">
            <a:avLst/>
          </a:prstGeom>
          <a:noFill/>
        </p:spPr>
        <p:txBody>
          <a:bodyPr wrap="square">
            <a:spAutoFit/>
          </a:bodyPr>
          <a:lstStyle/>
          <a:p>
            <a:r>
              <a:rPr lang="en-US" sz="1100"/>
              <a:t>For the exam, you should be aware that, like the relativize() method, the resolve() method does not clean up path symbols, such as the parent directory .. symbol. For that, you’ll need to use the normalize() method, which we will cover next. </a:t>
            </a:r>
          </a:p>
          <a:p>
            <a:endParaRPr lang="en-US" sz="1100"/>
          </a:p>
          <a:p>
            <a:r>
              <a:rPr lang="en-US" sz="1100"/>
              <a:t>In this example, the input argument to the resolve() method was a relative path, but what if had been an absolute path?</a:t>
            </a:r>
          </a:p>
        </p:txBody>
      </p:sp>
      <p:pic>
        <p:nvPicPr>
          <p:cNvPr id="14" name="Picture 13">
            <a:extLst>
              <a:ext uri="{FF2B5EF4-FFF2-40B4-BE49-F238E27FC236}">
                <a16:creationId xmlns:a16="http://schemas.microsoft.com/office/drawing/2014/main" id="{1638EB26-C33D-4FFF-8E59-0E80CFE0103C}"/>
              </a:ext>
            </a:extLst>
          </p:cNvPr>
          <p:cNvPicPr>
            <a:picLocks noChangeAspect="1"/>
          </p:cNvPicPr>
          <p:nvPr/>
        </p:nvPicPr>
        <p:blipFill>
          <a:blip r:embed="rId5"/>
          <a:stretch>
            <a:fillRect/>
          </a:stretch>
        </p:blipFill>
        <p:spPr>
          <a:xfrm>
            <a:off x="129292" y="2825591"/>
            <a:ext cx="3009900" cy="561975"/>
          </a:xfrm>
          <a:prstGeom prst="rect">
            <a:avLst/>
          </a:prstGeom>
        </p:spPr>
      </p:pic>
      <p:pic>
        <p:nvPicPr>
          <p:cNvPr id="16" name="Picture 15">
            <a:extLst>
              <a:ext uri="{FF2B5EF4-FFF2-40B4-BE49-F238E27FC236}">
                <a16:creationId xmlns:a16="http://schemas.microsoft.com/office/drawing/2014/main" id="{EE126211-3051-453C-A2D0-7542189E9688}"/>
              </a:ext>
            </a:extLst>
          </p:cNvPr>
          <p:cNvPicPr>
            <a:picLocks noChangeAspect="1"/>
          </p:cNvPicPr>
          <p:nvPr/>
        </p:nvPicPr>
        <p:blipFill>
          <a:blip r:embed="rId6"/>
          <a:stretch>
            <a:fillRect/>
          </a:stretch>
        </p:blipFill>
        <p:spPr>
          <a:xfrm>
            <a:off x="3641699" y="3190588"/>
            <a:ext cx="819150" cy="209550"/>
          </a:xfrm>
          <a:prstGeom prst="rect">
            <a:avLst/>
          </a:prstGeom>
        </p:spPr>
      </p:pic>
      <p:pic>
        <p:nvPicPr>
          <p:cNvPr id="17" name="Picture 16">
            <a:extLst>
              <a:ext uri="{FF2B5EF4-FFF2-40B4-BE49-F238E27FC236}">
                <a16:creationId xmlns:a16="http://schemas.microsoft.com/office/drawing/2014/main" id="{9598C8C5-B4F9-4019-B2E4-0BE24FCDDCD1}"/>
              </a:ext>
            </a:extLst>
          </p:cNvPr>
          <p:cNvPicPr>
            <a:picLocks noChangeAspect="1"/>
          </p:cNvPicPr>
          <p:nvPr/>
        </p:nvPicPr>
        <p:blipFill>
          <a:blip r:embed="rId4"/>
          <a:stretch>
            <a:fillRect/>
          </a:stretch>
        </p:blipFill>
        <p:spPr>
          <a:xfrm>
            <a:off x="3343396" y="2994868"/>
            <a:ext cx="2708484" cy="416005"/>
          </a:xfrm>
          <a:prstGeom prst="rect">
            <a:avLst/>
          </a:prstGeom>
        </p:spPr>
      </p:pic>
      <p:sp>
        <p:nvSpPr>
          <p:cNvPr id="19" name="TextBox 18">
            <a:extLst>
              <a:ext uri="{FF2B5EF4-FFF2-40B4-BE49-F238E27FC236}">
                <a16:creationId xmlns:a16="http://schemas.microsoft.com/office/drawing/2014/main" id="{DFB86AC9-A9B8-44A3-96E3-0B09F3F3BCCC}"/>
              </a:ext>
            </a:extLst>
          </p:cNvPr>
          <p:cNvSpPr txBox="1"/>
          <p:nvPr/>
        </p:nvSpPr>
        <p:spPr>
          <a:xfrm>
            <a:off x="41049" y="3429000"/>
            <a:ext cx="6112932" cy="600164"/>
          </a:xfrm>
          <a:prstGeom prst="rect">
            <a:avLst/>
          </a:prstGeom>
          <a:noFill/>
        </p:spPr>
        <p:txBody>
          <a:bodyPr wrap="square">
            <a:spAutoFit/>
          </a:bodyPr>
          <a:lstStyle/>
          <a:p>
            <a:r>
              <a:rPr lang="en-US" sz="1100"/>
              <a:t>For the exam, you should be cognizant of mixing absolute and relative paths with the resolve() method. If an absolute path is provided as input to the method, such as path1. resolve(path2), then path1 would be ignored and a copy of path2 would be returned.</a:t>
            </a:r>
          </a:p>
        </p:txBody>
      </p:sp>
      <p:sp>
        <p:nvSpPr>
          <p:cNvPr id="20" name="TextBox 19">
            <a:extLst>
              <a:ext uri="{FF2B5EF4-FFF2-40B4-BE49-F238E27FC236}">
                <a16:creationId xmlns:a16="http://schemas.microsoft.com/office/drawing/2014/main" id="{C22CAC9C-AC7C-4269-895C-4588E10B55B7}"/>
              </a:ext>
            </a:extLst>
          </p:cNvPr>
          <p:cNvSpPr txBox="1"/>
          <p:nvPr/>
        </p:nvSpPr>
        <p:spPr>
          <a:xfrm>
            <a:off x="0" y="4028195"/>
            <a:ext cx="3204980" cy="338554"/>
          </a:xfrm>
          <a:prstGeom prst="rect">
            <a:avLst/>
          </a:prstGeom>
          <a:noFill/>
        </p:spPr>
        <p:txBody>
          <a:bodyPr wrap="none" rtlCol="0">
            <a:spAutoFit/>
          </a:bodyPr>
          <a:lstStyle/>
          <a:p>
            <a:r>
              <a:rPr lang="en-US" sz="1600" u="sng"/>
              <a:t>Cleaning Up a Path with normalize()</a:t>
            </a:r>
          </a:p>
        </p:txBody>
      </p:sp>
      <p:sp>
        <p:nvSpPr>
          <p:cNvPr id="22" name="TextBox 21">
            <a:extLst>
              <a:ext uri="{FF2B5EF4-FFF2-40B4-BE49-F238E27FC236}">
                <a16:creationId xmlns:a16="http://schemas.microsoft.com/office/drawing/2014/main" id="{278E44F1-E859-4092-8DE7-692AEEC798A5}"/>
              </a:ext>
            </a:extLst>
          </p:cNvPr>
          <p:cNvSpPr txBox="1"/>
          <p:nvPr/>
        </p:nvSpPr>
        <p:spPr>
          <a:xfrm>
            <a:off x="41049" y="4366749"/>
            <a:ext cx="6112931" cy="1277273"/>
          </a:xfrm>
          <a:prstGeom prst="rect">
            <a:avLst/>
          </a:prstGeom>
          <a:noFill/>
        </p:spPr>
        <p:txBody>
          <a:bodyPr wrap="square">
            <a:spAutoFit/>
          </a:bodyPr>
          <a:lstStyle/>
          <a:p>
            <a:r>
              <a:rPr lang="en-US" sz="1100"/>
              <a:t>As you saw with the relativize() method, file systems can construct relative paths using .. and . values. There are times, however, when relative paths are combined such that there are redundancies in the path value. Luckily, Java provides us with the normalize(Path) method to eliminate the redundancies in the path. </a:t>
            </a:r>
          </a:p>
          <a:p>
            <a:endParaRPr lang="en-US" sz="1100"/>
          </a:p>
          <a:p>
            <a:r>
              <a:rPr lang="en-US" sz="1100"/>
              <a:t>For example, let’s take the output of one of our previous examples that resulted in the path value ..\user\home and try to reconstitute the original absolute path using the resolve() method:</a:t>
            </a:r>
          </a:p>
        </p:txBody>
      </p:sp>
      <p:pic>
        <p:nvPicPr>
          <p:cNvPr id="24" name="Picture 23">
            <a:extLst>
              <a:ext uri="{FF2B5EF4-FFF2-40B4-BE49-F238E27FC236}">
                <a16:creationId xmlns:a16="http://schemas.microsoft.com/office/drawing/2014/main" id="{A442390E-D456-4070-BBEF-4B4438B05F7E}"/>
              </a:ext>
            </a:extLst>
          </p:cNvPr>
          <p:cNvPicPr>
            <a:picLocks noChangeAspect="1"/>
          </p:cNvPicPr>
          <p:nvPr/>
        </p:nvPicPr>
        <p:blipFill>
          <a:blip r:embed="rId7"/>
          <a:stretch>
            <a:fillRect/>
          </a:stretch>
        </p:blipFill>
        <p:spPr>
          <a:xfrm>
            <a:off x="127149" y="5644022"/>
            <a:ext cx="3228975" cy="847725"/>
          </a:xfrm>
          <a:prstGeom prst="rect">
            <a:avLst/>
          </a:prstGeom>
        </p:spPr>
      </p:pic>
      <p:pic>
        <p:nvPicPr>
          <p:cNvPr id="26" name="Picture 25">
            <a:extLst>
              <a:ext uri="{FF2B5EF4-FFF2-40B4-BE49-F238E27FC236}">
                <a16:creationId xmlns:a16="http://schemas.microsoft.com/office/drawing/2014/main" id="{4A25E6F0-C6E3-4915-B3A4-8F8FD3A9E1E2}"/>
              </a:ext>
            </a:extLst>
          </p:cNvPr>
          <p:cNvPicPr>
            <a:picLocks noChangeAspect="1"/>
          </p:cNvPicPr>
          <p:nvPr/>
        </p:nvPicPr>
        <p:blipFill>
          <a:blip r:embed="rId8"/>
          <a:stretch>
            <a:fillRect/>
          </a:stretch>
        </p:blipFill>
        <p:spPr>
          <a:xfrm>
            <a:off x="3573615" y="6269368"/>
            <a:ext cx="1419225" cy="209550"/>
          </a:xfrm>
          <a:prstGeom prst="rect">
            <a:avLst/>
          </a:prstGeom>
        </p:spPr>
      </p:pic>
      <p:pic>
        <p:nvPicPr>
          <p:cNvPr id="27" name="Picture 26">
            <a:extLst>
              <a:ext uri="{FF2B5EF4-FFF2-40B4-BE49-F238E27FC236}">
                <a16:creationId xmlns:a16="http://schemas.microsoft.com/office/drawing/2014/main" id="{8AC2F3E2-7E43-451A-9669-3C612E713149}"/>
              </a:ext>
            </a:extLst>
          </p:cNvPr>
          <p:cNvPicPr>
            <a:picLocks noChangeAspect="1"/>
          </p:cNvPicPr>
          <p:nvPr/>
        </p:nvPicPr>
        <p:blipFill>
          <a:blip r:embed="rId4"/>
          <a:stretch>
            <a:fillRect/>
          </a:stretch>
        </p:blipFill>
        <p:spPr>
          <a:xfrm>
            <a:off x="3353630" y="5670755"/>
            <a:ext cx="2741055" cy="808163"/>
          </a:xfrm>
          <a:prstGeom prst="rect">
            <a:avLst/>
          </a:prstGeom>
        </p:spPr>
      </p:pic>
      <p:sp>
        <p:nvSpPr>
          <p:cNvPr id="29" name="TextBox 28">
            <a:extLst>
              <a:ext uri="{FF2B5EF4-FFF2-40B4-BE49-F238E27FC236}">
                <a16:creationId xmlns:a16="http://schemas.microsoft.com/office/drawing/2014/main" id="{DF223869-1C79-46B9-AD50-FF9403FBB181}"/>
              </a:ext>
            </a:extLst>
          </p:cNvPr>
          <p:cNvSpPr txBox="1"/>
          <p:nvPr/>
        </p:nvSpPr>
        <p:spPr>
          <a:xfrm>
            <a:off x="6153981" y="0"/>
            <a:ext cx="6112932" cy="430887"/>
          </a:xfrm>
          <a:prstGeom prst="rect">
            <a:avLst/>
          </a:prstGeom>
          <a:noFill/>
        </p:spPr>
        <p:txBody>
          <a:bodyPr wrap="square">
            <a:spAutoFit/>
          </a:bodyPr>
          <a:lstStyle/>
          <a:p>
            <a:r>
              <a:rPr lang="en-US" sz="1100"/>
              <a:t>You can see that this path value contains a redundancy. Worse yet, it does not match our original value, E:\user\home. We can resolve this redundancy by applying the normalize() method as shown here:</a:t>
            </a:r>
          </a:p>
        </p:txBody>
      </p:sp>
      <p:pic>
        <p:nvPicPr>
          <p:cNvPr id="31" name="Picture 30">
            <a:extLst>
              <a:ext uri="{FF2B5EF4-FFF2-40B4-BE49-F238E27FC236}">
                <a16:creationId xmlns:a16="http://schemas.microsoft.com/office/drawing/2014/main" id="{268B5F93-E096-4A12-BA6E-5CAE83D81E21}"/>
              </a:ext>
            </a:extLst>
          </p:cNvPr>
          <p:cNvPicPr>
            <a:picLocks noChangeAspect="1"/>
          </p:cNvPicPr>
          <p:nvPr/>
        </p:nvPicPr>
        <p:blipFill>
          <a:blip r:embed="rId9"/>
          <a:stretch>
            <a:fillRect/>
          </a:stretch>
        </p:blipFill>
        <p:spPr>
          <a:xfrm>
            <a:off x="6256083" y="458612"/>
            <a:ext cx="4029075" cy="219075"/>
          </a:xfrm>
          <a:prstGeom prst="rect">
            <a:avLst/>
          </a:prstGeom>
        </p:spPr>
      </p:pic>
      <p:pic>
        <p:nvPicPr>
          <p:cNvPr id="33" name="Picture 32">
            <a:extLst>
              <a:ext uri="{FF2B5EF4-FFF2-40B4-BE49-F238E27FC236}">
                <a16:creationId xmlns:a16="http://schemas.microsoft.com/office/drawing/2014/main" id="{96ACA416-FB1F-41B8-BE99-7B513C57C97B}"/>
              </a:ext>
            </a:extLst>
          </p:cNvPr>
          <p:cNvPicPr>
            <a:picLocks noChangeAspect="1"/>
          </p:cNvPicPr>
          <p:nvPr/>
        </p:nvPicPr>
        <p:blipFill>
          <a:blip r:embed="rId10"/>
          <a:stretch>
            <a:fillRect/>
          </a:stretch>
        </p:blipFill>
        <p:spPr>
          <a:xfrm>
            <a:off x="10692695" y="458612"/>
            <a:ext cx="876300" cy="219075"/>
          </a:xfrm>
          <a:prstGeom prst="rect">
            <a:avLst/>
          </a:prstGeom>
        </p:spPr>
      </p:pic>
      <p:pic>
        <p:nvPicPr>
          <p:cNvPr id="34" name="Picture 33">
            <a:extLst>
              <a:ext uri="{FF2B5EF4-FFF2-40B4-BE49-F238E27FC236}">
                <a16:creationId xmlns:a16="http://schemas.microsoft.com/office/drawing/2014/main" id="{619A35E5-7E01-4F1A-BE83-0C71904032BC}"/>
              </a:ext>
            </a:extLst>
          </p:cNvPr>
          <p:cNvPicPr>
            <a:picLocks noChangeAspect="1"/>
          </p:cNvPicPr>
          <p:nvPr/>
        </p:nvPicPr>
        <p:blipFill>
          <a:blip r:embed="rId4"/>
          <a:stretch>
            <a:fillRect/>
          </a:stretch>
        </p:blipFill>
        <p:spPr>
          <a:xfrm>
            <a:off x="10285158" y="430888"/>
            <a:ext cx="1865793" cy="219076"/>
          </a:xfrm>
          <a:prstGeom prst="rect">
            <a:avLst/>
          </a:prstGeom>
        </p:spPr>
      </p:pic>
      <p:sp>
        <p:nvSpPr>
          <p:cNvPr id="36" name="TextBox 35">
            <a:extLst>
              <a:ext uri="{FF2B5EF4-FFF2-40B4-BE49-F238E27FC236}">
                <a16:creationId xmlns:a16="http://schemas.microsoft.com/office/drawing/2014/main" id="{4E582C5B-81DA-44D9-81A0-400EF0E76F00}"/>
              </a:ext>
            </a:extLst>
          </p:cNvPr>
          <p:cNvSpPr txBox="1"/>
          <p:nvPr/>
        </p:nvSpPr>
        <p:spPr>
          <a:xfrm>
            <a:off x="6153980" y="723274"/>
            <a:ext cx="6152444" cy="430887"/>
          </a:xfrm>
          <a:prstGeom prst="rect">
            <a:avLst/>
          </a:prstGeom>
          <a:noFill/>
        </p:spPr>
        <p:txBody>
          <a:bodyPr wrap="square">
            <a:spAutoFit/>
          </a:bodyPr>
          <a:lstStyle/>
          <a:p>
            <a:r>
              <a:rPr lang="en-US" sz="1100"/>
              <a:t>Like relativize(), the normalize() method does not check that the file actually exists. As you shall see with our final Path method, toRealPath(), Java provides a way to verify that the file does exactly exist.</a:t>
            </a:r>
          </a:p>
        </p:txBody>
      </p:sp>
      <p:sp>
        <p:nvSpPr>
          <p:cNvPr id="37" name="TextBox 36">
            <a:extLst>
              <a:ext uri="{FF2B5EF4-FFF2-40B4-BE49-F238E27FC236}">
                <a16:creationId xmlns:a16="http://schemas.microsoft.com/office/drawing/2014/main" id="{A2E4016A-75EE-47B1-9D81-0802D016F708}"/>
              </a:ext>
            </a:extLst>
          </p:cNvPr>
          <p:cNvSpPr txBox="1"/>
          <p:nvPr/>
        </p:nvSpPr>
        <p:spPr>
          <a:xfrm>
            <a:off x="6160537" y="1110344"/>
            <a:ext cx="3921395" cy="338554"/>
          </a:xfrm>
          <a:prstGeom prst="rect">
            <a:avLst/>
          </a:prstGeom>
          <a:noFill/>
        </p:spPr>
        <p:txBody>
          <a:bodyPr wrap="none" rtlCol="0">
            <a:spAutoFit/>
          </a:bodyPr>
          <a:lstStyle/>
          <a:p>
            <a:r>
              <a:rPr lang="en-US" sz="1600" u="sng"/>
              <a:t>Checking for File Existence with toRealPath()</a:t>
            </a:r>
          </a:p>
        </p:txBody>
      </p:sp>
      <p:sp>
        <p:nvSpPr>
          <p:cNvPr id="39" name="TextBox 38">
            <a:extLst>
              <a:ext uri="{FF2B5EF4-FFF2-40B4-BE49-F238E27FC236}">
                <a16:creationId xmlns:a16="http://schemas.microsoft.com/office/drawing/2014/main" id="{D42C945A-9BA8-4B0E-B685-B85474A94BFF}"/>
              </a:ext>
            </a:extLst>
          </p:cNvPr>
          <p:cNvSpPr txBox="1"/>
          <p:nvPr/>
        </p:nvSpPr>
        <p:spPr>
          <a:xfrm>
            <a:off x="6167435" y="1398683"/>
            <a:ext cx="6169378" cy="2123658"/>
          </a:xfrm>
          <a:prstGeom prst="rect">
            <a:avLst/>
          </a:prstGeom>
          <a:noFill/>
        </p:spPr>
        <p:txBody>
          <a:bodyPr wrap="square">
            <a:spAutoFit/>
          </a:bodyPr>
          <a:lstStyle/>
          <a:p>
            <a:r>
              <a:rPr lang="en-US" sz="1100"/>
              <a:t>The toRealPath(Path) method takes a Path object that may or may not point to an existing file within the file system, and it returns a reference to a real path within the file system. It is similar to the toAbsolutePath() method in that it can convert a relative path to an absolute path, except that it also verifies that the file referenced by the path actually exists, and thus it throws a checked IOException at runtime if the file cannot be located. It is also the only Path method to support the NOFOLLOW_LINKS option. </a:t>
            </a:r>
          </a:p>
          <a:p>
            <a:endParaRPr lang="en-US" sz="1100"/>
          </a:p>
          <a:p>
            <a:r>
              <a:rPr lang="en-US" sz="1100"/>
              <a:t>The toRealPath() method performs additional steps, such as removing redundant path elements. In other words, it implicitly calls normalize() on the resulting absolute path. </a:t>
            </a:r>
          </a:p>
          <a:p>
            <a:endParaRPr lang="en-US" sz="1100"/>
          </a:p>
          <a:p>
            <a:r>
              <a:rPr lang="en-US" sz="1100"/>
              <a:t>Let’s say that we have a file system in which we have a symbolic link from food.source to food.txt, as described in the following relationship:</a:t>
            </a:r>
          </a:p>
        </p:txBody>
      </p:sp>
      <p:pic>
        <p:nvPicPr>
          <p:cNvPr id="41" name="Picture 40">
            <a:extLst>
              <a:ext uri="{FF2B5EF4-FFF2-40B4-BE49-F238E27FC236}">
                <a16:creationId xmlns:a16="http://schemas.microsoft.com/office/drawing/2014/main" id="{6EC03506-A595-41AE-92B1-B18D91EF4D1A}"/>
              </a:ext>
            </a:extLst>
          </p:cNvPr>
          <p:cNvPicPr>
            <a:picLocks noChangeAspect="1"/>
          </p:cNvPicPr>
          <p:nvPr/>
        </p:nvPicPr>
        <p:blipFill>
          <a:blip r:embed="rId11"/>
          <a:stretch>
            <a:fillRect/>
          </a:stretch>
        </p:blipFill>
        <p:spPr>
          <a:xfrm>
            <a:off x="6256083" y="3523481"/>
            <a:ext cx="2505075" cy="190500"/>
          </a:xfrm>
          <a:prstGeom prst="rect">
            <a:avLst/>
          </a:prstGeom>
        </p:spPr>
      </p:pic>
      <p:sp>
        <p:nvSpPr>
          <p:cNvPr id="43" name="TextBox 42">
            <a:extLst>
              <a:ext uri="{FF2B5EF4-FFF2-40B4-BE49-F238E27FC236}">
                <a16:creationId xmlns:a16="http://schemas.microsoft.com/office/drawing/2014/main" id="{5E661BAF-6BE3-4CC9-BDAE-22933FE4505E}"/>
              </a:ext>
            </a:extLst>
          </p:cNvPr>
          <p:cNvSpPr txBox="1"/>
          <p:nvPr/>
        </p:nvSpPr>
        <p:spPr>
          <a:xfrm>
            <a:off x="6176834" y="3729082"/>
            <a:ext cx="6186310" cy="261610"/>
          </a:xfrm>
          <a:prstGeom prst="rect">
            <a:avLst/>
          </a:prstGeom>
          <a:noFill/>
        </p:spPr>
        <p:txBody>
          <a:bodyPr wrap="square">
            <a:spAutoFit/>
          </a:bodyPr>
          <a:lstStyle/>
          <a:p>
            <a:r>
              <a:rPr lang="en-US" sz="1100"/>
              <a:t>Assuming that our current working directory is /horse/schedule, then consider the following code:</a:t>
            </a:r>
          </a:p>
        </p:txBody>
      </p:sp>
      <p:pic>
        <p:nvPicPr>
          <p:cNvPr id="45" name="Picture 44">
            <a:extLst>
              <a:ext uri="{FF2B5EF4-FFF2-40B4-BE49-F238E27FC236}">
                <a16:creationId xmlns:a16="http://schemas.microsoft.com/office/drawing/2014/main" id="{98009E9C-E561-4CC6-A6EA-4EFDF580ED0B}"/>
              </a:ext>
            </a:extLst>
          </p:cNvPr>
          <p:cNvPicPr>
            <a:picLocks noChangeAspect="1"/>
          </p:cNvPicPr>
          <p:nvPr/>
        </p:nvPicPr>
        <p:blipFill>
          <a:blip r:embed="rId12"/>
          <a:stretch>
            <a:fillRect/>
          </a:stretch>
        </p:blipFill>
        <p:spPr>
          <a:xfrm>
            <a:off x="6256082" y="4028195"/>
            <a:ext cx="4562475" cy="1114425"/>
          </a:xfrm>
          <a:prstGeom prst="rect">
            <a:avLst/>
          </a:prstGeom>
        </p:spPr>
      </p:pic>
      <p:pic>
        <p:nvPicPr>
          <p:cNvPr id="47" name="Picture 46">
            <a:extLst>
              <a:ext uri="{FF2B5EF4-FFF2-40B4-BE49-F238E27FC236}">
                <a16:creationId xmlns:a16="http://schemas.microsoft.com/office/drawing/2014/main" id="{4CA3F520-249D-4948-A57B-D84D63C81E57}"/>
              </a:ext>
            </a:extLst>
          </p:cNvPr>
          <p:cNvPicPr>
            <a:picLocks noChangeAspect="1"/>
          </p:cNvPicPr>
          <p:nvPr/>
        </p:nvPicPr>
        <p:blipFill>
          <a:blip r:embed="rId13"/>
          <a:stretch>
            <a:fillRect/>
          </a:stretch>
        </p:blipFill>
        <p:spPr>
          <a:xfrm>
            <a:off x="10547023" y="4718132"/>
            <a:ext cx="1057275" cy="400050"/>
          </a:xfrm>
          <a:prstGeom prst="rect">
            <a:avLst/>
          </a:prstGeom>
        </p:spPr>
      </p:pic>
      <p:pic>
        <p:nvPicPr>
          <p:cNvPr id="48" name="Picture 47">
            <a:extLst>
              <a:ext uri="{FF2B5EF4-FFF2-40B4-BE49-F238E27FC236}">
                <a16:creationId xmlns:a16="http://schemas.microsoft.com/office/drawing/2014/main" id="{2DDFA369-4BBC-45DA-A3FE-07893CE42D3B}"/>
              </a:ext>
            </a:extLst>
          </p:cNvPr>
          <p:cNvPicPr>
            <a:picLocks noChangeAspect="1"/>
          </p:cNvPicPr>
          <p:nvPr/>
        </p:nvPicPr>
        <p:blipFill>
          <a:blip r:embed="rId4"/>
          <a:stretch>
            <a:fillRect/>
          </a:stretch>
        </p:blipFill>
        <p:spPr>
          <a:xfrm>
            <a:off x="9920113" y="4697361"/>
            <a:ext cx="1652284" cy="418143"/>
          </a:xfrm>
          <a:prstGeom prst="rect">
            <a:avLst/>
          </a:prstGeom>
        </p:spPr>
      </p:pic>
      <p:sp>
        <p:nvSpPr>
          <p:cNvPr id="50" name="TextBox 49">
            <a:extLst>
              <a:ext uri="{FF2B5EF4-FFF2-40B4-BE49-F238E27FC236}">
                <a16:creationId xmlns:a16="http://schemas.microsoft.com/office/drawing/2014/main" id="{9B3CB5D7-7DF0-4D35-8ACE-5F6DC138FCE5}"/>
              </a:ext>
            </a:extLst>
          </p:cNvPr>
          <p:cNvSpPr txBox="1"/>
          <p:nvPr/>
        </p:nvSpPr>
        <p:spPr>
          <a:xfrm>
            <a:off x="6160537" y="5135595"/>
            <a:ext cx="6197600" cy="1446550"/>
          </a:xfrm>
          <a:prstGeom prst="rect">
            <a:avLst/>
          </a:prstGeom>
          <a:noFill/>
        </p:spPr>
        <p:txBody>
          <a:bodyPr wrap="square">
            <a:spAutoFit/>
          </a:bodyPr>
          <a:lstStyle/>
          <a:p>
            <a:r>
              <a:rPr lang="en-US" sz="1100"/>
              <a:t>Notice that we have to catch IOException, since unlike the toAbsolutePath() method, the toRealPath() method interacts with the file system to check if the path is valid.</a:t>
            </a:r>
          </a:p>
          <a:p>
            <a:endParaRPr lang="en-US" sz="1100"/>
          </a:p>
          <a:p>
            <a:r>
              <a:rPr lang="en-US" sz="1100"/>
              <a:t>In these examples, the absolute and relative paths both resolve to the same absolute file, as the symbolic link points to a real file within the file system.</a:t>
            </a:r>
          </a:p>
          <a:p>
            <a:endParaRPr lang="en-US" sz="1100"/>
          </a:p>
          <a:p>
            <a:r>
              <a:rPr lang="en-US" sz="1100"/>
              <a:t>Finally, we can also use the toRealPath() method to gain access to the current working directory, such as shown here: </a:t>
            </a:r>
          </a:p>
        </p:txBody>
      </p:sp>
      <p:pic>
        <p:nvPicPr>
          <p:cNvPr id="52" name="Picture 51">
            <a:extLst>
              <a:ext uri="{FF2B5EF4-FFF2-40B4-BE49-F238E27FC236}">
                <a16:creationId xmlns:a16="http://schemas.microsoft.com/office/drawing/2014/main" id="{5E7F3E4C-8E64-4B4F-A91C-9F16EDD91A65}"/>
              </a:ext>
            </a:extLst>
          </p:cNvPr>
          <p:cNvPicPr>
            <a:picLocks noChangeAspect="1"/>
          </p:cNvPicPr>
          <p:nvPr/>
        </p:nvPicPr>
        <p:blipFill>
          <a:blip r:embed="rId14"/>
          <a:stretch>
            <a:fillRect/>
          </a:stretch>
        </p:blipFill>
        <p:spPr>
          <a:xfrm>
            <a:off x="6256082" y="6582145"/>
            <a:ext cx="3248025" cy="266700"/>
          </a:xfrm>
          <a:prstGeom prst="rect">
            <a:avLst/>
          </a:prstGeom>
        </p:spPr>
      </p:pic>
    </p:spTree>
    <p:extLst>
      <p:ext uri="{BB962C8B-B14F-4D97-AF65-F5344CB8AC3E}">
        <p14:creationId xmlns:p14="http://schemas.microsoft.com/office/powerpoint/2010/main" val="15281206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A316BA-D449-4720-A01E-A15B56EB3E5B}"/>
              </a:ext>
            </a:extLst>
          </p:cNvPr>
          <p:cNvSpPr txBox="1"/>
          <p:nvPr/>
        </p:nvSpPr>
        <p:spPr>
          <a:xfrm>
            <a:off x="0" y="-72565"/>
            <a:ext cx="2460978" cy="369332"/>
          </a:xfrm>
          <a:prstGeom prst="rect">
            <a:avLst/>
          </a:prstGeom>
          <a:noFill/>
        </p:spPr>
        <p:txBody>
          <a:bodyPr wrap="square">
            <a:spAutoFit/>
          </a:bodyPr>
          <a:lstStyle/>
          <a:p>
            <a:pPr marL="342900" indent="-342900">
              <a:buFont typeface="Wingdings" panose="05000000000000000000" pitchFamily="2" charset="2"/>
              <a:buChar char="Ø"/>
            </a:pPr>
            <a:r>
              <a:rPr lang="en-US"/>
              <a:t>Interacting with Files </a:t>
            </a:r>
          </a:p>
        </p:txBody>
      </p:sp>
      <p:sp>
        <p:nvSpPr>
          <p:cNvPr id="5" name="TextBox 4">
            <a:extLst>
              <a:ext uri="{FF2B5EF4-FFF2-40B4-BE49-F238E27FC236}">
                <a16:creationId xmlns:a16="http://schemas.microsoft.com/office/drawing/2014/main" id="{22861A0B-0B9A-437D-B7C6-A27CC00FFE63}"/>
              </a:ext>
            </a:extLst>
          </p:cNvPr>
          <p:cNvSpPr txBox="1"/>
          <p:nvPr/>
        </p:nvSpPr>
        <p:spPr>
          <a:xfrm>
            <a:off x="67734" y="296767"/>
            <a:ext cx="6112932" cy="938719"/>
          </a:xfrm>
          <a:prstGeom prst="rect">
            <a:avLst/>
          </a:prstGeom>
          <a:noFill/>
        </p:spPr>
        <p:txBody>
          <a:bodyPr wrap="square">
            <a:spAutoFit/>
          </a:bodyPr>
          <a:lstStyle/>
          <a:p>
            <a:r>
              <a:rPr lang="en-US" sz="1100"/>
              <a:t>Great! We now have access to a Path object, and we can find out a ton of information about it, but what can we do with the file it references? For starters, many of the same operations available in java.io.File are available to java.nio.file.Path via a helper class called java.nio.file.Files , or Files for short. Unlike the methods in the Path and Paths class, most of the options within the Files class will throw an exception if the file to which the Path refers does not exist. </a:t>
            </a:r>
          </a:p>
        </p:txBody>
      </p:sp>
      <p:cxnSp>
        <p:nvCxnSpPr>
          <p:cNvPr id="6" name="Straight Connector 5">
            <a:extLst>
              <a:ext uri="{FF2B5EF4-FFF2-40B4-BE49-F238E27FC236}">
                <a16:creationId xmlns:a16="http://schemas.microsoft.com/office/drawing/2014/main" id="{1059C7EE-9491-4E9D-9FC2-9796811F6A7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D41A13-703D-4442-B3FA-03F4F6CFF259}"/>
              </a:ext>
            </a:extLst>
          </p:cNvPr>
          <p:cNvPicPr>
            <a:picLocks noChangeAspect="1"/>
          </p:cNvPicPr>
          <p:nvPr/>
        </p:nvPicPr>
        <p:blipFill>
          <a:blip r:embed="rId2"/>
          <a:stretch>
            <a:fillRect/>
          </a:stretch>
        </p:blipFill>
        <p:spPr>
          <a:xfrm>
            <a:off x="122654" y="1231719"/>
            <a:ext cx="4324350" cy="1171575"/>
          </a:xfrm>
          <a:prstGeom prst="rect">
            <a:avLst/>
          </a:prstGeom>
        </p:spPr>
      </p:pic>
      <p:sp>
        <p:nvSpPr>
          <p:cNvPr id="9" name="TextBox 8">
            <a:extLst>
              <a:ext uri="{FF2B5EF4-FFF2-40B4-BE49-F238E27FC236}">
                <a16:creationId xmlns:a16="http://schemas.microsoft.com/office/drawing/2014/main" id="{31401318-8E89-42DA-B2D8-B576094188B6}"/>
              </a:ext>
            </a:extLst>
          </p:cNvPr>
          <p:cNvSpPr txBox="1"/>
          <p:nvPr/>
        </p:nvSpPr>
        <p:spPr>
          <a:xfrm>
            <a:off x="33867" y="2403294"/>
            <a:ext cx="6112932" cy="769441"/>
          </a:xfrm>
          <a:prstGeom prst="rect">
            <a:avLst/>
          </a:prstGeom>
          <a:noFill/>
        </p:spPr>
        <p:txBody>
          <a:bodyPr wrap="square">
            <a:spAutoFit/>
          </a:bodyPr>
          <a:lstStyle/>
          <a:p>
            <a:r>
              <a:rPr lang="en-US" sz="1100"/>
              <a:t>The Files class contains numerous static methods for interacting with files, with most taking one or two Path objects as arguments. Some of these methods are capable of throwing the checked IOException at runtime, often when the file being referenced does not exist within the file system, as you saw with the Path method toRealPath() .</a:t>
            </a:r>
          </a:p>
        </p:txBody>
      </p:sp>
      <p:pic>
        <p:nvPicPr>
          <p:cNvPr id="11" name="Picture 10">
            <a:extLst>
              <a:ext uri="{FF2B5EF4-FFF2-40B4-BE49-F238E27FC236}">
                <a16:creationId xmlns:a16="http://schemas.microsoft.com/office/drawing/2014/main" id="{FB358EB8-0FB1-47A0-A44B-8DB8A8BF3E82}"/>
              </a:ext>
            </a:extLst>
          </p:cNvPr>
          <p:cNvPicPr>
            <a:picLocks noChangeAspect="1"/>
          </p:cNvPicPr>
          <p:nvPr/>
        </p:nvPicPr>
        <p:blipFill>
          <a:blip r:embed="rId3"/>
          <a:stretch>
            <a:fillRect/>
          </a:stretch>
        </p:blipFill>
        <p:spPr>
          <a:xfrm>
            <a:off x="118181" y="3170310"/>
            <a:ext cx="4562475" cy="1295400"/>
          </a:xfrm>
          <a:prstGeom prst="rect">
            <a:avLst/>
          </a:prstGeom>
        </p:spPr>
      </p:pic>
      <p:sp>
        <p:nvSpPr>
          <p:cNvPr id="12" name="TextBox 11">
            <a:extLst>
              <a:ext uri="{FF2B5EF4-FFF2-40B4-BE49-F238E27FC236}">
                <a16:creationId xmlns:a16="http://schemas.microsoft.com/office/drawing/2014/main" id="{F4BD6162-B777-45BD-8F0A-E47DC7AEB511}"/>
              </a:ext>
            </a:extLst>
          </p:cNvPr>
          <p:cNvSpPr txBox="1"/>
          <p:nvPr/>
        </p:nvSpPr>
        <p:spPr>
          <a:xfrm>
            <a:off x="35506" y="4465710"/>
            <a:ext cx="2425472" cy="338554"/>
          </a:xfrm>
          <a:prstGeom prst="rect">
            <a:avLst/>
          </a:prstGeom>
          <a:noFill/>
        </p:spPr>
        <p:txBody>
          <a:bodyPr wrap="none" rtlCol="0">
            <a:spAutoFit/>
          </a:bodyPr>
          <a:lstStyle/>
          <a:p>
            <a:r>
              <a:rPr lang="en-US" sz="1600" u="sng"/>
              <a:t>Testing a Path with exists()</a:t>
            </a:r>
          </a:p>
        </p:txBody>
      </p:sp>
      <p:sp>
        <p:nvSpPr>
          <p:cNvPr id="14" name="TextBox 13">
            <a:extLst>
              <a:ext uri="{FF2B5EF4-FFF2-40B4-BE49-F238E27FC236}">
                <a16:creationId xmlns:a16="http://schemas.microsoft.com/office/drawing/2014/main" id="{AC81F9B4-654D-4B42-A5FB-2ABE67433276}"/>
              </a:ext>
            </a:extLst>
          </p:cNvPr>
          <p:cNvSpPr txBox="1"/>
          <p:nvPr/>
        </p:nvSpPr>
        <p:spPr>
          <a:xfrm>
            <a:off x="67734" y="4765415"/>
            <a:ext cx="6112932" cy="1446550"/>
          </a:xfrm>
          <a:prstGeom prst="rect">
            <a:avLst/>
          </a:prstGeom>
          <a:noFill/>
        </p:spPr>
        <p:txBody>
          <a:bodyPr wrap="square">
            <a:spAutoFit/>
          </a:bodyPr>
          <a:lstStyle/>
          <a:p>
            <a:r>
              <a:rPr lang="en-US" sz="1100"/>
              <a:t>The Files.exists(Path) method takes a Path object and returns true if, and only if, it references a file that exists in the file system. Be wary of File vs. Files on the exam As you saw with Collection vs. Collections in Chapter 3 and Path vs. Paths earlier in this chapter, Java is fond of singular names for container classes and plural names for factory and helper classes. In this situation, though, the NIO.2 Files helper class is in no way related to the File class, as the Files class operates on Path instances, not File instances. Keep in mind that File belongs to the legacy java.io API, while Files belongs to the NIO.2 API.</a:t>
            </a:r>
          </a:p>
          <a:p>
            <a:endParaRPr lang="en-US" sz="1100"/>
          </a:p>
          <a:p>
            <a:r>
              <a:rPr lang="en-US" sz="1100"/>
              <a:t>Let’s take a look at some sample code: </a:t>
            </a:r>
          </a:p>
        </p:txBody>
      </p:sp>
      <p:pic>
        <p:nvPicPr>
          <p:cNvPr id="18" name="Picture 17">
            <a:extLst>
              <a:ext uri="{FF2B5EF4-FFF2-40B4-BE49-F238E27FC236}">
                <a16:creationId xmlns:a16="http://schemas.microsoft.com/office/drawing/2014/main" id="{4107F174-AC96-4693-B706-32D6A42495D8}"/>
              </a:ext>
            </a:extLst>
          </p:cNvPr>
          <p:cNvPicPr>
            <a:picLocks noChangeAspect="1"/>
          </p:cNvPicPr>
          <p:nvPr/>
        </p:nvPicPr>
        <p:blipFill>
          <a:blip r:embed="rId4"/>
          <a:stretch>
            <a:fillRect/>
          </a:stretch>
        </p:blipFill>
        <p:spPr>
          <a:xfrm>
            <a:off x="208492" y="6250814"/>
            <a:ext cx="3286125" cy="495300"/>
          </a:xfrm>
          <a:prstGeom prst="rect">
            <a:avLst/>
          </a:prstGeom>
        </p:spPr>
      </p:pic>
      <p:sp>
        <p:nvSpPr>
          <p:cNvPr id="20" name="TextBox 19">
            <a:extLst>
              <a:ext uri="{FF2B5EF4-FFF2-40B4-BE49-F238E27FC236}">
                <a16:creationId xmlns:a16="http://schemas.microsoft.com/office/drawing/2014/main" id="{11022A49-A88D-4D5B-AFF2-0C911AA007FC}"/>
              </a:ext>
            </a:extLst>
          </p:cNvPr>
          <p:cNvSpPr txBox="1"/>
          <p:nvPr/>
        </p:nvSpPr>
        <p:spPr>
          <a:xfrm>
            <a:off x="3386087" y="5786094"/>
            <a:ext cx="2826807" cy="1107996"/>
          </a:xfrm>
          <a:prstGeom prst="rect">
            <a:avLst/>
          </a:prstGeom>
          <a:noFill/>
        </p:spPr>
        <p:txBody>
          <a:bodyPr wrap="square">
            <a:spAutoFit/>
          </a:bodyPr>
          <a:lstStyle/>
          <a:p>
            <a:r>
              <a:rPr lang="en-US" sz="1100"/>
              <a:t>The first example checks whether a file exists, while the second example checks whether a directory exists. You can see that this method does not throw an exception if the file does not exist, as doing so would prevent this method from ever returning false at runtime.</a:t>
            </a:r>
          </a:p>
        </p:txBody>
      </p:sp>
      <p:sp>
        <p:nvSpPr>
          <p:cNvPr id="22" name="TextBox 21">
            <a:extLst>
              <a:ext uri="{FF2B5EF4-FFF2-40B4-BE49-F238E27FC236}">
                <a16:creationId xmlns:a16="http://schemas.microsoft.com/office/drawing/2014/main" id="{C9A5783F-B012-480B-9985-FB741AE24392}"/>
              </a:ext>
            </a:extLst>
          </p:cNvPr>
          <p:cNvSpPr txBox="1"/>
          <p:nvPr/>
        </p:nvSpPr>
        <p:spPr>
          <a:xfrm>
            <a:off x="6096000" y="-71693"/>
            <a:ext cx="3294813" cy="338554"/>
          </a:xfrm>
          <a:prstGeom prst="rect">
            <a:avLst/>
          </a:prstGeom>
          <a:noFill/>
        </p:spPr>
        <p:txBody>
          <a:bodyPr wrap="none" rtlCol="0">
            <a:spAutoFit/>
          </a:bodyPr>
          <a:lstStyle/>
          <a:p>
            <a:r>
              <a:rPr lang="en-US" sz="1600" u="sng"/>
              <a:t>Testing Uniqueness with isSameFile()</a:t>
            </a:r>
          </a:p>
        </p:txBody>
      </p:sp>
      <p:sp>
        <p:nvSpPr>
          <p:cNvPr id="24" name="TextBox 23">
            <a:extLst>
              <a:ext uri="{FF2B5EF4-FFF2-40B4-BE49-F238E27FC236}">
                <a16:creationId xmlns:a16="http://schemas.microsoft.com/office/drawing/2014/main" id="{EF9073BE-EC43-41E4-87B6-8591CB1DA216}"/>
              </a:ext>
            </a:extLst>
          </p:cNvPr>
          <p:cNvSpPr txBox="1"/>
          <p:nvPr/>
        </p:nvSpPr>
        <p:spPr>
          <a:xfrm>
            <a:off x="6129867" y="266861"/>
            <a:ext cx="6028267" cy="1446550"/>
          </a:xfrm>
          <a:prstGeom prst="rect">
            <a:avLst/>
          </a:prstGeom>
          <a:noFill/>
        </p:spPr>
        <p:txBody>
          <a:bodyPr wrap="square">
            <a:spAutoFit/>
          </a:bodyPr>
          <a:lstStyle/>
          <a:p>
            <a:r>
              <a:rPr lang="en-US" sz="1100"/>
              <a:t>The Files.isSameFile(Path,Path) method is useful for determining if two Path objects relate to the same file within the file system. It takes two Path objects as input and follows symbolic links. Despite the name, the method also determines if two Path objects refer to the same directory. </a:t>
            </a:r>
          </a:p>
          <a:p>
            <a:endParaRPr lang="en-US" sz="1100"/>
          </a:p>
          <a:p>
            <a:r>
              <a:rPr lang="en-US" sz="1100"/>
              <a:t>The isSameFile() method first checks if the Path objects are equal in terms of equal() , and if so, it automatically returns true without checking to see if either file exists. If the Path object equals() comparison returns false , then it locates each file to which the path refers in the file system and determines if they are the same, throwing a checked IOException if either file does not exist. </a:t>
            </a:r>
          </a:p>
        </p:txBody>
      </p:sp>
      <p:pic>
        <p:nvPicPr>
          <p:cNvPr id="26" name="Picture 25">
            <a:extLst>
              <a:ext uri="{FF2B5EF4-FFF2-40B4-BE49-F238E27FC236}">
                <a16:creationId xmlns:a16="http://schemas.microsoft.com/office/drawing/2014/main" id="{6DB6C7FB-9DF7-40F7-A8E4-2911787FB19B}"/>
              </a:ext>
            </a:extLst>
          </p:cNvPr>
          <p:cNvPicPr>
            <a:picLocks noChangeAspect="1"/>
          </p:cNvPicPr>
          <p:nvPr/>
        </p:nvPicPr>
        <p:blipFill>
          <a:blip r:embed="rId5"/>
          <a:stretch>
            <a:fillRect/>
          </a:stretch>
        </p:blipFill>
        <p:spPr>
          <a:xfrm>
            <a:off x="6212894" y="1710146"/>
            <a:ext cx="5305425" cy="581025"/>
          </a:xfrm>
          <a:prstGeom prst="rect">
            <a:avLst/>
          </a:prstGeom>
        </p:spPr>
      </p:pic>
      <p:sp>
        <p:nvSpPr>
          <p:cNvPr id="28" name="TextBox 27">
            <a:extLst>
              <a:ext uri="{FF2B5EF4-FFF2-40B4-BE49-F238E27FC236}">
                <a16:creationId xmlns:a16="http://schemas.microsoft.com/office/drawing/2014/main" id="{E84106D9-3A02-4A8E-8C31-975ED46C67D2}"/>
              </a:ext>
            </a:extLst>
          </p:cNvPr>
          <p:cNvSpPr txBox="1"/>
          <p:nvPr/>
        </p:nvSpPr>
        <p:spPr>
          <a:xfrm>
            <a:off x="6096000" y="2291171"/>
            <a:ext cx="6096000" cy="430887"/>
          </a:xfrm>
          <a:prstGeom prst="rect">
            <a:avLst/>
          </a:prstGeom>
          <a:noFill/>
        </p:spPr>
        <p:txBody>
          <a:bodyPr wrap="square">
            <a:spAutoFit/>
          </a:bodyPr>
          <a:lstStyle/>
          <a:p>
            <a:r>
              <a:rPr lang="en-US" sz="1100"/>
              <a:t>Let’s assume that all of the files in the following examples exist within the file system and that cobra is a symbolic link to the snake file. What would be the output of the following code snippet?</a:t>
            </a:r>
          </a:p>
        </p:txBody>
      </p:sp>
      <p:pic>
        <p:nvPicPr>
          <p:cNvPr id="30" name="Picture 29">
            <a:extLst>
              <a:ext uri="{FF2B5EF4-FFF2-40B4-BE49-F238E27FC236}">
                <a16:creationId xmlns:a16="http://schemas.microsoft.com/office/drawing/2014/main" id="{0141AD84-BB25-4083-B71B-EFD775C66637}"/>
              </a:ext>
            </a:extLst>
          </p:cNvPr>
          <p:cNvPicPr>
            <a:picLocks noChangeAspect="1"/>
          </p:cNvPicPr>
          <p:nvPr/>
        </p:nvPicPr>
        <p:blipFill>
          <a:blip r:embed="rId6"/>
          <a:stretch>
            <a:fillRect/>
          </a:stretch>
        </p:blipFill>
        <p:spPr>
          <a:xfrm>
            <a:off x="6236759" y="2722058"/>
            <a:ext cx="4933950" cy="2476500"/>
          </a:xfrm>
          <a:prstGeom prst="rect">
            <a:avLst/>
          </a:prstGeom>
        </p:spPr>
      </p:pic>
      <p:sp>
        <p:nvSpPr>
          <p:cNvPr id="32" name="TextBox 31">
            <a:extLst>
              <a:ext uri="{FF2B5EF4-FFF2-40B4-BE49-F238E27FC236}">
                <a16:creationId xmlns:a16="http://schemas.microsoft.com/office/drawing/2014/main" id="{FC4004C6-0C23-4E3E-97B6-0EDBE950A470}"/>
              </a:ext>
            </a:extLst>
          </p:cNvPr>
          <p:cNvSpPr txBox="1"/>
          <p:nvPr/>
        </p:nvSpPr>
        <p:spPr>
          <a:xfrm>
            <a:off x="6112933" y="5198558"/>
            <a:ext cx="6146800" cy="1107996"/>
          </a:xfrm>
          <a:prstGeom prst="rect">
            <a:avLst/>
          </a:prstGeom>
          <a:noFill/>
        </p:spPr>
        <p:txBody>
          <a:bodyPr wrap="square">
            <a:spAutoFit/>
          </a:bodyPr>
          <a:lstStyle/>
          <a:p>
            <a:r>
              <a:rPr lang="en-US" sz="1100"/>
              <a:t>Since cobra is a symbolic link to the snake file, the first example outputs true. In the second example, the symbol .. cancels out the tree path of the path, resulting in the method also outputting true. In the third example, the symbol . leaves the path unmodified, so the result is true as well. The final example returns false, assuming that neither file is a symbolic link to the other. Even if the files have the same name and the same contents, if they are at different locations, they are considered different files within the file system.</a:t>
            </a:r>
          </a:p>
        </p:txBody>
      </p:sp>
    </p:spTree>
    <p:extLst>
      <p:ext uri="{BB962C8B-B14F-4D97-AF65-F5344CB8AC3E}">
        <p14:creationId xmlns:p14="http://schemas.microsoft.com/office/powerpoint/2010/main" val="2566277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9AE8F-2163-4D02-A57D-E08BFA78F796}"/>
              </a:ext>
            </a:extLst>
          </p:cNvPr>
          <p:cNvSpPr txBox="1"/>
          <p:nvPr/>
        </p:nvSpPr>
        <p:spPr>
          <a:xfrm>
            <a:off x="0" y="-79023"/>
            <a:ext cx="5651547" cy="338554"/>
          </a:xfrm>
          <a:prstGeom prst="rect">
            <a:avLst/>
          </a:prstGeom>
          <a:noFill/>
        </p:spPr>
        <p:txBody>
          <a:bodyPr wrap="none" rtlCol="0">
            <a:spAutoFit/>
          </a:bodyPr>
          <a:lstStyle/>
          <a:p>
            <a:r>
              <a:rPr lang="en-US" sz="1600" u="sng"/>
              <a:t>Making Directories with createDirectory() and createDirectories()</a:t>
            </a:r>
          </a:p>
        </p:txBody>
      </p:sp>
      <p:sp>
        <p:nvSpPr>
          <p:cNvPr id="6" name="TextBox 5">
            <a:extLst>
              <a:ext uri="{FF2B5EF4-FFF2-40B4-BE49-F238E27FC236}">
                <a16:creationId xmlns:a16="http://schemas.microsoft.com/office/drawing/2014/main" id="{0E1BDF50-5F03-4987-A85F-8F3BDC75F2E7}"/>
              </a:ext>
            </a:extLst>
          </p:cNvPr>
          <p:cNvSpPr txBox="1"/>
          <p:nvPr/>
        </p:nvSpPr>
        <p:spPr>
          <a:xfrm>
            <a:off x="98777" y="203086"/>
            <a:ext cx="6112932" cy="1615827"/>
          </a:xfrm>
          <a:prstGeom prst="rect">
            <a:avLst/>
          </a:prstGeom>
          <a:noFill/>
        </p:spPr>
        <p:txBody>
          <a:bodyPr wrap="square">
            <a:spAutoFit/>
          </a:bodyPr>
          <a:lstStyle/>
          <a:p>
            <a:r>
              <a:rPr lang="en-US" sz="1100"/>
              <a:t>To create directories in the legacy java.io API, we called mkdir() or mkdirs() on a File object. In the NIO.2 API, we can use the Files.createDirectory(Path) method to create a directory. There is also a plural form of the method called createDirectories(), which like mkdirs() creates the target directory along with any nonexistent parent directories leading up to the target directory in the path. The directory-creation methods can throw the checked IOException, such as when the directory cannot be created or already exists. For example, the first method, createDirectory(), will throw an exception if the parent directory in which the new directory resides does not exist. Both of these methods also accept an optional list of FileAttribute values to set on the newly created directory or directories. We will discuss file attributes in the next section. We now present a code snippet that shows how to create directories using NIO.2: </a:t>
            </a:r>
          </a:p>
        </p:txBody>
      </p:sp>
      <p:pic>
        <p:nvPicPr>
          <p:cNvPr id="8" name="Picture 7">
            <a:extLst>
              <a:ext uri="{FF2B5EF4-FFF2-40B4-BE49-F238E27FC236}">
                <a16:creationId xmlns:a16="http://schemas.microsoft.com/office/drawing/2014/main" id="{3BECB383-83CA-4215-BB85-A3FC40A434F8}"/>
              </a:ext>
            </a:extLst>
          </p:cNvPr>
          <p:cNvPicPr>
            <a:picLocks noChangeAspect="1"/>
          </p:cNvPicPr>
          <p:nvPr/>
        </p:nvPicPr>
        <p:blipFill>
          <a:blip r:embed="rId2"/>
          <a:stretch>
            <a:fillRect/>
          </a:stretch>
        </p:blipFill>
        <p:spPr>
          <a:xfrm>
            <a:off x="252237" y="1762468"/>
            <a:ext cx="4552950" cy="1209675"/>
          </a:xfrm>
          <a:prstGeom prst="rect">
            <a:avLst/>
          </a:prstGeom>
        </p:spPr>
      </p:pic>
      <p:sp>
        <p:nvSpPr>
          <p:cNvPr id="10" name="TextBox 9">
            <a:extLst>
              <a:ext uri="{FF2B5EF4-FFF2-40B4-BE49-F238E27FC236}">
                <a16:creationId xmlns:a16="http://schemas.microsoft.com/office/drawing/2014/main" id="{370D0323-2B69-43AE-9C8C-8D24A4B71FEE}"/>
              </a:ext>
            </a:extLst>
          </p:cNvPr>
          <p:cNvSpPr txBox="1"/>
          <p:nvPr/>
        </p:nvSpPr>
        <p:spPr>
          <a:xfrm>
            <a:off x="98777" y="2975309"/>
            <a:ext cx="6112932" cy="769441"/>
          </a:xfrm>
          <a:prstGeom prst="rect">
            <a:avLst/>
          </a:prstGeom>
          <a:noFill/>
        </p:spPr>
        <p:txBody>
          <a:bodyPr wrap="square">
            <a:spAutoFit/>
          </a:bodyPr>
          <a:lstStyle/>
          <a:p>
            <a:r>
              <a:rPr lang="en-US" sz="1100"/>
              <a:t>The first example creates a new directory, field, in the directory /bison, assuming /bison exists; or else an exception is thrown. Contrast this with the second example that creates the directory green along with any of the following parent directories if they do not already exist, such as /bison, /bison/field, or /bison/pasture.</a:t>
            </a:r>
          </a:p>
        </p:txBody>
      </p:sp>
      <p:sp>
        <p:nvSpPr>
          <p:cNvPr id="11" name="TextBox 10">
            <a:extLst>
              <a:ext uri="{FF2B5EF4-FFF2-40B4-BE49-F238E27FC236}">
                <a16:creationId xmlns:a16="http://schemas.microsoft.com/office/drawing/2014/main" id="{A18767CE-6FDF-4A92-934C-9D342371C593}"/>
              </a:ext>
            </a:extLst>
          </p:cNvPr>
          <p:cNvSpPr txBox="1"/>
          <p:nvPr/>
        </p:nvSpPr>
        <p:spPr>
          <a:xfrm>
            <a:off x="0" y="3685197"/>
            <a:ext cx="3277244" cy="338554"/>
          </a:xfrm>
          <a:prstGeom prst="rect">
            <a:avLst/>
          </a:prstGeom>
          <a:noFill/>
        </p:spPr>
        <p:txBody>
          <a:bodyPr wrap="none" rtlCol="0">
            <a:spAutoFit/>
          </a:bodyPr>
          <a:lstStyle/>
          <a:p>
            <a:r>
              <a:rPr lang="en-US" sz="1600" u="sng"/>
              <a:t>Duplicating File Contents with copy()</a:t>
            </a:r>
          </a:p>
        </p:txBody>
      </p:sp>
      <p:sp>
        <p:nvSpPr>
          <p:cNvPr id="13" name="TextBox 12">
            <a:extLst>
              <a:ext uri="{FF2B5EF4-FFF2-40B4-BE49-F238E27FC236}">
                <a16:creationId xmlns:a16="http://schemas.microsoft.com/office/drawing/2014/main" id="{C518C0C2-0F6D-4474-BBA0-DBAF97D0EEB5}"/>
              </a:ext>
            </a:extLst>
          </p:cNvPr>
          <p:cNvSpPr txBox="1"/>
          <p:nvPr/>
        </p:nvSpPr>
        <p:spPr>
          <a:xfrm>
            <a:off x="98777" y="3975737"/>
            <a:ext cx="6112932" cy="1615827"/>
          </a:xfrm>
          <a:prstGeom prst="rect">
            <a:avLst/>
          </a:prstGeom>
          <a:noFill/>
        </p:spPr>
        <p:txBody>
          <a:bodyPr wrap="square">
            <a:spAutoFit/>
          </a:bodyPr>
          <a:lstStyle/>
          <a:p>
            <a:r>
              <a:rPr lang="en-US" sz="1100"/>
              <a:t>Unlike the legacy java.io.File class, the NIO.2 Files class provides a set of overloaded copy() methods for copying files and directories within the file system. The primary one that you should know about for the exam is Files.copy(Path,Path), which copies a file or directory from one location to another. The copy() method throws the checked IOException, such as when the file or directory does not exist or cannot be read. </a:t>
            </a:r>
          </a:p>
          <a:p>
            <a:endParaRPr lang="en-US" sz="1100"/>
          </a:p>
          <a:p>
            <a:r>
              <a:rPr lang="en-US" sz="1100"/>
              <a:t>Directory copies are shallow rather than deep, meaning that files and subdirectories within the directory are not copied. To copy the contents of a directory, you would need to create a function to traverse the directory and copy each file and subdirectory individually:</a:t>
            </a:r>
          </a:p>
        </p:txBody>
      </p:sp>
      <p:pic>
        <p:nvPicPr>
          <p:cNvPr id="15" name="Picture 14">
            <a:extLst>
              <a:ext uri="{FF2B5EF4-FFF2-40B4-BE49-F238E27FC236}">
                <a16:creationId xmlns:a16="http://schemas.microsoft.com/office/drawing/2014/main" id="{C1613C94-A1BF-4297-BE4E-E4154C2232F8}"/>
              </a:ext>
            </a:extLst>
          </p:cNvPr>
          <p:cNvPicPr>
            <a:picLocks noChangeAspect="1"/>
          </p:cNvPicPr>
          <p:nvPr/>
        </p:nvPicPr>
        <p:blipFill>
          <a:blip r:embed="rId3"/>
          <a:stretch>
            <a:fillRect/>
          </a:stretch>
        </p:blipFill>
        <p:spPr>
          <a:xfrm>
            <a:off x="252237" y="5543550"/>
            <a:ext cx="4086225" cy="1314450"/>
          </a:xfrm>
          <a:prstGeom prst="rect">
            <a:avLst/>
          </a:prstGeom>
        </p:spPr>
      </p:pic>
      <p:sp>
        <p:nvSpPr>
          <p:cNvPr id="17" name="TextBox 16">
            <a:extLst>
              <a:ext uri="{FF2B5EF4-FFF2-40B4-BE49-F238E27FC236}">
                <a16:creationId xmlns:a16="http://schemas.microsoft.com/office/drawing/2014/main" id="{A4628691-5C79-4636-AA23-2985BA42FFF4}"/>
              </a:ext>
            </a:extLst>
          </p:cNvPr>
          <p:cNvSpPr txBox="1"/>
          <p:nvPr/>
        </p:nvSpPr>
        <p:spPr>
          <a:xfrm>
            <a:off x="6096000" y="-67735"/>
            <a:ext cx="6096000" cy="1277273"/>
          </a:xfrm>
          <a:prstGeom prst="rect">
            <a:avLst/>
          </a:prstGeom>
          <a:noFill/>
        </p:spPr>
        <p:txBody>
          <a:bodyPr wrap="square">
            <a:spAutoFit/>
          </a:bodyPr>
          <a:lstStyle/>
          <a:p>
            <a:r>
              <a:rPr lang="en-US" sz="1100"/>
              <a:t>The first example performs a shallow copy of the panda directory, creating a new panda-save directory, but it does not copy any of the contents of the original directory. The second example copies the bamboo.txt file from the directory panda to the directory panda-save. By default, copying files and directories will traverse symbolic links, although it will not overwrite a file or directory if it already exists, nor will it copy file attributes. These behaviors can be altered by providing the additional options NOFOLLOW_LINKS, REPLACE_EXISTING, and COPY_ATTRIBUTES, respectively, as discussed earlier in the chapter.</a:t>
            </a:r>
          </a:p>
        </p:txBody>
      </p:sp>
      <p:cxnSp>
        <p:nvCxnSpPr>
          <p:cNvPr id="18" name="Straight Connector 17">
            <a:extLst>
              <a:ext uri="{FF2B5EF4-FFF2-40B4-BE49-F238E27FC236}">
                <a16:creationId xmlns:a16="http://schemas.microsoft.com/office/drawing/2014/main" id="{FFA19F36-68CC-4F55-81E4-F3F306336F63}"/>
              </a:ext>
            </a:extLst>
          </p:cNvPr>
          <p:cNvCxnSpPr>
            <a:cxnSpLocks/>
          </p:cNvCxnSpPr>
          <p:nvPr/>
        </p:nvCxnSpPr>
        <p:spPr>
          <a:xfrm>
            <a:off x="6143975" y="-10837"/>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385A42-41AB-4F35-98A6-2BF1F980A31A}"/>
              </a:ext>
            </a:extLst>
          </p:cNvPr>
          <p:cNvSpPr txBox="1"/>
          <p:nvPr/>
        </p:nvSpPr>
        <p:spPr>
          <a:xfrm>
            <a:off x="6143975" y="1209538"/>
            <a:ext cx="2229555" cy="261610"/>
          </a:xfrm>
          <a:prstGeom prst="rect">
            <a:avLst/>
          </a:prstGeom>
          <a:noFill/>
        </p:spPr>
        <p:txBody>
          <a:bodyPr wrap="square">
            <a:spAutoFit/>
          </a:bodyPr>
          <a:lstStyle/>
          <a:p>
            <a:r>
              <a:rPr lang="en-US" sz="1100" u="sng"/>
              <a:t>Copying Files with java.io and NIO.2 </a:t>
            </a:r>
          </a:p>
        </p:txBody>
      </p:sp>
      <p:sp>
        <p:nvSpPr>
          <p:cNvPr id="22" name="TextBox 21">
            <a:extLst>
              <a:ext uri="{FF2B5EF4-FFF2-40B4-BE49-F238E27FC236}">
                <a16:creationId xmlns:a16="http://schemas.microsoft.com/office/drawing/2014/main" id="{3837C09B-E7DB-4818-B50C-7496A80C528E}"/>
              </a:ext>
            </a:extLst>
          </p:cNvPr>
          <p:cNvSpPr txBox="1"/>
          <p:nvPr/>
        </p:nvSpPr>
        <p:spPr>
          <a:xfrm>
            <a:off x="6179255" y="1438798"/>
            <a:ext cx="6112932" cy="1615827"/>
          </a:xfrm>
          <a:prstGeom prst="rect">
            <a:avLst/>
          </a:prstGeom>
          <a:noFill/>
        </p:spPr>
        <p:txBody>
          <a:bodyPr wrap="square">
            <a:spAutoFit/>
          </a:bodyPr>
          <a:lstStyle/>
          <a:p>
            <a:r>
              <a:rPr lang="en-US" sz="1100"/>
              <a:t>The NIO.2 Files API class contains two overloaded copy() methods for copying files using java.io streams, as described in Chapter 8. The first copy() method takes a source java.io.InputStream along with a target Path object. It reads the contents from the stream and writes the output to a file represented by a Path object. </a:t>
            </a:r>
          </a:p>
          <a:p>
            <a:endParaRPr lang="en-US" sz="1100"/>
          </a:p>
          <a:p>
            <a:r>
              <a:rPr lang="en-US" sz="1100"/>
              <a:t>The second copy() method takes a </a:t>
            </a:r>
            <a:r>
              <a:rPr lang="en-US" sz="1100" b="1" i="1"/>
              <a:t>source</a:t>
            </a:r>
            <a:r>
              <a:rPr lang="en-US" sz="1100"/>
              <a:t> Path object and </a:t>
            </a:r>
            <a:r>
              <a:rPr lang="en-US" sz="1100" b="1" i="1"/>
              <a:t>target</a:t>
            </a:r>
            <a:r>
              <a:rPr lang="en-US" sz="1100"/>
              <a:t> java.io.OutputStream. It reads the contents of the file and writes the output to the stream. </a:t>
            </a:r>
          </a:p>
          <a:p>
            <a:endParaRPr lang="en-US" sz="1100"/>
          </a:p>
          <a:p>
            <a:r>
              <a:rPr lang="en-US" sz="1100"/>
              <a:t>The following are examples of each copy() method:</a:t>
            </a:r>
          </a:p>
        </p:txBody>
      </p:sp>
      <p:pic>
        <p:nvPicPr>
          <p:cNvPr id="24" name="Picture 23">
            <a:extLst>
              <a:ext uri="{FF2B5EF4-FFF2-40B4-BE49-F238E27FC236}">
                <a16:creationId xmlns:a16="http://schemas.microsoft.com/office/drawing/2014/main" id="{D84FD51A-0ED6-4C7F-BD03-5F38A0D88E75}"/>
              </a:ext>
            </a:extLst>
          </p:cNvPr>
          <p:cNvPicPr>
            <a:picLocks noChangeAspect="1"/>
          </p:cNvPicPr>
          <p:nvPr/>
        </p:nvPicPr>
        <p:blipFill>
          <a:blip r:embed="rId4"/>
          <a:stretch>
            <a:fillRect/>
          </a:stretch>
        </p:blipFill>
        <p:spPr>
          <a:xfrm>
            <a:off x="6306605" y="3054625"/>
            <a:ext cx="4133850" cy="1743075"/>
          </a:xfrm>
          <a:prstGeom prst="rect">
            <a:avLst/>
          </a:prstGeom>
        </p:spPr>
      </p:pic>
      <p:sp>
        <p:nvSpPr>
          <p:cNvPr id="26" name="TextBox 25">
            <a:extLst>
              <a:ext uri="{FF2B5EF4-FFF2-40B4-BE49-F238E27FC236}">
                <a16:creationId xmlns:a16="http://schemas.microsoft.com/office/drawing/2014/main" id="{21358573-75C8-4E55-9089-586649E872B9}"/>
              </a:ext>
            </a:extLst>
          </p:cNvPr>
          <p:cNvSpPr txBox="1"/>
          <p:nvPr/>
        </p:nvSpPr>
        <p:spPr>
          <a:xfrm>
            <a:off x="6143975" y="4783650"/>
            <a:ext cx="6163732" cy="1277273"/>
          </a:xfrm>
          <a:prstGeom prst="rect">
            <a:avLst/>
          </a:prstGeom>
          <a:noFill/>
        </p:spPr>
        <p:txBody>
          <a:bodyPr wrap="square">
            <a:spAutoFit/>
          </a:bodyPr>
          <a:lstStyle/>
          <a:p>
            <a:r>
              <a:rPr lang="en-US" sz="1100"/>
              <a:t>In this example, the InputStream and OutputStream parameters could refer to any valid stream, including website connections, in-memory stream resources, and so forth. </a:t>
            </a:r>
          </a:p>
          <a:p>
            <a:endParaRPr lang="en-US" sz="1100"/>
          </a:p>
          <a:p>
            <a:r>
              <a:rPr lang="en-US" sz="1100"/>
              <a:t>Like the first copy() method, the copy(InputStream,Path) method also supports optional vararg options, since the data is being written to a file represented by a Path object. The second method, copy(Path,OutputStream), does not support optional vararg values, though, since the data is being written to a stream that may not represent a file system resource. </a:t>
            </a:r>
          </a:p>
        </p:txBody>
      </p:sp>
    </p:spTree>
    <p:extLst>
      <p:ext uri="{BB962C8B-B14F-4D97-AF65-F5344CB8AC3E}">
        <p14:creationId xmlns:p14="http://schemas.microsoft.com/office/powerpoint/2010/main" val="36252842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7B4CB-E4BE-41BF-8226-B0B5546931FA}"/>
              </a:ext>
            </a:extLst>
          </p:cNvPr>
          <p:cNvSpPr txBox="1"/>
          <p:nvPr/>
        </p:nvSpPr>
        <p:spPr>
          <a:xfrm>
            <a:off x="0" y="-79023"/>
            <a:ext cx="3287951" cy="338554"/>
          </a:xfrm>
          <a:prstGeom prst="rect">
            <a:avLst/>
          </a:prstGeom>
          <a:noFill/>
        </p:spPr>
        <p:txBody>
          <a:bodyPr wrap="none" rtlCol="0">
            <a:spAutoFit/>
          </a:bodyPr>
          <a:lstStyle/>
          <a:p>
            <a:r>
              <a:rPr lang="en-US" sz="1600" u="sng"/>
              <a:t>Changing a File Location with move()</a:t>
            </a:r>
          </a:p>
        </p:txBody>
      </p:sp>
      <p:sp>
        <p:nvSpPr>
          <p:cNvPr id="6" name="TextBox 5">
            <a:extLst>
              <a:ext uri="{FF2B5EF4-FFF2-40B4-BE49-F238E27FC236}">
                <a16:creationId xmlns:a16="http://schemas.microsoft.com/office/drawing/2014/main" id="{6AFFFA49-4748-4531-8B6F-BED68B83D7AD}"/>
              </a:ext>
            </a:extLst>
          </p:cNvPr>
          <p:cNvSpPr txBox="1"/>
          <p:nvPr/>
        </p:nvSpPr>
        <p:spPr>
          <a:xfrm>
            <a:off x="0" y="259531"/>
            <a:ext cx="6112932" cy="769441"/>
          </a:xfrm>
          <a:prstGeom prst="rect">
            <a:avLst/>
          </a:prstGeom>
          <a:noFill/>
        </p:spPr>
        <p:txBody>
          <a:bodyPr wrap="square">
            <a:spAutoFit/>
          </a:bodyPr>
          <a:lstStyle/>
          <a:p>
            <a:r>
              <a:rPr lang="en-US" sz="1100"/>
              <a:t>The Files.move(Path,Path) method moves or renames a file or directory within the file system. Like the copy() method, the move() method also throws the checked IOException in the event that the file or directory could not be found or moved. The following is some sample code that uses the move() method:</a:t>
            </a:r>
          </a:p>
        </p:txBody>
      </p:sp>
      <p:pic>
        <p:nvPicPr>
          <p:cNvPr id="8" name="Picture 7">
            <a:extLst>
              <a:ext uri="{FF2B5EF4-FFF2-40B4-BE49-F238E27FC236}">
                <a16:creationId xmlns:a16="http://schemas.microsoft.com/office/drawing/2014/main" id="{7AF4C07A-9CF3-43E0-91C8-8EAA5B39A5F5}"/>
              </a:ext>
            </a:extLst>
          </p:cNvPr>
          <p:cNvPicPr>
            <a:picLocks noChangeAspect="1"/>
          </p:cNvPicPr>
          <p:nvPr/>
        </p:nvPicPr>
        <p:blipFill>
          <a:blip r:embed="rId2"/>
          <a:stretch>
            <a:fillRect/>
          </a:stretch>
        </p:blipFill>
        <p:spPr>
          <a:xfrm>
            <a:off x="117122" y="1028972"/>
            <a:ext cx="4191000" cy="1352550"/>
          </a:xfrm>
          <a:prstGeom prst="rect">
            <a:avLst/>
          </a:prstGeom>
        </p:spPr>
      </p:pic>
      <p:sp>
        <p:nvSpPr>
          <p:cNvPr id="10" name="TextBox 9">
            <a:extLst>
              <a:ext uri="{FF2B5EF4-FFF2-40B4-BE49-F238E27FC236}">
                <a16:creationId xmlns:a16="http://schemas.microsoft.com/office/drawing/2014/main" id="{3817497E-BB35-41BA-BC1D-F01CECF51434}"/>
              </a:ext>
            </a:extLst>
          </p:cNvPr>
          <p:cNvSpPr txBox="1"/>
          <p:nvPr/>
        </p:nvSpPr>
        <p:spPr>
          <a:xfrm>
            <a:off x="-16932" y="2381522"/>
            <a:ext cx="6112932" cy="1615827"/>
          </a:xfrm>
          <a:prstGeom prst="rect">
            <a:avLst/>
          </a:prstGeom>
          <a:noFill/>
        </p:spPr>
        <p:txBody>
          <a:bodyPr wrap="square">
            <a:spAutoFit/>
          </a:bodyPr>
          <a:lstStyle/>
          <a:p>
            <a:r>
              <a:rPr lang="en-US" sz="1100"/>
              <a:t>The first example renames the zoo directory to zoo-new directory, keeping all of the original contents from the source directory. The second example moves the addresses.txt file from the directory user to the directory zoo-new , and it renames it to addresses2.txt . </a:t>
            </a:r>
            <a:endParaRPr lang="ar-KW" sz="1100"/>
          </a:p>
          <a:p>
            <a:endParaRPr lang="ar-KW" sz="1100"/>
          </a:p>
          <a:p>
            <a:r>
              <a:rPr lang="en-US" sz="1100"/>
              <a:t>By default, the move() method will follow links, throw an exception if the file already exists, and not perform an atomic move. These behaviors can be changed by providing the optional values NOFOLLOW_LINKS , REPLACE_EXISTING , or ATOMIC_MOVE , respectively, to the method. If the file system does not support atomic moves, an AtomicMoveNotSupportedException will be thrown at runtime.</a:t>
            </a:r>
          </a:p>
        </p:txBody>
      </p:sp>
      <p:pic>
        <p:nvPicPr>
          <p:cNvPr id="12" name="Picture 11">
            <a:extLst>
              <a:ext uri="{FF2B5EF4-FFF2-40B4-BE49-F238E27FC236}">
                <a16:creationId xmlns:a16="http://schemas.microsoft.com/office/drawing/2014/main" id="{49220A34-723A-4E46-9F56-A7CDEB1E67A3}"/>
              </a:ext>
            </a:extLst>
          </p:cNvPr>
          <p:cNvPicPr>
            <a:picLocks noChangeAspect="1"/>
          </p:cNvPicPr>
          <p:nvPr/>
        </p:nvPicPr>
        <p:blipFill>
          <a:blip r:embed="rId3"/>
          <a:stretch>
            <a:fillRect/>
          </a:stretch>
        </p:blipFill>
        <p:spPr>
          <a:xfrm>
            <a:off x="83255" y="3997349"/>
            <a:ext cx="5372100" cy="904875"/>
          </a:xfrm>
          <a:prstGeom prst="rect">
            <a:avLst/>
          </a:prstGeom>
        </p:spPr>
      </p:pic>
      <p:sp>
        <p:nvSpPr>
          <p:cNvPr id="13" name="TextBox 12">
            <a:extLst>
              <a:ext uri="{FF2B5EF4-FFF2-40B4-BE49-F238E27FC236}">
                <a16:creationId xmlns:a16="http://schemas.microsoft.com/office/drawing/2014/main" id="{CC27992D-2562-42FD-ABB0-FCF4CB209049}"/>
              </a:ext>
            </a:extLst>
          </p:cNvPr>
          <p:cNvSpPr txBox="1"/>
          <p:nvPr/>
        </p:nvSpPr>
        <p:spPr>
          <a:xfrm>
            <a:off x="0" y="4902224"/>
            <a:ext cx="4287840" cy="338554"/>
          </a:xfrm>
          <a:prstGeom prst="rect">
            <a:avLst/>
          </a:prstGeom>
          <a:noFill/>
        </p:spPr>
        <p:txBody>
          <a:bodyPr wrap="none" rtlCol="0">
            <a:spAutoFit/>
          </a:bodyPr>
          <a:lstStyle/>
          <a:p>
            <a:r>
              <a:rPr lang="en-US" sz="1600" u="sng"/>
              <a:t>Removing a File with delete() and deleteIfExists()</a:t>
            </a:r>
          </a:p>
        </p:txBody>
      </p:sp>
      <p:sp>
        <p:nvSpPr>
          <p:cNvPr id="15" name="TextBox 14">
            <a:extLst>
              <a:ext uri="{FF2B5EF4-FFF2-40B4-BE49-F238E27FC236}">
                <a16:creationId xmlns:a16="http://schemas.microsoft.com/office/drawing/2014/main" id="{C06CFC93-59B5-481E-9A8C-42B828F7BCD1}"/>
              </a:ext>
            </a:extLst>
          </p:cNvPr>
          <p:cNvSpPr txBox="1"/>
          <p:nvPr/>
        </p:nvSpPr>
        <p:spPr>
          <a:xfrm>
            <a:off x="0" y="5240778"/>
            <a:ext cx="6112932" cy="1615827"/>
          </a:xfrm>
          <a:prstGeom prst="rect">
            <a:avLst/>
          </a:prstGeom>
          <a:noFill/>
        </p:spPr>
        <p:txBody>
          <a:bodyPr wrap="square">
            <a:spAutoFit/>
          </a:bodyPr>
          <a:lstStyle/>
          <a:p>
            <a:r>
              <a:rPr lang="en-US" sz="1100"/>
              <a:t>The Files.delete(Path) method deletes a file or empty directory within the file system. The delete() method throws the checked IOException under a variety of circumstances. For example, if the path represents a non-empty directory, the operation will throw the runtime DirectoryNotEmptyException .</a:t>
            </a:r>
            <a:endParaRPr lang="ar-KW" sz="1100"/>
          </a:p>
          <a:p>
            <a:r>
              <a:rPr lang="en-US" sz="1100"/>
              <a:t> If the target of the path is a symbol link, then the symbolic link will be deleted, not the target of the link. </a:t>
            </a:r>
            <a:endParaRPr lang="ar-KW" sz="1100"/>
          </a:p>
          <a:p>
            <a:endParaRPr lang="ar-KW" sz="1100"/>
          </a:p>
          <a:p>
            <a:r>
              <a:rPr lang="en-US" sz="1100"/>
              <a:t>The deleteIfExists(Path) method is identical to the delete(Path) method, except that it will not throw an exception if the file or directory does not exist, but instead it will return a boolean value of false . It will still throw an exception if the file or directory does exist but fails, such as in the case of the directory not being empty. </a:t>
            </a:r>
          </a:p>
        </p:txBody>
      </p:sp>
      <p:cxnSp>
        <p:nvCxnSpPr>
          <p:cNvPr id="16" name="Straight Connector 15">
            <a:extLst>
              <a:ext uri="{FF2B5EF4-FFF2-40B4-BE49-F238E27FC236}">
                <a16:creationId xmlns:a16="http://schemas.microsoft.com/office/drawing/2014/main" id="{002A4AD5-BDC9-4CA9-8883-B2B27B4FB7C2}"/>
              </a:ext>
            </a:extLst>
          </p:cNvPr>
          <p:cNvCxnSpPr>
            <a:cxnSpLocks/>
          </p:cNvCxnSpPr>
          <p:nvPr/>
        </p:nvCxnSpPr>
        <p:spPr>
          <a:xfrm>
            <a:off x="60508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759FA7-6215-4CD7-B56C-33AE6B565744}"/>
              </a:ext>
            </a:extLst>
          </p:cNvPr>
          <p:cNvSpPr txBox="1"/>
          <p:nvPr/>
        </p:nvSpPr>
        <p:spPr>
          <a:xfrm>
            <a:off x="6050842" y="-32084"/>
            <a:ext cx="6112932" cy="261610"/>
          </a:xfrm>
          <a:prstGeom prst="rect">
            <a:avLst/>
          </a:prstGeom>
          <a:noFill/>
        </p:spPr>
        <p:txBody>
          <a:bodyPr wrap="square">
            <a:spAutoFit/>
          </a:bodyPr>
          <a:lstStyle/>
          <a:p>
            <a:r>
              <a:rPr lang="en-US" sz="1100"/>
              <a:t>We now provide sample code that performs delete() operations: </a:t>
            </a:r>
          </a:p>
        </p:txBody>
      </p:sp>
      <p:pic>
        <p:nvPicPr>
          <p:cNvPr id="20" name="Picture 19">
            <a:extLst>
              <a:ext uri="{FF2B5EF4-FFF2-40B4-BE49-F238E27FC236}">
                <a16:creationId xmlns:a16="http://schemas.microsoft.com/office/drawing/2014/main" id="{993D42E8-2C68-4D14-9BDF-F65FDD5A8E66}"/>
              </a:ext>
            </a:extLst>
          </p:cNvPr>
          <p:cNvPicPr>
            <a:picLocks noChangeAspect="1"/>
          </p:cNvPicPr>
          <p:nvPr/>
        </p:nvPicPr>
        <p:blipFill>
          <a:blip r:embed="rId4"/>
          <a:stretch>
            <a:fillRect/>
          </a:stretch>
        </p:blipFill>
        <p:spPr>
          <a:xfrm>
            <a:off x="6230054" y="189758"/>
            <a:ext cx="3514725" cy="1066800"/>
          </a:xfrm>
          <a:prstGeom prst="rect">
            <a:avLst/>
          </a:prstGeom>
        </p:spPr>
      </p:pic>
      <p:sp>
        <p:nvSpPr>
          <p:cNvPr id="22" name="TextBox 21">
            <a:extLst>
              <a:ext uri="{FF2B5EF4-FFF2-40B4-BE49-F238E27FC236}">
                <a16:creationId xmlns:a16="http://schemas.microsoft.com/office/drawing/2014/main" id="{9D609ADE-9032-4CF7-9C5B-B805275E9670}"/>
              </a:ext>
            </a:extLst>
          </p:cNvPr>
          <p:cNvSpPr txBox="1"/>
          <p:nvPr/>
        </p:nvSpPr>
        <p:spPr>
          <a:xfrm>
            <a:off x="6050842" y="1252860"/>
            <a:ext cx="6276605" cy="600164"/>
          </a:xfrm>
          <a:prstGeom prst="rect">
            <a:avLst/>
          </a:prstGeom>
          <a:noFill/>
        </p:spPr>
        <p:txBody>
          <a:bodyPr wrap="square">
            <a:spAutoFit/>
          </a:bodyPr>
          <a:lstStyle/>
          <a:p>
            <a:r>
              <a:rPr lang="en-US" sz="1100"/>
              <a:t>The first example deletes the features.txt file in the vulture directory, and it throws a NoSuchFileException if the file or directory does not exist. The second example deletes the pigeon directory assuming it is empty. If the pigeon directory does not exist, then the second line will not throw an exception.</a:t>
            </a:r>
          </a:p>
        </p:txBody>
      </p:sp>
      <p:sp>
        <p:nvSpPr>
          <p:cNvPr id="23" name="TextBox 22">
            <a:extLst>
              <a:ext uri="{FF2B5EF4-FFF2-40B4-BE49-F238E27FC236}">
                <a16:creationId xmlns:a16="http://schemas.microsoft.com/office/drawing/2014/main" id="{59F922FD-4CE0-4521-B45A-7C10FF53B140}"/>
              </a:ext>
            </a:extLst>
          </p:cNvPr>
          <p:cNvSpPr txBox="1"/>
          <p:nvPr/>
        </p:nvSpPr>
        <p:spPr>
          <a:xfrm>
            <a:off x="6050842" y="1785056"/>
            <a:ext cx="4942763" cy="584775"/>
          </a:xfrm>
          <a:prstGeom prst="rect">
            <a:avLst/>
          </a:prstGeom>
          <a:noFill/>
        </p:spPr>
        <p:txBody>
          <a:bodyPr wrap="none" rtlCol="0">
            <a:spAutoFit/>
          </a:bodyPr>
          <a:lstStyle/>
          <a:p>
            <a:r>
              <a:rPr lang="en-US" sz="1600" u="sng"/>
              <a:t>Reading and Writing File Data with newBufferedReader() </a:t>
            </a:r>
            <a:endParaRPr lang="ar-KW" sz="1600" u="sng"/>
          </a:p>
          <a:p>
            <a:r>
              <a:rPr lang="en-US" sz="1600" u="sng"/>
              <a:t>and newBufferedWriter()</a:t>
            </a:r>
          </a:p>
        </p:txBody>
      </p:sp>
      <p:sp>
        <p:nvSpPr>
          <p:cNvPr id="25" name="TextBox 24">
            <a:extLst>
              <a:ext uri="{FF2B5EF4-FFF2-40B4-BE49-F238E27FC236}">
                <a16:creationId xmlns:a16="http://schemas.microsoft.com/office/drawing/2014/main" id="{7B768003-4B74-490D-83D9-143204062461}"/>
              </a:ext>
            </a:extLst>
          </p:cNvPr>
          <p:cNvSpPr txBox="1"/>
          <p:nvPr/>
        </p:nvSpPr>
        <p:spPr>
          <a:xfrm>
            <a:off x="6050842" y="2365137"/>
            <a:ext cx="6180666" cy="2123658"/>
          </a:xfrm>
          <a:prstGeom prst="rect">
            <a:avLst/>
          </a:prstGeom>
          <a:noFill/>
        </p:spPr>
        <p:txBody>
          <a:bodyPr wrap="square">
            <a:spAutoFit/>
          </a:bodyPr>
          <a:lstStyle/>
          <a:p>
            <a:r>
              <a:rPr lang="en-US" sz="1100"/>
              <a:t>The NIO.2 API includes methods for reading and writing file contents using java.io streams. In this manner, the NIO.2 API bridges information about streams, which you learned about in Chapter 8; the Path and Files classes are covered in this chapter. </a:t>
            </a:r>
            <a:endParaRPr lang="ar-KW" sz="1100"/>
          </a:p>
          <a:p>
            <a:endParaRPr lang="ar-KW" sz="1100"/>
          </a:p>
          <a:p>
            <a:r>
              <a:rPr lang="en-US" sz="1100"/>
              <a:t>The first method, Files.newBufferedReader(Path,Charset), reads the file specified at the Path location using a java.io.BufferedReader object. It also requires a Charset value to determine what character encoding to use to read the file. You may remember that we briefly discussed character encoding and Charset in Chapter 8. For this chapter, you just need to know that characters can be encoded in bytes in a variety of ways. It may also be useful to know that Charset.defaultCharset() can be used to get the default Charset for the JVM. </a:t>
            </a:r>
            <a:endParaRPr lang="ar-KW" sz="1100"/>
          </a:p>
          <a:p>
            <a:endParaRPr lang="ar-KW" sz="1100"/>
          </a:p>
          <a:p>
            <a:r>
              <a:rPr lang="en-US" sz="1100"/>
              <a:t>We now present an example of this method:</a:t>
            </a:r>
          </a:p>
        </p:txBody>
      </p:sp>
      <p:pic>
        <p:nvPicPr>
          <p:cNvPr id="27" name="Picture 26">
            <a:extLst>
              <a:ext uri="{FF2B5EF4-FFF2-40B4-BE49-F238E27FC236}">
                <a16:creationId xmlns:a16="http://schemas.microsoft.com/office/drawing/2014/main" id="{4F52CFCE-8A88-4B2F-8D58-8778323ECF4E}"/>
              </a:ext>
            </a:extLst>
          </p:cNvPr>
          <p:cNvPicPr>
            <a:picLocks noChangeAspect="1"/>
          </p:cNvPicPr>
          <p:nvPr/>
        </p:nvPicPr>
        <p:blipFill>
          <a:blip r:embed="rId5"/>
          <a:stretch>
            <a:fillRect/>
          </a:stretch>
        </p:blipFill>
        <p:spPr>
          <a:xfrm>
            <a:off x="6230054" y="4468665"/>
            <a:ext cx="3895725" cy="1819275"/>
          </a:xfrm>
          <a:prstGeom prst="rect">
            <a:avLst/>
          </a:prstGeom>
        </p:spPr>
      </p:pic>
      <p:sp>
        <p:nvSpPr>
          <p:cNvPr id="29" name="TextBox 28">
            <a:extLst>
              <a:ext uri="{FF2B5EF4-FFF2-40B4-BE49-F238E27FC236}">
                <a16:creationId xmlns:a16="http://schemas.microsoft.com/office/drawing/2014/main" id="{1F2DD317-9565-4F6D-8FAD-A9E1700B8AE3}"/>
              </a:ext>
            </a:extLst>
          </p:cNvPr>
          <p:cNvSpPr txBox="1"/>
          <p:nvPr/>
        </p:nvSpPr>
        <p:spPr>
          <a:xfrm>
            <a:off x="6050843" y="6267810"/>
            <a:ext cx="6141158" cy="600164"/>
          </a:xfrm>
          <a:prstGeom prst="rect">
            <a:avLst/>
          </a:prstGeom>
          <a:noFill/>
        </p:spPr>
        <p:txBody>
          <a:bodyPr wrap="square">
            <a:spAutoFit/>
          </a:bodyPr>
          <a:lstStyle/>
          <a:p>
            <a:r>
              <a:rPr lang="en-US" sz="1100"/>
              <a:t>This example reads the contents of the files using a BufferedReader and outputs the contents to the user. As you shall see in the next section, there is a much simpler way to accomplish this, which uses functional programming streams.</a:t>
            </a:r>
          </a:p>
        </p:txBody>
      </p:sp>
    </p:spTree>
    <p:extLst>
      <p:ext uri="{BB962C8B-B14F-4D97-AF65-F5344CB8AC3E}">
        <p14:creationId xmlns:p14="http://schemas.microsoft.com/office/powerpoint/2010/main" val="7427279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0E925-E661-403E-8441-FF2EF8155212}"/>
              </a:ext>
            </a:extLst>
          </p:cNvPr>
          <p:cNvSpPr txBox="1"/>
          <p:nvPr/>
        </p:nvSpPr>
        <p:spPr>
          <a:xfrm>
            <a:off x="0" y="0"/>
            <a:ext cx="6096000" cy="430887"/>
          </a:xfrm>
          <a:prstGeom prst="rect">
            <a:avLst/>
          </a:prstGeom>
          <a:noFill/>
        </p:spPr>
        <p:txBody>
          <a:bodyPr wrap="square">
            <a:spAutoFit/>
          </a:bodyPr>
          <a:lstStyle/>
          <a:p>
            <a:r>
              <a:rPr lang="en-US" sz="1100"/>
              <a:t>The second method, Files.newBufferedWriter(Path,Charset), writes to a file specified at the Path location using a BufferedWriter. Like the reader method, it also takes a Charset value:</a:t>
            </a:r>
          </a:p>
        </p:txBody>
      </p:sp>
      <p:pic>
        <p:nvPicPr>
          <p:cNvPr id="7" name="Picture 6">
            <a:extLst>
              <a:ext uri="{FF2B5EF4-FFF2-40B4-BE49-F238E27FC236}">
                <a16:creationId xmlns:a16="http://schemas.microsoft.com/office/drawing/2014/main" id="{14CC4383-8EA9-48A7-92AD-FD73B0792810}"/>
              </a:ext>
            </a:extLst>
          </p:cNvPr>
          <p:cNvPicPr>
            <a:picLocks noChangeAspect="1"/>
          </p:cNvPicPr>
          <p:nvPr/>
        </p:nvPicPr>
        <p:blipFill>
          <a:blip r:embed="rId2"/>
          <a:stretch>
            <a:fillRect/>
          </a:stretch>
        </p:blipFill>
        <p:spPr>
          <a:xfrm>
            <a:off x="81139" y="430887"/>
            <a:ext cx="3924300" cy="1457325"/>
          </a:xfrm>
          <a:prstGeom prst="rect">
            <a:avLst/>
          </a:prstGeom>
        </p:spPr>
      </p:pic>
      <p:sp>
        <p:nvSpPr>
          <p:cNvPr id="9" name="TextBox 8">
            <a:extLst>
              <a:ext uri="{FF2B5EF4-FFF2-40B4-BE49-F238E27FC236}">
                <a16:creationId xmlns:a16="http://schemas.microsoft.com/office/drawing/2014/main" id="{D53A57AF-41F1-48D1-8C34-C13F2A69275A}"/>
              </a:ext>
            </a:extLst>
          </p:cNvPr>
          <p:cNvSpPr txBox="1"/>
          <p:nvPr/>
        </p:nvSpPr>
        <p:spPr>
          <a:xfrm>
            <a:off x="0" y="1888212"/>
            <a:ext cx="6096000" cy="1954381"/>
          </a:xfrm>
          <a:prstGeom prst="rect">
            <a:avLst/>
          </a:prstGeom>
          <a:noFill/>
        </p:spPr>
        <p:txBody>
          <a:bodyPr wrap="square">
            <a:spAutoFit/>
          </a:bodyPr>
          <a:lstStyle/>
          <a:p>
            <a:r>
              <a:rPr lang="en-US" sz="1100"/>
              <a:t>This code snippet creates a new file with the specified contents, overwriting the file if it already exists. The newBufferedWriter() method also supports taking additional </a:t>
            </a:r>
            <a:r>
              <a:rPr lang="en-US" sz="1100" err="1"/>
              <a:t>enum</a:t>
            </a:r>
            <a:r>
              <a:rPr lang="en-US" sz="1100"/>
              <a:t> values in an optional vararg, such as appending to an existing file instead of overwriting it, although you do not need to memorize this list for the exam. </a:t>
            </a:r>
            <a:endParaRPr lang="ar-KW" sz="1100"/>
          </a:p>
          <a:p>
            <a:endParaRPr lang="ar-KW" sz="1100"/>
          </a:p>
          <a:p>
            <a:r>
              <a:rPr lang="en-US" sz="1100"/>
              <a:t>Since both of these methods create resources, we use the try-with-resource syntax as described in Chapter 6, as we did when working with streams in Chapter 8. Also, note that both of these methods use buffered streams rather than low-level file streams. As we mentioned earlier in the chapter, the buffered stream classes are much more performant in practice, so much so that the NIO.2 API includes methods that specifically return these stream classes, in part to encourage you always to use buffered streams in your application.</a:t>
            </a:r>
          </a:p>
        </p:txBody>
      </p:sp>
      <p:sp>
        <p:nvSpPr>
          <p:cNvPr id="10" name="TextBox 9">
            <a:extLst>
              <a:ext uri="{FF2B5EF4-FFF2-40B4-BE49-F238E27FC236}">
                <a16:creationId xmlns:a16="http://schemas.microsoft.com/office/drawing/2014/main" id="{409B1E44-59D4-4C8A-B6F5-BBF234C0E6FD}"/>
              </a:ext>
            </a:extLst>
          </p:cNvPr>
          <p:cNvSpPr txBox="1"/>
          <p:nvPr/>
        </p:nvSpPr>
        <p:spPr>
          <a:xfrm>
            <a:off x="0" y="3842593"/>
            <a:ext cx="2914709" cy="338554"/>
          </a:xfrm>
          <a:prstGeom prst="rect">
            <a:avLst/>
          </a:prstGeom>
          <a:noFill/>
        </p:spPr>
        <p:txBody>
          <a:bodyPr wrap="none" rtlCol="0">
            <a:spAutoFit/>
          </a:bodyPr>
          <a:lstStyle/>
          <a:p>
            <a:r>
              <a:rPr lang="en-US" sz="1600" u="sng"/>
              <a:t>Reading Files with readAllLines()</a:t>
            </a:r>
          </a:p>
        </p:txBody>
      </p:sp>
      <p:sp>
        <p:nvSpPr>
          <p:cNvPr id="12" name="TextBox 11">
            <a:extLst>
              <a:ext uri="{FF2B5EF4-FFF2-40B4-BE49-F238E27FC236}">
                <a16:creationId xmlns:a16="http://schemas.microsoft.com/office/drawing/2014/main" id="{778BAF18-FDCE-40B8-BE98-A998E6C2E1E1}"/>
              </a:ext>
            </a:extLst>
          </p:cNvPr>
          <p:cNvSpPr txBox="1"/>
          <p:nvPr/>
        </p:nvSpPr>
        <p:spPr>
          <a:xfrm>
            <a:off x="0" y="4181147"/>
            <a:ext cx="6112932" cy="600164"/>
          </a:xfrm>
          <a:prstGeom prst="rect">
            <a:avLst/>
          </a:prstGeom>
          <a:noFill/>
        </p:spPr>
        <p:txBody>
          <a:bodyPr wrap="square">
            <a:spAutoFit/>
          </a:bodyPr>
          <a:lstStyle/>
          <a:p>
            <a:r>
              <a:rPr lang="en-US" sz="1100"/>
              <a:t>The </a:t>
            </a:r>
            <a:r>
              <a:rPr lang="en-US" sz="1100" err="1"/>
              <a:t>Files.readAllLines</a:t>
            </a:r>
            <a:r>
              <a:rPr lang="en-US" sz="1100"/>
              <a:t>() method reads all of the lines of a text file and returns the results as an ordered List of String values. The NIO.2 API includes an overloaded version that takes an optional Charset value. The following sample code reads the lines of the file and outputs them to the user:</a:t>
            </a:r>
          </a:p>
        </p:txBody>
      </p:sp>
      <p:pic>
        <p:nvPicPr>
          <p:cNvPr id="14" name="Picture 13">
            <a:extLst>
              <a:ext uri="{FF2B5EF4-FFF2-40B4-BE49-F238E27FC236}">
                <a16:creationId xmlns:a16="http://schemas.microsoft.com/office/drawing/2014/main" id="{C831F3BA-FFDE-4557-BA2A-143F294A7665}"/>
              </a:ext>
            </a:extLst>
          </p:cNvPr>
          <p:cNvPicPr>
            <a:picLocks noChangeAspect="1"/>
          </p:cNvPicPr>
          <p:nvPr/>
        </p:nvPicPr>
        <p:blipFill>
          <a:blip r:embed="rId3"/>
          <a:stretch>
            <a:fillRect/>
          </a:stretch>
        </p:blipFill>
        <p:spPr>
          <a:xfrm>
            <a:off x="81139" y="4779288"/>
            <a:ext cx="3686175" cy="1647825"/>
          </a:xfrm>
          <a:prstGeom prst="rect">
            <a:avLst/>
          </a:prstGeom>
        </p:spPr>
      </p:pic>
      <p:sp>
        <p:nvSpPr>
          <p:cNvPr id="16" name="TextBox 15">
            <a:extLst>
              <a:ext uri="{FF2B5EF4-FFF2-40B4-BE49-F238E27FC236}">
                <a16:creationId xmlns:a16="http://schemas.microsoft.com/office/drawing/2014/main" id="{9A1D0068-F061-4820-8901-F121025C75EC}"/>
              </a:ext>
            </a:extLst>
          </p:cNvPr>
          <p:cNvSpPr txBox="1"/>
          <p:nvPr/>
        </p:nvSpPr>
        <p:spPr>
          <a:xfrm>
            <a:off x="0" y="6427113"/>
            <a:ext cx="6112932" cy="430887"/>
          </a:xfrm>
          <a:prstGeom prst="rect">
            <a:avLst/>
          </a:prstGeom>
          <a:noFill/>
        </p:spPr>
        <p:txBody>
          <a:bodyPr wrap="square">
            <a:spAutoFit/>
          </a:bodyPr>
          <a:lstStyle/>
          <a:p>
            <a:r>
              <a:rPr lang="en-US" sz="1100"/>
              <a:t>The code snippet reads all of the lines of the file and then iterates over them. As you might expect, the method may throw an IOException if the file cannot be read.</a:t>
            </a:r>
          </a:p>
        </p:txBody>
      </p:sp>
      <p:cxnSp>
        <p:nvCxnSpPr>
          <p:cNvPr id="17" name="Straight Connector 16">
            <a:extLst>
              <a:ext uri="{FF2B5EF4-FFF2-40B4-BE49-F238E27FC236}">
                <a16:creationId xmlns:a16="http://schemas.microsoft.com/office/drawing/2014/main" id="{58218284-E848-4F7C-BD44-29A2F9D774EC}"/>
              </a:ext>
            </a:extLst>
          </p:cNvPr>
          <p:cNvCxnSpPr>
            <a:cxnSpLocks/>
          </p:cNvCxnSpPr>
          <p:nvPr/>
        </p:nvCxnSpPr>
        <p:spPr>
          <a:xfrm>
            <a:off x="59492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A329AD3-5B67-45D5-A861-5C7B87529735}"/>
              </a:ext>
            </a:extLst>
          </p:cNvPr>
          <p:cNvSpPr txBox="1"/>
          <p:nvPr/>
        </p:nvSpPr>
        <p:spPr>
          <a:xfrm>
            <a:off x="5949243" y="0"/>
            <a:ext cx="6242755" cy="769441"/>
          </a:xfrm>
          <a:prstGeom prst="rect">
            <a:avLst/>
          </a:prstGeom>
          <a:noFill/>
        </p:spPr>
        <p:txBody>
          <a:bodyPr wrap="square">
            <a:spAutoFit/>
          </a:bodyPr>
          <a:lstStyle/>
          <a:p>
            <a:r>
              <a:rPr lang="en-US" sz="1100"/>
              <a:t>Be aware that the entire file is read when readAllLines() is called, with the resulting String array storing all of the contents of the file in memory at once. Therefore, if the file is significantly large, you may encounter an OutOfMemoryError trying to load all of it into memory. Later on in the chapter, we will revisit this method and present a new streambased NIO.2 method that is far more performant on large files.</a:t>
            </a:r>
          </a:p>
        </p:txBody>
      </p:sp>
      <p:sp>
        <p:nvSpPr>
          <p:cNvPr id="20" name="TextBox 19">
            <a:extLst>
              <a:ext uri="{FF2B5EF4-FFF2-40B4-BE49-F238E27FC236}">
                <a16:creationId xmlns:a16="http://schemas.microsoft.com/office/drawing/2014/main" id="{63FDA162-1763-4E02-99E1-DB699B3EA399}"/>
              </a:ext>
            </a:extLst>
          </p:cNvPr>
          <p:cNvSpPr txBox="1"/>
          <p:nvPr/>
        </p:nvSpPr>
        <p:spPr>
          <a:xfrm>
            <a:off x="5949242" y="697884"/>
            <a:ext cx="4520381" cy="461665"/>
          </a:xfrm>
          <a:prstGeom prst="rect">
            <a:avLst/>
          </a:prstGeom>
          <a:noFill/>
        </p:spPr>
        <p:txBody>
          <a:bodyPr wrap="square" rtlCol="0">
            <a:spAutoFit/>
          </a:bodyPr>
          <a:lstStyle/>
          <a:p>
            <a:r>
              <a:rPr lang="ar-KW" sz="2400" b="1" u="sng"/>
              <a:t>3</a:t>
            </a:r>
            <a:r>
              <a:rPr lang="en-US" sz="2400" b="1" u="sng"/>
              <a:t>- Understanding File Attributes </a:t>
            </a:r>
          </a:p>
        </p:txBody>
      </p:sp>
      <p:sp>
        <p:nvSpPr>
          <p:cNvPr id="2" name="Rectangle 1">
            <a:extLst>
              <a:ext uri="{FF2B5EF4-FFF2-40B4-BE49-F238E27FC236}">
                <a16:creationId xmlns:a16="http://schemas.microsoft.com/office/drawing/2014/main" id="{3A30FD2C-6C35-4617-A35F-7B750DF4D92E}"/>
              </a:ext>
            </a:extLst>
          </p:cNvPr>
          <p:cNvSpPr/>
          <p:nvPr/>
        </p:nvSpPr>
        <p:spPr>
          <a:xfrm>
            <a:off x="5949240" y="1159549"/>
            <a:ext cx="6242759" cy="2123658"/>
          </a:xfrm>
          <a:prstGeom prst="rect">
            <a:avLst/>
          </a:prstGeom>
        </p:spPr>
        <p:txBody>
          <a:bodyPr wrap="square">
            <a:spAutoFit/>
          </a:bodyPr>
          <a:lstStyle/>
          <a:p>
            <a:r>
              <a:rPr lang="en-US" sz="1100"/>
              <a:t>In the previous section, we reviewed methods that could create, modify, read, or delete a file or directory. The Files class also provides numerous methods accessing file and directory metadata, referred to as </a:t>
            </a:r>
            <a:r>
              <a:rPr lang="en-US" sz="1100" b="1" i="1"/>
              <a:t>file attributes</a:t>
            </a:r>
            <a:r>
              <a:rPr lang="en-US" sz="1100"/>
              <a:t>. Put simply, </a:t>
            </a:r>
            <a:r>
              <a:rPr lang="en-US" sz="1100" b="1" i="1"/>
              <a:t>metadata</a:t>
            </a:r>
            <a:r>
              <a:rPr lang="en-US" sz="1100"/>
              <a:t> is data that describes other data. In this context, file metadata is data about the file or directory record within the file system and not the contents of the file. </a:t>
            </a:r>
          </a:p>
          <a:p>
            <a:endParaRPr lang="en-US" sz="1100"/>
          </a:p>
          <a:p>
            <a:r>
              <a:rPr lang="en-US" sz="1100"/>
              <a:t>For example, a file or directory may be hidden within a file system or marked with a permission that prevents the current user from reading it. The Files class provides methods for determining this information from within your Java application. </a:t>
            </a:r>
          </a:p>
          <a:p>
            <a:endParaRPr lang="en-US" sz="1100"/>
          </a:p>
          <a:p>
            <a:r>
              <a:rPr lang="en-US" sz="1100"/>
              <a:t>The one thing to keep in mind while reading file metadata in Java is that some methods are operating system dependent. For example, some operating systems may not have a notion of user-level permissions, in which case users can read only files that they have permission to read. </a:t>
            </a:r>
          </a:p>
        </p:txBody>
      </p:sp>
      <p:sp>
        <p:nvSpPr>
          <p:cNvPr id="13" name="TextBox 12">
            <a:extLst>
              <a:ext uri="{FF2B5EF4-FFF2-40B4-BE49-F238E27FC236}">
                <a16:creationId xmlns:a16="http://schemas.microsoft.com/office/drawing/2014/main" id="{6D158493-901C-46F8-9C16-6B62F7292983}"/>
              </a:ext>
            </a:extLst>
          </p:cNvPr>
          <p:cNvSpPr txBox="1"/>
          <p:nvPr/>
        </p:nvSpPr>
        <p:spPr>
          <a:xfrm>
            <a:off x="5949240" y="3267818"/>
            <a:ext cx="3511850" cy="369332"/>
          </a:xfrm>
          <a:prstGeom prst="rect">
            <a:avLst/>
          </a:prstGeom>
          <a:noFill/>
        </p:spPr>
        <p:txBody>
          <a:bodyPr wrap="square">
            <a:spAutoFit/>
          </a:bodyPr>
          <a:lstStyle/>
          <a:p>
            <a:pPr marL="342900" indent="-342900">
              <a:buFont typeface="Wingdings" panose="05000000000000000000" pitchFamily="2" charset="2"/>
              <a:buChar char="Ø"/>
            </a:pPr>
            <a:r>
              <a:rPr lang="en-US"/>
              <a:t>Discovering Basic File Attributes </a:t>
            </a:r>
          </a:p>
        </p:txBody>
      </p:sp>
      <p:sp>
        <p:nvSpPr>
          <p:cNvPr id="3" name="Rectangle 2">
            <a:extLst>
              <a:ext uri="{FF2B5EF4-FFF2-40B4-BE49-F238E27FC236}">
                <a16:creationId xmlns:a16="http://schemas.microsoft.com/office/drawing/2014/main" id="{E50631BA-8592-483E-86B6-2180B6E83B2B}"/>
              </a:ext>
            </a:extLst>
          </p:cNvPr>
          <p:cNvSpPr/>
          <p:nvPr/>
        </p:nvSpPr>
        <p:spPr>
          <a:xfrm>
            <a:off x="5949240" y="3632537"/>
            <a:ext cx="6096000" cy="938719"/>
          </a:xfrm>
          <a:prstGeom prst="rect">
            <a:avLst/>
          </a:prstGeom>
        </p:spPr>
        <p:txBody>
          <a:bodyPr>
            <a:spAutoFit/>
          </a:bodyPr>
          <a:lstStyle/>
          <a:p>
            <a:r>
              <a:rPr lang="en-US" sz="1100"/>
              <a:t>We begin the discussion of file attributes by presenting the basic methods, defined directly within the Files class, for reading file attributes. These methods are usable within any file system although they may have limited meaning in some file systems. In the next section, we will present a more generalized approach using attribute views and show that they not only improve performance but also allow us to access file system-dependent attributes.</a:t>
            </a:r>
          </a:p>
        </p:txBody>
      </p:sp>
      <p:sp>
        <p:nvSpPr>
          <p:cNvPr id="15" name="TextBox 14">
            <a:extLst>
              <a:ext uri="{FF2B5EF4-FFF2-40B4-BE49-F238E27FC236}">
                <a16:creationId xmlns:a16="http://schemas.microsoft.com/office/drawing/2014/main" id="{BDC2B699-2CBB-415E-AFF3-6FCA0DBB4D90}"/>
              </a:ext>
            </a:extLst>
          </p:cNvPr>
          <p:cNvSpPr txBox="1"/>
          <p:nvPr/>
        </p:nvSpPr>
        <p:spPr>
          <a:xfrm>
            <a:off x="5949240" y="4571255"/>
            <a:ext cx="4123373" cy="584775"/>
          </a:xfrm>
          <a:prstGeom prst="rect">
            <a:avLst/>
          </a:prstGeom>
          <a:noFill/>
        </p:spPr>
        <p:txBody>
          <a:bodyPr wrap="none" rtlCol="0">
            <a:spAutoFit/>
          </a:bodyPr>
          <a:lstStyle/>
          <a:p>
            <a:r>
              <a:rPr lang="en-US" sz="1600" u="sng"/>
              <a:t>Reading Common Attributes with isDirectory(), </a:t>
            </a:r>
          </a:p>
          <a:p>
            <a:r>
              <a:rPr lang="en-US" sz="1600" u="sng"/>
              <a:t>isRegularFile(), and isSymbolicLink()</a:t>
            </a:r>
          </a:p>
        </p:txBody>
      </p:sp>
      <p:sp>
        <p:nvSpPr>
          <p:cNvPr id="4" name="Rectangle 3">
            <a:extLst>
              <a:ext uri="{FF2B5EF4-FFF2-40B4-BE49-F238E27FC236}">
                <a16:creationId xmlns:a16="http://schemas.microsoft.com/office/drawing/2014/main" id="{5E2FEC4D-69A9-46AE-B0F2-52EBF61ED227}"/>
              </a:ext>
            </a:extLst>
          </p:cNvPr>
          <p:cNvSpPr/>
          <p:nvPr/>
        </p:nvSpPr>
        <p:spPr>
          <a:xfrm>
            <a:off x="5949240" y="5161412"/>
            <a:ext cx="6096000" cy="1615827"/>
          </a:xfrm>
          <a:prstGeom prst="rect">
            <a:avLst/>
          </a:prstGeom>
        </p:spPr>
        <p:txBody>
          <a:bodyPr>
            <a:spAutoFit/>
          </a:bodyPr>
          <a:lstStyle/>
          <a:p>
            <a:r>
              <a:rPr lang="en-US" sz="1100"/>
              <a:t>The Files class includes three methods for determining if a path refers to a directory, a regular file, or a symbolic link. The methods to accomplish this are named Files.isDirectory(Path), Files.isRegularFile(Path), and Files.isSymbolicLink(Path), respectively. </a:t>
            </a:r>
          </a:p>
          <a:p>
            <a:endParaRPr lang="en-US" sz="1100"/>
          </a:p>
          <a:p>
            <a:r>
              <a:rPr lang="en-US" sz="1100"/>
              <a:t>Java defines a </a:t>
            </a:r>
            <a:r>
              <a:rPr lang="en-US" sz="1100" b="1" i="1"/>
              <a:t>regular file </a:t>
            </a:r>
            <a:r>
              <a:rPr lang="en-US" sz="1100"/>
              <a:t>as one that contains content, as opposed to a symbolic link, directory, resource, or other non-regular file that may be present in some operating systems. If the symbolic link points to a real file or directory, Java will perform the check on the target of the symbolic link. In other words, it is possible for isRegularFile() to return true for a symbolic link, as long as the link resolves to a regular file. </a:t>
            </a:r>
          </a:p>
        </p:txBody>
      </p:sp>
    </p:spTree>
    <p:extLst>
      <p:ext uri="{BB962C8B-B14F-4D97-AF65-F5344CB8AC3E}">
        <p14:creationId xmlns:p14="http://schemas.microsoft.com/office/powerpoint/2010/main" val="229364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94D3F0-DE38-4281-847C-86C1D0BF455C}"/>
              </a:ext>
            </a:extLst>
          </p:cNvPr>
          <p:cNvPicPr>
            <a:picLocks noChangeAspect="1"/>
          </p:cNvPicPr>
          <p:nvPr/>
        </p:nvPicPr>
        <p:blipFill>
          <a:blip r:embed="rId2"/>
          <a:stretch>
            <a:fillRect/>
          </a:stretch>
        </p:blipFill>
        <p:spPr>
          <a:xfrm>
            <a:off x="0" y="0"/>
            <a:ext cx="5353050" cy="2914650"/>
          </a:xfrm>
          <a:prstGeom prst="rect">
            <a:avLst/>
          </a:prstGeom>
        </p:spPr>
      </p:pic>
      <p:pic>
        <p:nvPicPr>
          <p:cNvPr id="7" name="Picture 6">
            <a:extLst>
              <a:ext uri="{FF2B5EF4-FFF2-40B4-BE49-F238E27FC236}">
                <a16:creationId xmlns:a16="http://schemas.microsoft.com/office/drawing/2014/main" id="{51971E68-1CF1-4900-9EA5-217FF0D71ABC}"/>
              </a:ext>
            </a:extLst>
          </p:cNvPr>
          <p:cNvPicPr>
            <a:picLocks noChangeAspect="1"/>
          </p:cNvPicPr>
          <p:nvPr/>
        </p:nvPicPr>
        <p:blipFill>
          <a:blip r:embed="rId3"/>
          <a:stretch>
            <a:fillRect/>
          </a:stretch>
        </p:blipFill>
        <p:spPr>
          <a:xfrm>
            <a:off x="0" y="2857500"/>
            <a:ext cx="4991100" cy="571500"/>
          </a:xfrm>
          <a:prstGeom prst="rect">
            <a:avLst/>
          </a:prstGeom>
        </p:spPr>
      </p:pic>
      <p:pic>
        <p:nvPicPr>
          <p:cNvPr id="11" name="Picture 10">
            <a:extLst>
              <a:ext uri="{FF2B5EF4-FFF2-40B4-BE49-F238E27FC236}">
                <a16:creationId xmlns:a16="http://schemas.microsoft.com/office/drawing/2014/main" id="{5B6C9B28-87E3-482B-B034-095F95913210}"/>
              </a:ext>
            </a:extLst>
          </p:cNvPr>
          <p:cNvPicPr>
            <a:picLocks noChangeAspect="1"/>
          </p:cNvPicPr>
          <p:nvPr/>
        </p:nvPicPr>
        <p:blipFill>
          <a:blip r:embed="rId4"/>
          <a:stretch>
            <a:fillRect/>
          </a:stretch>
        </p:blipFill>
        <p:spPr>
          <a:xfrm>
            <a:off x="0" y="3429000"/>
            <a:ext cx="4714875" cy="1400175"/>
          </a:xfrm>
          <a:prstGeom prst="rect">
            <a:avLst/>
          </a:prstGeom>
        </p:spPr>
      </p:pic>
      <p:cxnSp>
        <p:nvCxnSpPr>
          <p:cNvPr id="12" name="Straight Connector 11">
            <a:extLst>
              <a:ext uri="{FF2B5EF4-FFF2-40B4-BE49-F238E27FC236}">
                <a16:creationId xmlns:a16="http://schemas.microsoft.com/office/drawing/2014/main" id="{A678D014-3C8B-451F-BF07-461972E48E44}"/>
              </a:ext>
            </a:extLst>
          </p:cNvPr>
          <p:cNvCxnSpPr/>
          <p:nvPr/>
        </p:nvCxnSpPr>
        <p:spPr>
          <a:xfrm>
            <a:off x="5482895"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9ECABC-2E2E-4E2D-BD4A-098E3FF7267F}"/>
              </a:ext>
            </a:extLst>
          </p:cNvPr>
          <p:cNvSpPr txBox="1"/>
          <p:nvPr/>
        </p:nvSpPr>
        <p:spPr>
          <a:xfrm>
            <a:off x="-10006" y="4829175"/>
            <a:ext cx="2367443"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JavaBeans </a:t>
            </a:r>
          </a:p>
        </p:txBody>
      </p:sp>
      <p:pic>
        <p:nvPicPr>
          <p:cNvPr id="17" name="Picture 16">
            <a:extLst>
              <a:ext uri="{FF2B5EF4-FFF2-40B4-BE49-F238E27FC236}">
                <a16:creationId xmlns:a16="http://schemas.microsoft.com/office/drawing/2014/main" id="{159F5CA6-77A6-4448-B3D9-B9437F2DF78A}"/>
              </a:ext>
            </a:extLst>
          </p:cNvPr>
          <p:cNvPicPr>
            <a:picLocks noChangeAspect="1"/>
          </p:cNvPicPr>
          <p:nvPr/>
        </p:nvPicPr>
        <p:blipFill>
          <a:blip r:embed="rId5"/>
          <a:stretch>
            <a:fillRect/>
          </a:stretch>
        </p:blipFill>
        <p:spPr>
          <a:xfrm>
            <a:off x="127339" y="5202587"/>
            <a:ext cx="5353050" cy="542925"/>
          </a:xfrm>
          <a:prstGeom prst="rect">
            <a:avLst/>
          </a:prstGeom>
        </p:spPr>
      </p:pic>
      <p:pic>
        <p:nvPicPr>
          <p:cNvPr id="19" name="Picture 18">
            <a:extLst>
              <a:ext uri="{FF2B5EF4-FFF2-40B4-BE49-F238E27FC236}">
                <a16:creationId xmlns:a16="http://schemas.microsoft.com/office/drawing/2014/main" id="{B4918879-53D7-40CF-AF6D-0D9AB8554B26}"/>
              </a:ext>
            </a:extLst>
          </p:cNvPr>
          <p:cNvPicPr>
            <a:picLocks noChangeAspect="1"/>
          </p:cNvPicPr>
          <p:nvPr/>
        </p:nvPicPr>
        <p:blipFill>
          <a:blip r:embed="rId6"/>
          <a:stretch>
            <a:fillRect/>
          </a:stretch>
        </p:blipFill>
        <p:spPr>
          <a:xfrm>
            <a:off x="5724525" y="0"/>
            <a:ext cx="4857750" cy="1400175"/>
          </a:xfrm>
          <a:prstGeom prst="rect">
            <a:avLst/>
          </a:prstGeom>
        </p:spPr>
      </p:pic>
      <p:pic>
        <p:nvPicPr>
          <p:cNvPr id="29" name="Picture 28">
            <a:extLst>
              <a:ext uri="{FF2B5EF4-FFF2-40B4-BE49-F238E27FC236}">
                <a16:creationId xmlns:a16="http://schemas.microsoft.com/office/drawing/2014/main" id="{DD8C4DF2-39E4-490F-9468-D4D2B15940BE}"/>
              </a:ext>
            </a:extLst>
          </p:cNvPr>
          <p:cNvPicPr>
            <a:picLocks noChangeAspect="1"/>
          </p:cNvPicPr>
          <p:nvPr/>
        </p:nvPicPr>
        <p:blipFill>
          <a:blip r:embed="rId7"/>
          <a:stretch>
            <a:fillRect/>
          </a:stretch>
        </p:blipFill>
        <p:spPr>
          <a:xfrm>
            <a:off x="5514975" y="3381375"/>
            <a:ext cx="5276850" cy="3343275"/>
          </a:xfrm>
          <a:prstGeom prst="rect">
            <a:avLst/>
          </a:prstGeom>
        </p:spPr>
      </p:pic>
      <p:pic>
        <p:nvPicPr>
          <p:cNvPr id="31" name="Picture 30">
            <a:extLst>
              <a:ext uri="{FF2B5EF4-FFF2-40B4-BE49-F238E27FC236}">
                <a16:creationId xmlns:a16="http://schemas.microsoft.com/office/drawing/2014/main" id="{38045053-EB93-438C-A5B3-8A42A9BDDB22}"/>
              </a:ext>
            </a:extLst>
          </p:cNvPr>
          <p:cNvPicPr>
            <a:picLocks noChangeAspect="1"/>
          </p:cNvPicPr>
          <p:nvPr/>
        </p:nvPicPr>
        <p:blipFill>
          <a:blip r:embed="rId8"/>
          <a:stretch>
            <a:fillRect/>
          </a:stretch>
        </p:blipFill>
        <p:spPr>
          <a:xfrm>
            <a:off x="5724525" y="1400175"/>
            <a:ext cx="4800600" cy="1981200"/>
          </a:xfrm>
          <a:prstGeom prst="rect">
            <a:avLst/>
          </a:prstGeom>
        </p:spPr>
      </p:pic>
      <p:pic>
        <p:nvPicPr>
          <p:cNvPr id="6" name="Picture 5">
            <a:extLst>
              <a:ext uri="{FF2B5EF4-FFF2-40B4-BE49-F238E27FC236}">
                <a16:creationId xmlns:a16="http://schemas.microsoft.com/office/drawing/2014/main" id="{E13AFDE0-FBCD-4840-B411-506502DB02C4}"/>
              </a:ext>
            </a:extLst>
          </p:cNvPr>
          <p:cNvPicPr>
            <a:picLocks noChangeAspect="1"/>
          </p:cNvPicPr>
          <p:nvPr/>
        </p:nvPicPr>
        <p:blipFill>
          <a:blip r:embed="rId9"/>
          <a:stretch>
            <a:fillRect/>
          </a:stretch>
        </p:blipFill>
        <p:spPr>
          <a:xfrm>
            <a:off x="9005887" y="6686550"/>
            <a:ext cx="3152775" cy="171450"/>
          </a:xfrm>
          <a:prstGeom prst="rect">
            <a:avLst/>
          </a:prstGeom>
        </p:spPr>
      </p:pic>
      <p:sp>
        <p:nvSpPr>
          <p:cNvPr id="15" name="TextBox 14">
            <a:extLst>
              <a:ext uri="{FF2B5EF4-FFF2-40B4-BE49-F238E27FC236}">
                <a16:creationId xmlns:a16="http://schemas.microsoft.com/office/drawing/2014/main" id="{1716E800-5530-423F-A5C9-5FA5A0594E2B}"/>
              </a:ext>
            </a:extLst>
          </p:cNvPr>
          <p:cNvSpPr txBox="1"/>
          <p:nvPr/>
        </p:nvSpPr>
        <p:spPr>
          <a:xfrm>
            <a:off x="9162664" y="4538619"/>
            <a:ext cx="830677" cy="261610"/>
          </a:xfrm>
          <a:prstGeom prst="rect">
            <a:avLst/>
          </a:prstGeom>
          <a:noFill/>
        </p:spPr>
        <p:txBody>
          <a:bodyPr wrap="none" rtlCol="0">
            <a:spAutoFit/>
          </a:bodyPr>
          <a:lstStyle/>
          <a:p>
            <a:r>
              <a:rPr lang="en-US" sz="1100"/>
              <a:t>// correctly</a:t>
            </a:r>
          </a:p>
        </p:txBody>
      </p:sp>
      <p:sp>
        <p:nvSpPr>
          <p:cNvPr id="16" name="TextBox 15">
            <a:extLst>
              <a:ext uri="{FF2B5EF4-FFF2-40B4-BE49-F238E27FC236}">
                <a16:creationId xmlns:a16="http://schemas.microsoft.com/office/drawing/2014/main" id="{6C126714-6BDA-4EC6-89E9-AF16CAE155BD}"/>
              </a:ext>
            </a:extLst>
          </p:cNvPr>
          <p:cNvSpPr txBox="1"/>
          <p:nvPr/>
        </p:nvSpPr>
        <p:spPr>
          <a:xfrm>
            <a:off x="9128513" y="4735188"/>
            <a:ext cx="830677" cy="261610"/>
          </a:xfrm>
          <a:prstGeom prst="rect">
            <a:avLst/>
          </a:prstGeom>
          <a:noFill/>
        </p:spPr>
        <p:txBody>
          <a:bodyPr wrap="none" rtlCol="0">
            <a:spAutoFit/>
          </a:bodyPr>
          <a:lstStyle/>
          <a:p>
            <a:r>
              <a:rPr lang="en-US" sz="1100"/>
              <a:t>// correctly</a:t>
            </a:r>
          </a:p>
        </p:txBody>
      </p:sp>
      <p:sp>
        <p:nvSpPr>
          <p:cNvPr id="18" name="TextBox 17">
            <a:extLst>
              <a:ext uri="{FF2B5EF4-FFF2-40B4-BE49-F238E27FC236}">
                <a16:creationId xmlns:a16="http://schemas.microsoft.com/office/drawing/2014/main" id="{7794D095-F9EE-4E7D-BF1F-074ADD9239C4}"/>
              </a:ext>
            </a:extLst>
          </p:cNvPr>
          <p:cNvSpPr txBox="1"/>
          <p:nvPr/>
        </p:nvSpPr>
        <p:spPr>
          <a:xfrm>
            <a:off x="8790360" y="4881335"/>
            <a:ext cx="936475" cy="261610"/>
          </a:xfrm>
          <a:prstGeom prst="rect">
            <a:avLst/>
          </a:prstGeom>
          <a:noFill/>
        </p:spPr>
        <p:txBody>
          <a:bodyPr wrap="none" rtlCol="0">
            <a:spAutoFit/>
          </a:bodyPr>
          <a:lstStyle/>
          <a:p>
            <a:r>
              <a:rPr lang="en-US" sz="1100"/>
              <a:t>// incorrectly</a:t>
            </a:r>
          </a:p>
        </p:txBody>
      </p:sp>
      <p:pic>
        <p:nvPicPr>
          <p:cNvPr id="20" name="Picture 19">
            <a:extLst>
              <a:ext uri="{FF2B5EF4-FFF2-40B4-BE49-F238E27FC236}">
                <a16:creationId xmlns:a16="http://schemas.microsoft.com/office/drawing/2014/main" id="{2D828701-8ACD-4114-868D-D411B95C5FCA}"/>
              </a:ext>
            </a:extLst>
          </p:cNvPr>
          <p:cNvPicPr>
            <a:picLocks noChangeAspect="1"/>
          </p:cNvPicPr>
          <p:nvPr/>
        </p:nvPicPr>
        <p:blipFill>
          <a:blip r:embed="rId10"/>
          <a:stretch>
            <a:fillRect/>
          </a:stretch>
        </p:blipFill>
        <p:spPr>
          <a:xfrm>
            <a:off x="8822110" y="4538863"/>
            <a:ext cx="1168829" cy="670135"/>
          </a:xfrm>
          <a:prstGeom prst="rect">
            <a:avLst/>
          </a:prstGeom>
        </p:spPr>
      </p:pic>
      <p:sp>
        <p:nvSpPr>
          <p:cNvPr id="22" name="TextBox 21">
            <a:extLst>
              <a:ext uri="{FF2B5EF4-FFF2-40B4-BE49-F238E27FC236}">
                <a16:creationId xmlns:a16="http://schemas.microsoft.com/office/drawing/2014/main" id="{1D0FFDDE-78FF-4368-95FF-E8AE3834C78A}"/>
              </a:ext>
            </a:extLst>
          </p:cNvPr>
          <p:cNvSpPr txBox="1"/>
          <p:nvPr/>
        </p:nvSpPr>
        <p:spPr>
          <a:xfrm>
            <a:off x="8763462" y="5937794"/>
            <a:ext cx="936475" cy="261610"/>
          </a:xfrm>
          <a:prstGeom prst="rect">
            <a:avLst/>
          </a:prstGeom>
          <a:noFill/>
        </p:spPr>
        <p:txBody>
          <a:bodyPr wrap="none" rtlCol="0">
            <a:spAutoFit/>
          </a:bodyPr>
          <a:lstStyle/>
          <a:p>
            <a:r>
              <a:rPr lang="en-US" sz="1100"/>
              <a:t>// incorrectly</a:t>
            </a:r>
          </a:p>
        </p:txBody>
      </p:sp>
      <p:sp>
        <p:nvSpPr>
          <p:cNvPr id="23" name="TextBox 22">
            <a:extLst>
              <a:ext uri="{FF2B5EF4-FFF2-40B4-BE49-F238E27FC236}">
                <a16:creationId xmlns:a16="http://schemas.microsoft.com/office/drawing/2014/main" id="{C853E0DC-8D43-4FF3-8224-988EAD861A35}"/>
              </a:ext>
            </a:extLst>
          </p:cNvPr>
          <p:cNvSpPr txBox="1"/>
          <p:nvPr/>
        </p:nvSpPr>
        <p:spPr>
          <a:xfrm>
            <a:off x="8744714" y="6149904"/>
            <a:ext cx="936475" cy="261610"/>
          </a:xfrm>
          <a:prstGeom prst="rect">
            <a:avLst/>
          </a:prstGeom>
          <a:noFill/>
        </p:spPr>
        <p:txBody>
          <a:bodyPr wrap="none" rtlCol="0">
            <a:spAutoFit/>
          </a:bodyPr>
          <a:lstStyle/>
          <a:p>
            <a:r>
              <a:rPr lang="en-US" sz="1100"/>
              <a:t>// incorrectly</a:t>
            </a:r>
          </a:p>
        </p:txBody>
      </p:sp>
      <p:sp>
        <p:nvSpPr>
          <p:cNvPr id="24" name="TextBox 23">
            <a:extLst>
              <a:ext uri="{FF2B5EF4-FFF2-40B4-BE49-F238E27FC236}">
                <a16:creationId xmlns:a16="http://schemas.microsoft.com/office/drawing/2014/main" id="{7AA6F272-7883-410B-9F4D-509AE72E34B1}"/>
              </a:ext>
            </a:extLst>
          </p:cNvPr>
          <p:cNvSpPr txBox="1"/>
          <p:nvPr/>
        </p:nvSpPr>
        <p:spPr>
          <a:xfrm>
            <a:off x="8719253" y="6330932"/>
            <a:ext cx="936475" cy="261610"/>
          </a:xfrm>
          <a:prstGeom prst="rect">
            <a:avLst/>
          </a:prstGeom>
          <a:noFill/>
        </p:spPr>
        <p:txBody>
          <a:bodyPr wrap="none" rtlCol="0">
            <a:spAutoFit/>
          </a:bodyPr>
          <a:lstStyle/>
          <a:p>
            <a:r>
              <a:rPr lang="en-US" sz="1100"/>
              <a:t>// incorrectly</a:t>
            </a:r>
          </a:p>
        </p:txBody>
      </p:sp>
      <p:sp>
        <p:nvSpPr>
          <p:cNvPr id="25" name="TextBox 24">
            <a:extLst>
              <a:ext uri="{FF2B5EF4-FFF2-40B4-BE49-F238E27FC236}">
                <a16:creationId xmlns:a16="http://schemas.microsoft.com/office/drawing/2014/main" id="{25B08CF0-1088-41E4-BF25-5263900680A6}"/>
              </a:ext>
            </a:extLst>
          </p:cNvPr>
          <p:cNvSpPr txBox="1"/>
          <p:nvPr/>
        </p:nvSpPr>
        <p:spPr>
          <a:xfrm>
            <a:off x="8693792" y="6505522"/>
            <a:ext cx="936475" cy="261610"/>
          </a:xfrm>
          <a:prstGeom prst="rect">
            <a:avLst/>
          </a:prstGeom>
          <a:noFill/>
        </p:spPr>
        <p:txBody>
          <a:bodyPr wrap="none" rtlCol="0">
            <a:spAutoFit/>
          </a:bodyPr>
          <a:lstStyle/>
          <a:p>
            <a:r>
              <a:rPr lang="en-US" sz="1100"/>
              <a:t>// incorrectly</a:t>
            </a:r>
          </a:p>
        </p:txBody>
      </p:sp>
      <p:pic>
        <p:nvPicPr>
          <p:cNvPr id="26" name="Picture 25">
            <a:extLst>
              <a:ext uri="{FF2B5EF4-FFF2-40B4-BE49-F238E27FC236}">
                <a16:creationId xmlns:a16="http://schemas.microsoft.com/office/drawing/2014/main" id="{872EBAB7-3A7D-495C-B1A3-44CFC01CAF6E}"/>
              </a:ext>
            </a:extLst>
          </p:cNvPr>
          <p:cNvPicPr>
            <a:picLocks noChangeAspect="1"/>
          </p:cNvPicPr>
          <p:nvPr/>
        </p:nvPicPr>
        <p:blipFill>
          <a:blip r:embed="rId10"/>
          <a:stretch>
            <a:fillRect/>
          </a:stretch>
        </p:blipFill>
        <p:spPr>
          <a:xfrm>
            <a:off x="8741417" y="5934776"/>
            <a:ext cx="1121204" cy="789874"/>
          </a:xfrm>
          <a:prstGeom prst="rect">
            <a:avLst/>
          </a:prstGeom>
        </p:spPr>
      </p:pic>
    </p:spTree>
    <p:extLst>
      <p:ext uri="{BB962C8B-B14F-4D97-AF65-F5344CB8AC3E}">
        <p14:creationId xmlns:p14="http://schemas.microsoft.com/office/powerpoint/2010/main" val="33810638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20B237-5792-44B6-AEAB-BC4286003F6A}"/>
              </a:ext>
            </a:extLst>
          </p:cNvPr>
          <p:cNvSpPr/>
          <p:nvPr/>
        </p:nvSpPr>
        <p:spPr>
          <a:xfrm>
            <a:off x="0" y="0"/>
            <a:ext cx="2385589" cy="261610"/>
          </a:xfrm>
          <a:prstGeom prst="rect">
            <a:avLst/>
          </a:prstGeom>
        </p:spPr>
        <p:txBody>
          <a:bodyPr wrap="none">
            <a:spAutoFit/>
          </a:bodyPr>
          <a:lstStyle/>
          <a:p>
            <a:r>
              <a:rPr lang="en-US" sz="1100"/>
              <a:t>Let’s take a look at some sample code:</a:t>
            </a:r>
          </a:p>
        </p:txBody>
      </p:sp>
      <p:pic>
        <p:nvPicPr>
          <p:cNvPr id="5" name="Picture 4">
            <a:extLst>
              <a:ext uri="{FF2B5EF4-FFF2-40B4-BE49-F238E27FC236}">
                <a16:creationId xmlns:a16="http://schemas.microsoft.com/office/drawing/2014/main" id="{DA851C5D-4D30-40AB-B701-9F60D51B8E6F}"/>
              </a:ext>
            </a:extLst>
          </p:cNvPr>
          <p:cNvPicPr>
            <a:picLocks noChangeAspect="1"/>
          </p:cNvPicPr>
          <p:nvPr/>
        </p:nvPicPr>
        <p:blipFill>
          <a:blip r:embed="rId2"/>
          <a:stretch>
            <a:fillRect/>
          </a:stretch>
        </p:blipFill>
        <p:spPr>
          <a:xfrm>
            <a:off x="103392" y="261610"/>
            <a:ext cx="3667125" cy="790575"/>
          </a:xfrm>
          <a:prstGeom prst="rect">
            <a:avLst/>
          </a:prstGeom>
        </p:spPr>
      </p:pic>
      <p:sp>
        <p:nvSpPr>
          <p:cNvPr id="6" name="Rectangle 5">
            <a:extLst>
              <a:ext uri="{FF2B5EF4-FFF2-40B4-BE49-F238E27FC236}">
                <a16:creationId xmlns:a16="http://schemas.microsoft.com/office/drawing/2014/main" id="{320B890F-D0CB-480C-A9B6-5D80E387F6B3}"/>
              </a:ext>
            </a:extLst>
          </p:cNvPr>
          <p:cNvSpPr/>
          <p:nvPr/>
        </p:nvSpPr>
        <p:spPr>
          <a:xfrm>
            <a:off x="0" y="1052185"/>
            <a:ext cx="6096000" cy="1615827"/>
          </a:xfrm>
          <a:prstGeom prst="rect">
            <a:avLst/>
          </a:prstGeom>
        </p:spPr>
        <p:txBody>
          <a:bodyPr wrap="square">
            <a:spAutoFit/>
          </a:bodyPr>
          <a:lstStyle/>
          <a:p>
            <a:r>
              <a:rPr lang="en-US" sz="1100"/>
              <a:t>The first example returns true if fur.jpg is a directory or a symbolic link to a directory and false otherwise. Note that directories can have extensions in many file systems, so it is possible for fur.jpg to be the name of a directory. The second example returns true if types.txt points to a regular file or alternatively a symbolic link that points to a regular file. The third example returns true if /canine/coyote is a symbolic link, regardless of whether the file or directory it points to exists. </a:t>
            </a:r>
          </a:p>
          <a:p>
            <a:endParaRPr lang="en-US" sz="1100"/>
          </a:p>
          <a:p>
            <a:r>
              <a:rPr lang="en-US" sz="1100"/>
              <a:t>We illuminate these concepts in Table 9.3. For this table, assume that the file system with the directory /canine/coyote and file /canine/types.txt exists. Furthermore, assume that /coyotes is a symbolic link within the file system that points to another path within the file system.</a:t>
            </a:r>
          </a:p>
        </p:txBody>
      </p:sp>
      <p:pic>
        <p:nvPicPr>
          <p:cNvPr id="7" name="Picture 6">
            <a:extLst>
              <a:ext uri="{FF2B5EF4-FFF2-40B4-BE49-F238E27FC236}">
                <a16:creationId xmlns:a16="http://schemas.microsoft.com/office/drawing/2014/main" id="{EBF087CB-8FD3-41D2-A4FC-C78B28EFF7C7}"/>
              </a:ext>
            </a:extLst>
          </p:cNvPr>
          <p:cNvPicPr>
            <a:picLocks noChangeAspect="1"/>
          </p:cNvPicPr>
          <p:nvPr/>
        </p:nvPicPr>
        <p:blipFill>
          <a:blip r:embed="rId3"/>
          <a:stretch>
            <a:fillRect/>
          </a:stretch>
        </p:blipFill>
        <p:spPr>
          <a:xfrm>
            <a:off x="103392" y="2668012"/>
            <a:ext cx="5438775" cy="1752600"/>
          </a:xfrm>
          <a:prstGeom prst="rect">
            <a:avLst/>
          </a:prstGeom>
        </p:spPr>
      </p:pic>
      <p:sp>
        <p:nvSpPr>
          <p:cNvPr id="8" name="Rectangle 7">
            <a:extLst>
              <a:ext uri="{FF2B5EF4-FFF2-40B4-BE49-F238E27FC236}">
                <a16:creationId xmlns:a16="http://schemas.microsoft.com/office/drawing/2014/main" id="{75395E53-BAA7-47C4-BE3A-71670C19DF17}"/>
              </a:ext>
            </a:extLst>
          </p:cNvPr>
          <p:cNvSpPr/>
          <p:nvPr/>
        </p:nvSpPr>
        <p:spPr>
          <a:xfrm>
            <a:off x="0" y="4420612"/>
            <a:ext cx="6096000" cy="430887"/>
          </a:xfrm>
          <a:prstGeom prst="rect">
            <a:avLst/>
          </a:prstGeom>
        </p:spPr>
        <p:txBody>
          <a:bodyPr>
            <a:spAutoFit/>
          </a:bodyPr>
          <a:lstStyle/>
          <a:p>
            <a:r>
              <a:rPr lang="en-US" sz="1100"/>
              <a:t>You see that the value of isDirectory() and </a:t>
            </a:r>
            <a:r>
              <a:rPr lang="en-US" sz="1100" err="1"/>
              <a:t>isRegular</a:t>
            </a:r>
            <a:r>
              <a:rPr lang="en-US" sz="1100"/>
              <a:t>() in Table 9.3 cannot be determined on the symbolic link /coyotes without knowledge of what the symbolic link points to.</a:t>
            </a:r>
          </a:p>
        </p:txBody>
      </p:sp>
      <p:pic>
        <p:nvPicPr>
          <p:cNvPr id="11" name="Picture 10">
            <a:extLst>
              <a:ext uri="{FF2B5EF4-FFF2-40B4-BE49-F238E27FC236}">
                <a16:creationId xmlns:a16="http://schemas.microsoft.com/office/drawing/2014/main" id="{B06F5283-B4CF-4000-B303-79AC7B56DF10}"/>
              </a:ext>
            </a:extLst>
          </p:cNvPr>
          <p:cNvPicPr>
            <a:picLocks noChangeAspect="1"/>
          </p:cNvPicPr>
          <p:nvPr/>
        </p:nvPicPr>
        <p:blipFill>
          <a:blip r:embed="rId4"/>
          <a:stretch>
            <a:fillRect/>
          </a:stretch>
        </p:blipFill>
        <p:spPr>
          <a:xfrm>
            <a:off x="103392" y="4886325"/>
            <a:ext cx="5343525" cy="1971675"/>
          </a:xfrm>
          <a:prstGeom prst="rect">
            <a:avLst/>
          </a:prstGeom>
        </p:spPr>
      </p:pic>
      <p:sp>
        <p:nvSpPr>
          <p:cNvPr id="12" name="TextBox 11">
            <a:extLst>
              <a:ext uri="{FF2B5EF4-FFF2-40B4-BE49-F238E27FC236}">
                <a16:creationId xmlns:a16="http://schemas.microsoft.com/office/drawing/2014/main" id="{FDD3839C-F612-421A-96CB-6C6722B61491}"/>
              </a:ext>
            </a:extLst>
          </p:cNvPr>
          <p:cNvSpPr txBox="1"/>
          <p:nvPr/>
        </p:nvSpPr>
        <p:spPr>
          <a:xfrm>
            <a:off x="5957790" y="-38472"/>
            <a:ext cx="3376245" cy="338554"/>
          </a:xfrm>
          <a:prstGeom prst="rect">
            <a:avLst/>
          </a:prstGeom>
          <a:noFill/>
        </p:spPr>
        <p:txBody>
          <a:bodyPr wrap="none" rtlCol="0">
            <a:spAutoFit/>
          </a:bodyPr>
          <a:lstStyle/>
          <a:p>
            <a:r>
              <a:rPr lang="en-US" sz="1600" u="sng"/>
              <a:t>Checking File Visibility with isHidden()</a:t>
            </a:r>
          </a:p>
        </p:txBody>
      </p:sp>
      <p:cxnSp>
        <p:nvCxnSpPr>
          <p:cNvPr id="13" name="Straight Connector 12">
            <a:extLst>
              <a:ext uri="{FF2B5EF4-FFF2-40B4-BE49-F238E27FC236}">
                <a16:creationId xmlns:a16="http://schemas.microsoft.com/office/drawing/2014/main" id="{7987607F-94DE-4638-860E-5F2686E1CD70}"/>
              </a:ext>
            </a:extLst>
          </p:cNvPr>
          <p:cNvCxnSpPr>
            <a:cxnSpLocks/>
          </p:cNvCxnSpPr>
          <p:nvPr/>
        </p:nvCxnSpPr>
        <p:spPr>
          <a:xfrm>
            <a:off x="595779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59A591-092E-4C0B-97A1-2F294131BBD6}"/>
              </a:ext>
            </a:extLst>
          </p:cNvPr>
          <p:cNvSpPr/>
          <p:nvPr/>
        </p:nvSpPr>
        <p:spPr>
          <a:xfrm>
            <a:off x="5957790" y="261610"/>
            <a:ext cx="6096000" cy="1107996"/>
          </a:xfrm>
          <a:prstGeom prst="rect">
            <a:avLst/>
          </a:prstGeom>
        </p:spPr>
        <p:txBody>
          <a:bodyPr>
            <a:spAutoFit/>
          </a:bodyPr>
          <a:lstStyle/>
          <a:p>
            <a:r>
              <a:rPr lang="en-US" sz="1100"/>
              <a:t>The Files class includes the Files.isHidden(Path) method to determine whether a file or directory is hidden within the file system. In Linux- or Mac-based systems, this is often denoted by file or directory entries that begin with a period character (.), while in Windows-based systems this requires the hidden attribute to be set. The isHidden() method throws the checked IOException, as there may be an I/O error reading the underlying file information. We present illustrative usage of this method in the following sample code:</a:t>
            </a:r>
          </a:p>
        </p:txBody>
      </p:sp>
      <p:pic>
        <p:nvPicPr>
          <p:cNvPr id="15" name="Picture 14">
            <a:extLst>
              <a:ext uri="{FF2B5EF4-FFF2-40B4-BE49-F238E27FC236}">
                <a16:creationId xmlns:a16="http://schemas.microsoft.com/office/drawing/2014/main" id="{80CD1D02-E563-4E8B-9AB4-422ECF1DF8E5}"/>
              </a:ext>
            </a:extLst>
          </p:cNvPr>
          <p:cNvPicPr>
            <a:picLocks noChangeAspect="1"/>
          </p:cNvPicPr>
          <p:nvPr/>
        </p:nvPicPr>
        <p:blipFill>
          <a:blip r:embed="rId5"/>
          <a:stretch>
            <a:fillRect/>
          </a:stretch>
        </p:blipFill>
        <p:spPr>
          <a:xfrm>
            <a:off x="6096000" y="1377910"/>
            <a:ext cx="4295775" cy="895350"/>
          </a:xfrm>
          <a:prstGeom prst="rect">
            <a:avLst/>
          </a:prstGeom>
        </p:spPr>
      </p:pic>
      <p:sp>
        <p:nvSpPr>
          <p:cNvPr id="16" name="Rectangle 15">
            <a:extLst>
              <a:ext uri="{FF2B5EF4-FFF2-40B4-BE49-F238E27FC236}">
                <a16:creationId xmlns:a16="http://schemas.microsoft.com/office/drawing/2014/main" id="{AFEA9CF6-06C7-4A82-AF35-DE01C2BB4DFF}"/>
              </a:ext>
            </a:extLst>
          </p:cNvPr>
          <p:cNvSpPr/>
          <p:nvPr/>
        </p:nvSpPr>
        <p:spPr>
          <a:xfrm>
            <a:off x="5957790" y="2269274"/>
            <a:ext cx="6096000" cy="261610"/>
          </a:xfrm>
          <a:prstGeom prst="rect">
            <a:avLst/>
          </a:prstGeom>
        </p:spPr>
        <p:txBody>
          <a:bodyPr>
            <a:spAutoFit/>
          </a:bodyPr>
          <a:lstStyle/>
          <a:p>
            <a:r>
              <a:rPr lang="en-US" sz="1100"/>
              <a:t>If the walrus.txt file is available and hidden within the file system, this method will return true.</a:t>
            </a:r>
          </a:p>
        </p:txBody>
      </p:sp>
      <p:sp>
        <p:nvSpPr>
          <p:cNvPr id="17" name="TextBox 16">
            <a:extLst>
              <a:ext uri="{FF2B5EF4-FFF2-40B4-BE49-F238E27FC236}">
                <a16:creationId xmlns:a16="http://schemas.microsoft.com/office/drawing/2014/main" id="{E495B1C6-E54D-4A58-B2F5-2AF03C5FF0A3}"/>
              </a:ext>
            </a:extLst>
          </p:cNvPr>
          <p:cNvSpPr txBox="1"/>
          <p:nvPr/>
        </p:nvSpPr>
        <p:spPr>
          <a:xfrm>
            <a:off x="5957789" y="2530884"/>
            <a:ext cx="5248616" cy="338554"/>
          </a:xfrm>
          <a:prstGeom prst="rect">
            <a:avLst/>
          </a:prstGeom>
          <a:noFill/>
        </p:spPr>
        <p:txBody>
          <a:bodyPr wrap="none" rtlCol="0">
            <a:spAutoFit/>
          </a:bodyPr>
          <a:lstStyle/>
          <a:p>
            <a:r>
              <a:rPr lang="en-US" sz="1600" u="sng"/>
              <a:t>Testing File Accessibility with isReadable() and isExecutable()</a:t>
            </a:r>
          </a:p>
        </p:txBody>
      </p:sp>
      <p:sp>
        <p:nvSpPr>
          <p:cNvPr id="18" name="Rectangle 17">
            <a:extLst>
              <a:ext uri="{FF2B5EF4-FFF2-40B4-BE49-F238E27FC236}">
                <a16:creationId xmlns:a16="http://schemas.microsoft.com/office/drawing/2014/main" id="{E34ABF9D-5EC7-4B38-A21A-5650E8992CF4}"/>
              </a:ext>
            </a:extLst>
          </p:cNvPr>
          <p:cNvSpPr/>
          <p:nvPr/>
        </p:nvSpPr>
        <p:spPr>
          <a:xfrm>
            <a:off x="5957789" y="2863599"/>
            <a:ext cx="6234203" cy="769441"/>
          </a:xfrm>
          <a:prstGeom prst="rect">
            <a:avLst/>
          </a:prstGeom>
        </p:spPr>
        <p:txBody>
          <a:bodyPr wrap="square">
            <a:spAutoFit/>
          </a:bodyPr>
          <a:lstStyle/>
          <a:p>
            <a:r>
              <a:rPr lang="en-US" sz="1100"/>
              <a:t>The Files class includes two methods for reading file accessibility: Files. isReadable(Path) and Files.isExecutable(Path). This is important in file systems where the filename can be viewed within a directory, but the user may not have permission to read the contents of the file or execute it. We now present sample usage of each method:</a:t>
            </a:r>
          </a:p>
        </p:txBody>
      </p:sp>
      <p:pic>
        <p:nvPicPr>
          <p:cNvPr id="19" name="Picture 18">
            <a:extLst>
              <a:ext uri="{FF2B5EF4-FFF2-40B4-BE49-F238E27FC236}">
                <a16:creationId xmlns:a16="http://schemas.microsoft.com/office/drawing/2014/main" id="{32A5B342-1F3D-48F9-8EDA-1CDE15BA6C4F}"/>
              </a:ext>
            </a:extLst>
          </p:cNvPr>
          <p:cNvPicPr>
            <a:picLocks noChangeAspect="1"/>
          </p:cNvPicPr>
          <p:nvPr/>
        </p:nvPicPr>
        <p:blipFill>
          <a:blip r:embed="rId6"/>
          <a:stretch>
            <a:fillRect/>
          </a:stretch>
        </p:blipFill>
        <p:spPr>
          <a:xfrm>
            <a:off x="6053040" y="3641886"/>
            <a:ext cx="4562475" cy="504825"/>
          </a:xfrm>
          <a:prstGeom prst="rect">
            <a:avLst/>
          </a:prstGeom>
        </p:spPr>
      </p:pic>
      <p:sp>
        <p:nvSpPr>
          <p:cNvPr id="20" name="Rectangle 19">
            <a:extLst>
              <a:ext uri="{FF2B5EF4-FFF2-40B4-BE49-F238E27FC236}">
                <a16:creationId xmlns:a16="http://schemas.microsoft.com/office/drawing/2014/main" id="{C37B3381-5945-4366-BA0B-9B580C34ACB2}"/>
              </a:ext>
            </a:extLst>
          </p:cNvPr>
          <p:cNvSpPr/>
          <p:nvPr/>
        </p:nvSpPr>
        <p:spPr>
          <a:xfrm>
            <a:off x="5957790" y="4146711"/>
            <a:ext cx="6096000" cy="1446550"/>
          </a:xfrm>
          <a:prstGeom prst="rect">
            <a:avLst/>
          </a:prstGeom>
        </p:spPr>
        <p:txBody>
          <a:bodyPr>
            <a:spAutoFit/>
          </a:bodyPr>
          <a:lstStyle/>
          <a:p>
            <a:r>
              <a:rPr lang="en-US" sz="1100"/>
              <a:t>The first example returns true if the baby.png file exists and its contents are readable, based on the permission rules of the underlying file system. The second example returns true if the baby.png file is marked executable within the file system. Note that the file extension does not necessary determine whether a file is executable. For example, an image file that ends in .</a:t>
            </a:r>
            <a:r>
              <a:rPr lang="en-US" sz="1100" err="1"/>
              <a:t>png</a:t>
            </a:r>
            <a:r>
              <a:rPr lang="en-US" sz="1100"/>
              <a:t> could be marked executable within a Linux-based system. </a:t>
            </a:r>
          </a:p>
          <a:p>
            <a:endParaRPr lang="en-US" sz="1100"/>
          </a:p>
          <a:p>
            <a:r>
              <a:rPr lang="en-US" sz="1100"/>
              <a:t>Like the isDirectory(), isRegularFile(), and isSymbolicLink() methods, the isReadable() and isExecutable() methods do not throw exceptions if the file does not exist but instead return false.</a:t>
            </a:r>
          </a:p>
        </p:txBody>
      </p:sp>
      <p:sp>
        <p:nvSpPr>
          <p:cNvPr id="21" name="TextBox 20">
            <a:extLst>
              <a:ext uri="{FF2B5EF4-FFF2-40B4-BE49-F238E27FC236}">
                <a16:creationId xmlns:a16="http://schemas.microsoft.com/office/drawing/2014/main" id="{EA457129-5130-4771-89B6-B05B2A97EE64}"/>
              </a:ext>
            </a:extLst>
          </p:cNvPr>
          <p:cNvSpPr txBox="1"/>
          <p:nvPr/>
        </p:nvSpPr>
        <p:spPr>
          <a:xfrm>
            <a:off x="5937105" y="5593261"/>
            <a:ext cx="2741391" cy="338554"/>
          </a:xfrm>
          <a:prstGeom prst="rect">
            <a:avLst/>
          </a:prstGeom>
          <a:noFill/>
        </p:spPr>
        <p:txBody>
          <a:bodyPr wrap="none" rtlCol="0">
            <a:spAutoFit/>
          </a:bodyPr>
          <a:lstStyle/>
          <a:p>
            <a:r>
              <a:rPr lang="en-US" sz="1600" u="sng"/>
              <a:t>Reading File Length with size()</a:t>
            </a:r>
          </a:p>
        </p:txBody>
      </p:sp>
      <p:sp>
        <p:nvSpPr>
          <p:cNvPr id="22" name="Rectangle 21">
            <a:extLst>
              <a:ext uri="{FF2B5EF4-FFF2-40B4-BE49-F238E27FC236}">
                <a16:creationId xmlns:a16="http://schemas.microsoft.com/office/drawing/2014/main" id="{78DA76A0-B2F6-49D9-AE70-5593914148F3}"/>
              </a:ext>
            </a:extLst>
          </p:cNvPr>
          <p:cNvSpPr/>
          <p:nvPr/>
        </p:nvSpPr>
        <p:spPr>
          <a:xfrm>
            <a:off x="5963167" y="5932558"/>
            <a:ext cx="6096000" cy="769441"/>
          </a:xfrm>
          <a:prstGeom prst="rect">
            <a:avLst/>
          </a:prstGeom>
        </p:spPr>
        <p:txBody>
          <a:bodyPr>
            <a:spAutoFit/>
          </a:bodyPr>
          <a:lstStyle/>
          <a:p>
            <a:r>
              <a:rPr lang="en-US" sz="1100"/>
              <a:t>The Files.size(Path) method is used to determine the size of the file in bytes. The size returned by this method represents the conceptual size of the data, and this may differ from the actual size on the persistence storage device due to file system compression and organization. The size() method throws the checked IOException if the file does not exist or if the process is unable to read the file information.</a:t>
            </a:r>
          </a:p>
        </p:txBody>
      </p:sp>
      <p:pic>
        <p:nvPicPr>
          <p:cNvPr id="23" name="Picture 22">
            <a:extLst>
              <a:ext uri="{FF2B5EF4-FFF2-40B4-BE49-F238E27FC236}">
                <a16:creationId xmlns:a16="http://schemas.microsoft.com/office/drawing/2014/main" id="{16457499-8483-4E33-9BEB-1931BE0713F8}"/>
              </a:ext>
            </a:extLst>
          </p:cNvPr>
          <p:cNvPicPr>
            <a:picLocks noChangeAspect="1"/>
          </p:cNvPicPr>
          <p:nvPr/>
        </p:nvPicPr>
        <p:blipFill>
          <a:blip r:embed="rId7"/>
          <a:stretch>
            <a:fillRect/>
          </a:stretch>
        </p:blipFill>
        <p:spPr>
          <a:xfrm>
            <a:off x="1395715" y="3340510"/>
            <a:ext cx="4466825" cy="943329"/>
          </a:xfrm>
          <a:prstGeom prst="rect">
            <a:avLst/>
          </a:prstGeom>
        </p:spPr>
      </p:pic>
    </p:spTree>
    <p:extLst>
      <p:ext uri="{BB962C8B-B14F-4D97-AF65-F5344CB8AC3E}">
        <p14:creationId xmlns:p14="http://schemas.microsoft.com/office/powerpoint/2010/main" val="42274217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2078D1-9E02-4789-960E-5C4076AFEED0}"/>
              </a:ext>
            </a:extLst>
          </p:cNvPr>
          <p:cNvSpPr/>
          <p:nvPr/>
        </p:nvSpPr>
        <p:spPr>
          <a:xfrm>
            <a:off x="0" y="-51618"/>
            <a:ext cx="3100529" cy="261610"/>
          </a:xfrm>
          <a:prstGeom prst="rect">
            <a:avLst/>
          </a:prstGeom>
        </p:spPr>
        <p:txBody>
          <a:bodyPr wrap="none">
            <a:spAutoFit/>
          </a:bodyPr>
          <a:lstStyle/>
          <a:p>
            <a:r>
              <a:rPr lang="en-US" sz="1100"/>
              <a:t>The following is a sample call to the size() method: </a:t>
            </a:r>
          </a:p>
        </p:txBody>
      </p:sp>
      <p:pic>
        <p:nvPicPr>
          <p:cNvPr id="5" name="Picture 4">
            <a:extLst>
              <a:ext uri="{FF2B5EF4-FFF2-40B4-BE49-F238E27FC236}">
                <a16:creationId xmlns:a16="http://schemas.microsoft.com/office/drawing/2014/main" id="{80009B3A-8F28-42EA-8D02-C1F485E05403}"/>
              </a:ext>
            </a:extLst>
          </p:cNvPr>
          <p:cNvPicPr>
            <a:picLocks noChangeAspect="1"/>
          </p:cNvPicPr>
          <p:nvPr/>
        </p:nvPicPr>
        <p:blipFill>
          <a:blip r:embed="rId2"/>
          <a:stretch>
            <a:fillRect/>
          </a:stretch>
        </p:blipFill>
        <p:spPr>
          <a:xfrm>
            <a:off x="110708" y="209992"/>
            <a:ext cx="4476750" cy="923925"/>
          </a:xfrm>
          <a:prstGeom prst="rect">
            <a:avLst/>
          </a:prstGeom>
        </p:spPr>
      </p:pic>
      <p:sp>
        <p:nvSpPr>
          <p:cNvPr id="6" name="Rectangle 5">
            <a:extLst>
              <a:ext uri="{FF2B5EF4-FFF2-40B4-BE49-F238E27FC236}">
                <a16:creationId xmlns:a16="http://schemas.microsoft.com/office/drawing/2014/main" id="{D8C0F204-6A7E-4BF3-8D11-E204D78C3151}"/>
              </a:ext>
            </a:extLst>
          </p:cNvPr>
          <p:cNvSpPr/>
          <p:nvPr/>
        </p:nvSpPr>
        <p:spPr>
          <a:xfrm>
            <a:off x="0" y="1133917"/>
            <a:ext cx="6096000" cy="769441"/>
          </a:xfrm>
          <a:prstGeom prst="rect">
            <a:avLst/>
          </a:prstGeom>
        </p:spPr>
        <p:txBody>
          <a:bodyPr>
            <a:spAutoFit/>
          </a:bodyPr>
          <a:lstStyle/>
          <a:p>
            <a:r>
              <a:rPr lang="en-US" sz="1100"/>
              <a:t>The example outputs the number of bytes in the file, expressed as a long value. As you may have already realized, we’re repeating a lot of the methods defined in java.io.File , as discussed in Chapter 8. Since the NIO.2 API was defined as a replacement for the java.io API, it includes many of the same methods in one form or another.</a:t>
            </a:r>
          </a:p>
        </p:txBody>
      </p:sp>
      <p:pic>
        <p:nvPicPr>
          <p:cNvPr id="7" name="Picture 6">
            <a:extLst>
              <a:ext uri="{FF2B5EF4-FFF2-40B4-BE49-F238E27FC236}">
                <a16:creationId xmlns:a16="http://schemas.microsoft.com/office/drawing/2014/main" id="{BC6902F0-126E-4E18-86AC-30F5BDC63902}"/>
              </a:ext>
            </a:extLst>
          </p:cNvPr>
          <p:cNvPicPr>
            <a:picLocks noChangeAspect="1"/>
          </p:cNvPicPr>
          <p:nvPr/>
        </p:nvPicPr>
        <p:blipFill>
          <a:blip r:embed="rId3"/>
          <a:stretch>
            <a:fillRect/>
          </a:stretch>
        </p:blipFill>
        <p:spPr>
          <a:xfrm>
            <a:off x="88586" y="1903358"/>
            <a:ext cx="5372100" cy="752475"/>
          </a:xfrm>
          <a:prstGeom prst="rect">
            <a:avLst/>
          </a:prstGeom>
        </p:spPr>
      </p:pic>
      <p:sp>
        <p:nvSpPr>
          <p:cNvPr id="8" name="TextBox 7">
            <a:extLst>
              <a:ext uri="{FF2B5EF4-FFF2-40B4-BE49-F238E27FC236}">
                <a16:creationId xmlns:a16="http://schemas.microsoft.com/office/drawing/2014/main" id="{E5A5BB59-F694-463F-8AC9-7A05AA81E209}"/>
              </a:ext>
            </a:extLst>
          </p:cNvPr>
          <p:cNvSpPr txBox="1"/>
          <p:nvPr/>
        </p:nvSpPr>
        <p:spPr>
          <a:xfrm>
            <a:off x="0" y="2658006"/>
            <a:ext cx="4883901" cy="584775"/>
          </a:xfrm>
          <a:prstGeom prst="rect">
            <a:avLst/>
          </a:prstGeom>
          <a:noFill/>
        </p:spPr>
        <p:txBody>
          <a:bodyPr wrap="none" rtlCol="0">
            <a:spAutoFit/>
          </a:bodyPr>
          <a:lstStyle/>
          <a:p>
            <a:r>
              <a:rPr lang="en-US" sz="1600" u="sng"/>
              <a:t>Managing File Modifications with getLastModifiedTime()</a:t>
            </a:r>
          </a:p>
          <a:p>
            <a:r>
              <a:rPr lang="en-US" sz="1600" u="sng"/>
              <a:t>and setLastModifiedTime()</a:t>
            </a:r>
          </a:p>
        </p:txBody>
      </p:sp>
      <p:sp>
        <p:nvSpPr>
          <p:cNvPr id="9" name="Rectangle 8">
            <a:extLst>
              <a:ext uri="{FF2B5EF4-FFF2-40B4-BE49-F238E27FC236}">
                <a16:creationId xmlns:a16="http://schemas.microsoft.com/office/drawing/2014/main" id="{3ECBBEC3-43A3-4A7C-BA56-982836E05C2F}"/>
              </a:ext>
            </a:extLst>
          </p:cNvPr>
          <p:cNvSpPr/>
          <p:nvPr/>
        </p:nvSpPr>
        <p:spPr>
          <a:xfrm>
            <a:off x="1" y="3198537"/>
            <a:ext cx="6024156" cy="2970044"/>
          </a:xfrm>
          <a:prstGeom prst="rect">
            <a:avLst/>
          </a:prstGeom>
        </p:spPr>
        <p:txBody>
          <a:bodyPr wrap="square">
            <a:spAutoFit/>
          </a:bodyPr>
          <a:lstStyle/>
          <a:p>
            <a:r>
              <a:rPr lang="en-US" sz="1100"/>
              <a:t>Most operating systems support tracking a last-modified date/time value with each file. Some applications use this to determine when the file should be read again. For example, there might be a program that performs an operation anytime the file data changes. In the majority of circumstances, it is a lot faster to check a single file metadata attribute than to reload the entire contents of the file, especially if the file is large.</a:t>
            </a:r>
          </a:p>
          <a:p>
            <a:endParaRPr lang="en-US" sz="1100"/>
          </a:p>
          <a:p>
            <a:r>
              <a:rPr lang="en-US" sz="1100"/>
              <a:t>The Files class provides the method Files.getLastModifiedTime(Path) , which returns a FileTime object to accomplish this. The FileTime class is a simple container class that stores the date/time information about when a file was accessed, modified, or created. For convenience, it has a toMillis() method that returns the epoch time.</a:t>
            </a:r>
          </a:p>
          <a:p>
            <a:endParaRPr lang="en-US" sz="1100"/>
          </a:p>
          <a:p>
            <a:r>
              <a:rPr lang="en-US" sz="1100"/>
              <a:t>The Files class also provides a mechanism for updating the last-modified date/time of a file using the Files.setLastModifiedTime(Path,FileTime) method. The FileTime class also has a static fromMillis() method that converts from the epoch time to a FileTime object.</a:t>
            </a:r>
          </a:p>
          <a:p>
            <a:endParaRPr lang="en-US" sz="1100"/>
          </a:p>
          <a:p>
            <a:r>
              <a:rPr lang="en-US" sz="1100"/>
              <a:t>Both of these methods have the ability to throw a checked IOException when the file is accessed or modified. </a:t>
            </a:r>
          </a:p>
        </p:txBody>
      </p:sp>
      <p:cxnSp>
        <p:nvCxnSpPr>
          <p:cNvPr id="10" name="Straight Connector 9">
            <a:extLst>
              <a:ext uri="{FF2B5EF4-FFF2-40B4-BE49-F238E27FC236}">
                <a16:creationId xmlns:a16="http://schemas.microsoft.com/office/drawing/2014/main" id="{7F1029D6-7B74-43CE-B0C1-C2B970FA9D71}"/>
              </a:ext>
            </a:extLst>
          </p:cNvPr>
          <p:cNvCxnSpPr>
            <a:cxnSpLocks/>
          </p:cNvCxnSpPr>
          <p:nvPr/>
        </p:nvCxnSpPr>
        <p:spPr>
          <a:xfrm>
            <a:off x="602415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A3218F6-60CE-4ADF-BD7A-8288D1C9C07E}"/>
              </a:ext>
            </a:extLst>
          </p:cNvPr>
          <p:cNvPicPr>
            <a:picLocks noChangeAspect="1"/>
          </p:cNvPicPr>
          <p:nvPr/>
        </p:nvPicPr>
        <p:blipFill>
          <a:blip r:embed="rId4"/>
          <a:stretch>
            <a:fillRect/>
          </a:stretch>
        </p:blipFill>
        <p:spPr>
          <a:xfrm>
            <a:off x="86846" y="6096000"/>
            <a:ext cx="5334000" cy="762000"/>
          </a:xfrm>
          <a:prstGeom prst="rect">
            <a:avLst/>
          </a:prstGeom>
        </p:spPr>
      </p:pic>
      <p:sp>
        <p:nvSpPr>
          <p:cNvPr id="12" name="Rectangle 11">
            <a:extLst>
              <a:ext uri="{FF2B5EF4-FFF2-40B4-BE49-F238E27FC236}">
                <a16:creationId xmlns:a16="http://schemas.microsoft.com/office/drawing/2014/main" id="{0F423BEA-B0AD-4352-973D-E60006EC17C0}"/>
              </a:ext>
            </a:extLst>
          </p:cNvPr>
          <p:cNvSpPr/>
          <p:nvPr/>
        </p:nvSpPr>
        <p:spPr>
          <a:xfrm>
            <a:off x="6024158" y="0"/>
            <a:ext cx="2762295" cy="261610"/>
          </a:xfrm>
          <a:prstGeom prst="rect">
            <a:avLst/>
          </a:prstGeom>
        </p:spPr>
        <p:txBody>
          <a:bodyPr wrap="none">
            <a:spAutoFit/>
          </a:bodyPr>
          <a:lstStyle/>
          <a:p>
            <a:r>
              <a:rPr lang="en-US" sz="1100"/>
              <a:t>We now present examples of both methods: </a:t>
            </a:r>
          </a:p>
        </p:txBody>
      </p:sp>
      <p:pic>
        <p:nvPicPr>
          <p:cNvPr id="13" name="Picture 12">
            <a:extLst>
              <a:ext uri="{FF2B5EF4-FFF2-40B4-BE49-F238E27FC236}">
                <a16:creationId xmlns:a16="http://schemas.microsoft.com/office/drawing/2014/main" id="{A25FFB93-4648-431E-AF2B-7C236AC3CCBB}"/>
              </a:ext>
            </a:extLst>
          </p:cNvPr>
          <p:cNvPicPr>
            <a:picLocks noChangeAspect="1"/>
          </p:cNvPicPr>
          <p:nvPr/>
        </p:nvPicPr>
        <p:blipFill>
          <a:blip r:embed="rId5"/>
          <a:stretch>
            <a:fillRect/>
          </a:stretch>
        </p:blipFill>
        <p:spPr>
          <a:xfrm>
            <a:off x="6095999" y="261610"/>
            <a:ext cx="4419600" cy="1847850"/>
          </a:xfrm>
          <a:prstGeom prst="rect">
            <a:avLst/>
          </a:prstGeom>
        </p:spPr>
      </p:pic>
      <p:sp>
        <p:nvSpPr>
          <p:cNvPr id="14" name="Rectangle 13">
            <a:extLst>
              <a:ext uri="{FF2B5EF4-FFF2-40B4-BE49-F238E27FC236}">
                <a16:creationId xmlns:a16="http://schemas.microsoft.com/office/drawing/2014/main" id="{14B06557-8286-4A22-ABF0-56D1CCD90399}"/>
              </a:ext>
            </a:extLst>
          </p:cNvPr>
          <p:cNvSpPr/>
          <p:nvPr/>
        </p:nvSpPr>
        <p:spPr>
          <a:xfrm>
            <a:off x="6024158" y="2105427"/>
            <a:ext cx="6096000" cy="600164"/>
          </a:xfrm>
          <a:prstGeom prst="rect">
            <a:avLst/>
          </a:prstGeom>
        </p:spPr>
        <p:txBody>
          <a:bodyPr>
            <a:spAutoFit/>
          </a:bodyPr>
          <a:lstStyle/>
          <a:p>
            <a:r>
              <a:rPr lang="en-US" sz="1100"/>
              <a:t>The first part of the code reads and outputs the last-modified time value of the food.jpeg file. The next line sets a last-modified date/time using the current time value. Finally, we repeat our earlier line and output the newly set last-modified date/time value. </a:t>
            </a:r>
          </a:p>
        </p:txBody>
      </p:sp>
      <p:sp>
        <p:nvSpPr>
          <p:cNvPr id="15" name="TextBox 14">
            <a:extLst>
              <a:ext uri="{FF2B5EF4-FFF2-40B4-BE49-F238E27FC236}">
                <a16:creationId xmlns:a16="http://schemas.microsoft.com/office/drawing/2014/main" id="{871BE386-EB72-4B73-B704-E3E71BA15420}"/>
              </a:ext>
            </a:extLst>
          </p:cNvPr>
          <p:cNvSpPr txBox="1"/>
          <p:nvPr/>
        </p:nvSpPr>
        <p:spPr>
          <a:xfrm>
            <a:off x="6024157" y="2658006"/>
            <a:ext cx="4771434" cy="338554"/>
          </a:xfrm>
          <a:prstGeom prst="rect">
            <a:avLst/>
          </a:prstGeom>
          <a:noFill/>
        </p:spPr>
        <p:txBody>
          <a:bodyPr wrap="none" rtlCol="0">
            <a:spAutoFit/>
          </a:bodyPr>
          <a:lstStyle/>
          <a:p>
            <a:r>
              <a:rPr lang="en-US" sz="1600" u="sng"/>
              <a:t>Managing Ownership with getOwner() and setOwner()</a:t>
            </a:r>
          </a:p>
        </p:txBody>
      </p:sp>
      <p:sp>
        <p:nvSpPr>
          <p:cNvPr id="16" name="Rectangle 15">
            <a:extLst>
              <a:ext uri="{FF2B5EF4-FFF2-40B4-BE49-F238E27FC236}">
                <a16:creationId xmlns:a16="http://schemas.microsoft.com/office/drawing/2014/main" id="{0C66BC38-620D-41B6-81F7-C301E71F6225}"/>
              </a:ext>
            </a:extLst>
          </p:cNvPr>
          <p:cNvSpPr/>
          <p:nvPr/>
        </p:nvSpPr>
        <p:spPr>
          <a:xfrm>
            <a:off x="6024157" y="2996560"/>
            <a:ext cx="6167839" cy="2631490"/>
          </a:xfrm>
          <a:prstGeom prst="rect">
            <a:avLst/>
          </a:prstGeom>
        </p:spPr>
        <p:txBody>
          <a:bodyPr wrap="square">
            <a:spAutoFit/>
          </a:bodyPr>
          <a:lstStyle/>
          <a:p>
            <a:r>
              <a:rPr lang="en-US" sz="1100"/>
              <a:t>Many file systems also support the notion of user-owned files and directories. In this manner, the Files.getOwner(Path) method returns an instance of UserPrincipal that represents the owner of the file within the file system.</a:t>
            </a:r>
          </a:p>
          <a:p>
            <a:endParaRPr lang="en-US" sz="1100"/>
          </a:p>
          <a:p>
            <a:r>
              <a:rPr lang="en-US" sz="1100"/>
              <a:t>As you may have already guessed, there is also a method to set the owner, called Files .setOwner(Path,UserPrincipal) . Note that the operating system may intervene when you try to modify the owner of a file and block the operation. For example, a process running under one user may not be allowed to take ownership of a file owned by another user. Both the getOwner() and setOwner() methods can throw the checked exception IOException in case of any issues accessing or modifying the file. In order to set a file owner to an arbitrary user, the NIO.2 API provides a UserPrincipalLookupService helper class for finding a UserPrincipal record for a particular user within a file system. </a:t>
            </a:r>
          </a:p>
          <a:p>
            <a:endParaRPr lang="en-US" sz="1100"/>
          </a:p>
          <a:p>
            <a:r>
              <a:rPr lang="en-US" sz="1100"/>
              <a:t>In order to use the helper class, you first need to obtain an instance of a FileSystem object, either by using the FileSystems.getDefault() method or by calling getFileSystem() on the Path object with which you are working, as shown in the following two examples: </a:t>
            </a:r>
          </a:p>
        </p:txBody>
      </p:sp>
      <p:pic>
        <p:nvPicPr>
          <p:cNvPr id="19" name="Picture 18">
            <a:extLst>
              <a:ext uri="{FF2B5EF4-FFF2-40B4-BE49-F238E27FC236}">
                <a16:creationId xmlns:a16="http://schemas.microsoft.com/office/drawing/2014/main" id="{AFDA87A0-B14D-42D0-A110-C7D8EC1DB006}"/>
              </a:ext>
            </a:extLst>
          </p:cNvPr>
          <p:cNvPicPr>
            <a:picLocks noChangeAspect="1"/>
          </p:cNvPicPr>
          <p:nvPr/>
        </p:nvPicPr>
        <p:blipFill>
          <a:blip r:embed="rId6"/>
          <a:stretch>
            <a:fillRect/>
          </a:stretch>
        </p:blipFill>
        <p:spPr>
          <a:xfrm>
            <a:off x="6095999" y="5689018"/>
            <a:ext cx="5181600" cy="1171575"/>
          </a:xfrm>
          <a:prstGeom prst="rect">
            <a:avLst/>
          </a:prstGeom>
        </p:spPr>
      </p:pic>
    </p:spTree>
    <p:extLst>
      <p:ext uri="{BB962C8B-B14F-4D97-AF65-F5344CB8AC3E}">
        <p14:creationId xmlns:p14="http://schemas.microsoft.com/office/powerpoint/2010/main" val="14612153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E9590-51C3-41F7-AB9C-63963DA0B044}"/>
              </a:ext>
            </a:extLst>
          </p:cNvPr>
          <p:cNvSpPr/>
          <p:nvPr/>
        </p:nvSpPr>
        <p:spPr>
          <a:xfrm>
            <a:off x="0" y="-70833"/>
            <a:ext cx="5957790" cy="430887"/>
          </a:xfrm>
          <a:prstGeom prst="rect">
            <a:avLst/>
          </a:prstGeom>
        </p:spPr>
        <p:txBody>
          <a:bodyPr wrap="square">
            <a:spAutoFit/>
          </a:bodyPr>
          <a:lstStyle/>
          <a:p>
            <a:r>
              <a:rPr lang="en-US" sz="1100"/>
              <a:t>We now present examples of the getOwner() and setOwner() methods, including an example of how to use the UserPrincipalLookupService:</a:t>
            </a:r>
          </a:p>
        </p:txBody>
      </p:sp>
      <p:pic>
        <p:nvPicPr>
          <p:cNvPr id="5" name="Picture 4">
            <a:extLst>
              <a:ext uri="{FF2B5EF4-FFF2-40B4-BE49-F238E27FC236}">
                <a16:creationId xmlns:a16="http://schemas.microsoft.com/office/drawing/2014/main" id="{FFAAC872-6947-4560-8A59-C24504C7A111}"/>
              </a:ext>
            </a:extLst>
          </p:cNvPr>
          <p:cNvPicPr>
            <a:picLocks noChangeAspect="1"/>
          </p:cNvPicPr>
          <p:nvPr/>
        </p:nvPicPr>
        <p:blipFill>
          <a:blip r:embed="rId2"/>
          <a:stretch>
            <a:fillRect/>
          </a:stretch>
        </p:blipFill>
        <p:spPr>
          <a:xfrm>
            <a:off x="123978" y="360054"/>
            <a:ext cx="4791075" cy="2590800"/>
          </a:xfrm>
          <a:prstGeom prst="rect">
            <a:avLst/>
          </a:prstGeom>
        </p:spPr>
      </p:pic>
      <p:sp>
        <p:nvSpPr>
          <p:cNvPr id="6" name="Rectangle 5">
            <a:extLst>
              <a:ext uri="{FF2B5EF4-FFF2-40B4-BE49-F238E27FC236}">
                <a16:creationId xmlns:a16="http://schemas.microsoft.com/office/drawing/2014/main" id="{B0EE02A1-E38B-4D3C-8239-6FEA14B4478B}"/>
              </a:ext>
            </a:extLst>
          </p:cNvPr>
          <p:cNvSpPr/>
          <p:nvPr/>
        </p:nvSpPr>
        <p:spPr>
          <a:xfrm>
            <a:off x="0" y="2950854"/>
            <a:ext cx="6096000" cy="600164"/>
          </a:xfrm>
          <a:prstGeom prst="rect">
            <a:avLst/>
          </a:prstGeom>
        </p:spPr>
        <p:txBody>
          <a:bodyPr>
            <a:spAutoFit/>
          </a:bodyPr>
          <a:lstStyle/>
          <a:p>
            <a:r>
              <a:rPr lang="en-US" sz="1100"/>
              <a:t>The first set of lines reads the owner of the file and outputs the name of the user. The second set of lines retrieves a user named jane within the related file system and uses it to set a new owner for the file. Finally, we read the file owner name again to verify that is has been updated.</a:t>
            </a:r>
          </a:p>
        </p:txBody>
      </p:sp>
      <p:cxnSp>
        <p:nvCxnSpPr>
          <p:cNvPr id="7" name="Straight Connector 6">
            <a:extLst>
              <a:ext uri="{FF2B5EF4-FFF2-40B4-BE49-F238E27FC236}">
                <a16:creationId xmlns:a16="http://schemas.microsoft.com/office/drawing/2014/main" id="{BC635C31-E592-467A-9BF1-E8178832447B}"/>
              </a:ext>
            </a:extLst>
          </p:cNvPr>
          <p:cNvCxnSpPr>
            <a:cxnSpLocks/>
          </p:cNvCxnSpPr>
          <p:nvPr/>
        </p:nvCxnSpPr>
        <p:spPr>
          <a:xfrm>
            <a:off x="594248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88BF90-B716-4B60-B5FC-8CB6EB95B3AF}"/>
              </a:ext>
            </a:extLst>
          </p:cNvPr>
          <p:cNvSpPr txBox="1"/>
          <p:nvPr/>
        </p:nvSpPr>
        <p:spPr>
          <a:xfrm>
            <a:off x="0" y="3551018"/>
            <a:ext cx="3207773" cy="369332"/>
          </a:xfrm>
          <a:prstGeom prst="rect">
            <a:avLst/>
          </a:prstGeom>
          <a:noFill/>
        </p:spPr>
        <p:txBody>
          <a:bodyPr wrap="square">
            <a:spAutoFit/>
          </a:bodyPr>
          <a:lstStyle/>
          <a:p>
            <a:pPr marL="342900" indent="-342900">
              <a:buFont typeface="Wingdings" panose="05000000000000000000" pitchFamily="2" charset="2"/>
              <a:buChar char="Ø"/>
            </a:pPr>
            <a:r>
              <a:rPr lang="en-US"/>
              <a:t>Improving Access with Views </a:t>
            </a:r>
          </a:p>
        </p:txBody>
      </p:sp>
      <p:sp>
        <p:nvSpPr>
          <p:cNvPr id="9" name="Rectangle 8">
            <a:extLst>
              <a:ext uri="{FF2B5EF4-FFF2-40B4-BE49-F238E27FC236}">
                <a16:creationId xmlns:a16="http://schemas.microsoft.com/office/drawing/2014/main" id="{737CFB99-FD5C-4B86-8A31-23E899531258}"/>
              </a:ext>
            </a:extLst>
          </p:cNvPr>
          <p:cNvSpPr/>
          <p:nvPr/>
        </p:nvSpPr>
        <p:spPr>
          <a:xfrm>
            <a:off x="1" y="3920350"/>
            <a:ext cx="5957790" cy="2800767"/>
          </a:xfrm>
          <a:prstGeom prst="rect">
            <a:avLst/>
          </a:prstGeom>
        </p:spPr>
        <p:txBody>
          <a:bodyPr wrap="square">
            <a:spAutoFit/>
          </a:bodyPr>
          <a:lstStyle/>
          <a:p>
            <a:r>
              <a:rPr lang="en-US" sz="1100"/>
              <a:t>Up until now, we have been accessing individual file attributes with single method calls. While this is functionally correct, there are often costs associated with accessing the file that make it far more efficient to retrieve all file metadata attributes in a single call. Furthermore, some attributes are file system specific and cannot be easily generalized for all file systems. </a:t>
            </a:r>
          </a:p>
          <a:p>
            <a:endParaRPr lang="en-US" sz="1100"/>
          </a:p>
          <a:p>
            <a:r>
              <a:rPr lang="en-US" sz="1100"/>
              <a:t>The NIO.2 API addresses both of these concerns by allowing you to construct views for various file systems in a single method call. A </a:t>
            </a:r>
            <a:r>
              <a:rPr lang="en-US" sz="1100" b="1" i="1"/>
              <a:t>view</a:t>
            </a:r>
            <a:r>
              <a:rPr lang="en-US" sz="1100"/>
              <a:t> is a group of related attributes for a particular file system type. A file may support multiple views, allowing you to retrieve and update various sets of information about the file.</a:t>
            </a:r>
          </a:p>
          <a:p>
            <a:endParaRPr lang="en-US" sz="1100"/>
          </a:p>
          <a:p>
            <a:r>
              <a:rPr lang="en-US" sz="1100"/>
              <a:t>If you need to read multiple attributes of a file or directory at a time, the performance advantage of using a view may be substantial. Although more attributes are read than in a single method call, there are fewer round-trips between Java and the operating system, whereas reading the same attributes with the previously described single method calls would require many such trips. In practice, the number of trips between Java and the operating system is more important in determining performance than the number of attributes read.</a:t>
            </a:r>
          </a:p>
        </p:txBody>
      </p:sp>
      <p:sp>
        <p:nvSpPr>
          <p:cNvPr id="10" name="Rectangle 9">
            <a:extLst>
              <a:ext uri="{FF2B5EF4-FFF2-40B4-BE49-F238E27FC236}">
                <a16:creationId xmlns:a16="http://schemas.microsoft.com/office/drawing/2014/main" id="{50E94E91-1928-4821-9969-F01FB88FB5E4}"/>
              </a:ext>
            </a:extLst>
          </p:cNvPr>
          <p:cNvSpPr/>
          <p:nvPr/>
        </p:nvSpPr>
        <p:spPr>
          <a:xfrm>
            <a:off x="5942484" y="0"/>
            <a:ext cx="6096000" cy="600164"/>
          </a:xfrm>
          <a:prstGeom prst="rect">
            <a:avLst/>
          </a:prstGeom>
        </p:spPr>
        <p:txBody>
          <a:bodyPr>
            <a:spAutoFit/>
          </a:bodyPr>
          <a:lstStyle/>
          <a:p>
            <a:r>
              <a:rPr lang="en-US" sz="1100"/>
              <a:t>That’s not to say that the single method calls we just finished discussing do not have their applications. If you only need to read exactly one file attribute, then there is little or no performance difference. They also tend to be more convenient to use given their concise nature.</a:t>
            </a:r>
          </a:p>
        </p:txBody>
      </p:sp>
      <p:sp>
        <p:nvSpPr>
          <p:cNvPr id="11" name="TextBox 10">
            <a:extLst>
              <a:ext uri="{FF2B5EF4-FFF2-40B4-BE49-F238E27FC236}">
                <a16:creationId xmlns:a16="http://schemas.microsoft.com/office/drawing/2014/main" id="{00C31C1F-4B0B-4F3F-B32F-6581FD1E58B3}"/>
              </a:ext>
            </a:extLst>
          </p:cNvPr>
          <p:cNvSpPr txBox="1"/>
          <p:nvPr/>
        </p:nvSpPr>
        <p:spPr>
          <a:xfrm>
            <a:off x="5957790" y="560109"/>
            <a:ext cx="1992918" cy="338554"/>
          </a:xfrm>
          <a:prstGeom prst="rect">
            <a:avLst/>
          </a:prstGeom>
          <a:noFill/>
        </p:spPr>
        <p:txBody>
          <a:bodyPr wrap="none" rtlCol="0">
            <a:spAutoFit/>
          </a:bodyPr>
          <a:lstStyle/>
          <a:p>
            <a:r>
              <a:rPr lang="en-US" sz="1600" u="sng"/>
              <a:t>Understanding Views</a:t>
            </a:r>
          </a:p>
        </p:txBody>
      </p:sp>
      <p:sp>
        <p:nvSpPr>
          <p:cNvPr id="12" name="Rectangle 11">
            <a:extLst>
              <a:ext uri="{FF2B5EF4-FFF2-40B4-BE49-F238E27FC236}">
                <a16:creationId xmlns:a16="http://schemas.microsoft.com/office/drawing/2014/main" id="{44B9BDB0-4033-4F93-B7F3-09C6DB15F925}"/>
              </a:ext>
            </a:extLst>
          </p:cNvPr>
          <p:cNvSpPr/>
          <p:nvPr/>
        </p:nvSpPr>
        <p:spPr>
          <a:xfrm>
            <a:off x="5951743" y="897040"/>
            <a:ext cx="6096000" cy="3308598"/>
          </a:xfrm>
          <a:prstGeom prst="rect">
            <a:avLst/>
          </a:prstGeom>
        </p:spPr>
        <p:txBody>
          <a:bodyPr>
            <a:spAutoFit/>
          </a:bodyPr>
          <a:lstStyle/>
          <a:p>
            <a:r>
              <a:rPr lang="en-US" sz="1100"/>
              <a:t>To request a view, you need to provide both a path to the file or a directory whose information you want to read, as well as a class object, which tells the NIO.2 API method which type of view you would like returned.</a:t>
            </a:r>
          </a:p>
          <a:p>
            <a:endParaRPr lang="en-US" sz="1100"/>
          </a:p>
          <a:p>
            <a:r>
              <a:rPr lang="en-US" sz="1100"/>
              <a:t>The Files API includes two sets of methods of analogous classes for accessing view information. The first method, Files.readAttributes(), returns a read-only view of the file attributes. The second method, Files.getFileAttributeView(), returns the underlying attribute view, and it provides a direct resource for modifying file information.</a:t>
            </a:r>
          </a:p>
          <a:p>
            <a:endParaRPr lang="en-US" sz="1100"/>
          </a:p>
          <a:p>
            <a:r>
              <a:rPr lang="en-US" sz="1100"/>
              <a:t>Both of these methods can throw a checked IOException, such as when the view class type is unsupported. For example, trying to read Windows-based attributes within a Linux file system may throw an UnsupportedOperationException.</a:t>
            </a:r>
          </a:p>
          <a:p>
            <a:endParaRPr lang="en-US" sz="1100"/>
          </a:p>
          <a:p>
            <a:r>
              <a:rPr lang="en-US" sz="1100"/>
              <a:t>Table 9.4 lists the commonly used attributes and view classes; note that the first row is required knowledge for the exam. The DOS and POSIX classes are useful for reading and modifying operating system–specific properties. They also both inherit from their respective attribute and view classes. For example, PosixFileAttributes inherits from BasicFileAttributes, just as DosFileAttributeView inherits from BasicFileAttributeView, meaning that all of the operations available on the parent class are available in the respective subclasses.</a:t>
            </a:r>
          </a:p>
        </p:txBody>
      </p:sp>
      <p:pic>
        <p:nvPicPr>
          <p:cNvPr id="13" name="Picture 12">
            <a:extLst>
              <a:ext uri="{FF2B5EF4-FFF2-40B4-BE49-F238E27FC236}">
                <a16:creationId xmlns:a16="http://schemas.microsoft.com/office/drawing/2014/main" id="{A852DBBD-4496-40C7-837C-824C1D38BD56}"/>
              </a:ext>
            </a:extLst>
          </p:cNvPr>
          <p:cNvPicPr>
            <a:picLocks noChangeAspect="1"/>
          </p:cNvPicPr>
          <p:nvPr/>
        </p:nvPicPr>
        <p:blipFill>
          <a:blip r:embed="rId3"/>
          <a:stretch>
            <a:fillRect/>
          </a:stretch>
        </p:blipFill>
        <p:spPr>
          <a:xfrm>
            <a:off x="6033934" y="4205638"/>
            <a:ext cx="5448300" cy="2219325"/>
          </a:xfrm>
          <a:prstGeom prst="rect">
            <a:avLst/>
          </a:prstGeom>
        </p:spPr>
      </p:pic>
    </p:spTree>
    <p:extLst>
      <p:ext uri="{BB962C8B-B14F-4D97-AF65-F5344CB8AC3E}">
        <p14:creationId xmlns:p14="http://schemas.microsoft.com/office/powerpoint/2010/main" val="27834863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9D4DB1-B21C-4446-BA57-A5640EDD6369}"/>
              </a:ext>
            </a:extLst>
          </p:cNvPr>
          <p:cNvSpPr/>
          <p:nvPr/>
        </p:nvSpPr>
        <p:spPr>
          <a:xfrm>
            <a:off x="0" y="-61918"/>
            <a:ext cx="6096000" cy="769441"/>
          </a:xfrm>
          <a:prstGeom prst="rect">
            <a:avLst/>
          </a:prstGeom>
        </p:spPr>
        <p:txBody>
          <a:bodyPr>
            <a:spAutoFit/>
          </a:bodyPr>
          <a:lstStyle/>
          <a:p>
            <a:r>
              <a:rPr lang="en-US" sz="1100"/>
              <a:t>For the exam, you should be familiar with the BasicFileAttributes and BasicFileAttributeView classes and their common methods, such as creationTime(), lastModifiedTime(), and so forth. You do not need to memorize the methods available to the DosFile and PosixFile classes for the exam, although you should be aware that they exist in case you come across them.</a:t>
            </a:r>
          </a:p>
        </p:txBody>
      </p:sp>
      <p:sp>
        <p:nvSpPr>
          <p:cNvPr id="5" name="TextBox 4">
            <a:extLst>
              <a:ext uri="{FF2B5EF4-FFF2-40B4-BE49-F238E27FC236}">
                <a16:creationId xmlns:a16="http://schemas.microsoft.com/office/drawing/2014/main" id="{CB84AE75-EC6C-4459-8624-9D478A059765}"/>
              </a:ext>
            </a:extLst>
          </p:cNvPr>
          <p:cNvSpPr txBox="1"/>
          <p:nvPr/>
        </p:nvSpPr>
        <p:spPr>
          <a:xfrm>
            <a:off x="0" y="626042"/>
            <a:ext cx="1775422" cy="338554"/>
          </a:xfrm>
          <a:prstGeom prst="rect">
            <a:avLst/>
          </a:prstGeom>
          <a:noFill/>
        </p:spPr>
        <p:txBody>
          <a:bodyPr wrap="none" rtlCol="0">
            <a:spAutoFit/>
          </a:bodyPr>
          <a:lstStyle/>
          <a:p>
            <a:r>
              <a:rPr lang="en-US" sz="1600" u="sng"/>
              <a:t>Reading Attributes</a:t>
            </a:r>
          </a:p>
        </p:txBody>
      </p:sp>
      <p:sp>
        <p:nvSpPr>
          <p:cNvPr id="6" name="Rectangle 5">
            <a:extLst>
              <a:ext uri="{FF2B5EF4-FFF2-40B4-BE49-F238E27FC236}">
                <a16:creationId xmlns:a16="http://schemas.microsoft.com/office/drawing/2014/main" id="{CAFA4162-AA78-4BDD-9764-32873D4356B5}"/>
              </a:ext>
            </a:extLst>
          </p:cNvPr>
          <p:cNvSpPr/>
          <p:nvPr/>
        </p:nvSpPr>
        <p:spPr>
          <a:xfrm>
            <a:off x="0" y="912068"/>
            <a:ext cx="5994100" cy="600164"/>
          </a:xfrm>
          <a:prstGeom prst="rect">
            <a:avLst/>
          </a:prstGeom>
        </p:spPr>
        <p:txBody>
          <a:bodyPr wrap="square">
            <a:spAutoFit/>
          </a:bodyPr>
          <a:lstStyle/>
          <a:p>
            <a:r>
              <a:rPr lang="en-US" sz="1100"/>
              <a:t>The NIO.2 API provides a Files.readAttributes(Path,Class) method, which returns read-only versions of a file view. The second parameter uses generics such that the return type of the method will be an instance of the provided class. </a:t>
            </a:r>
          </a:p>
        </p:txBody>
      </p:sp>
      <p:sp>
        <p:nvSpPr>
          <p:cNvPr id="7" name="TextBox 6">
            <a:extLst>
              <a:ext uri="{FF2B5EF4-FFF2-40B4-BE49-F238E27FC236}">
                <a16:creationId xmlns:a16="http://schemas.microsoft.com/office/drawing/2014/main" id="{DAFECF1D-FDD1-4BB8-AB05-4CB5BB9F6018}"/>
              </a:ext>
            </a:extLst>
          </p:cNvPr>
          <p:cNvSpPr txBox="1"/>
          <p:nvPr/>
        </p:nvSpPr>
        <p:spPr>
          <a:xfrm>
            <a:off x="0" y="1466726"/>
            <a:ext cx="1238865" cy="261610"/>
          </a:xfrm>
          <a:prstGeom prst="rect">
            <a:avLst/>
          </a:prstGeom>
          <a:noFill/>
        </p:spPr>
        <p:txBody>
          <a:bodyPr wrap="square">
            <a:spAutoFit/>
          </a:bodyPr>
          <a:lstStyle/>
          <a:p>
            <a:r>
              <a:rPr lang="en-US" sz="1100" u="sng"/>
              <a:t>BasicFileAttributes</a:t>
            </a:r>
          </a:p>
        </p:txBody>
      </p:sp>
      <p:sp>
        <p:nvSpPr>
          <p:cNvPr id="8" name="Rectangle 7">
            <a:extLst>
              <a:ext uri="{FF2B5EF4-FFF2-40B4-BE49-F238E27FC236}">
                <a16:creationId xmlns:a16="http://schemas.microsoft.com/office/drawing/2014/main" id="{7FA05A5D-8DEF-427C-BC50-0D9719FD29FC}"/>
              </a:ext>
            </a:extLst>
          </p:cNvPr>
          <p:cNvSpPr/>
          <p:nvPr/>
        </p:nvSpPr>
        <p:spPr>
          <a:xfrm>
            <a:off x="0" y="1682829"/>
            <a:ext cx="6096000" cy="1107996"/>
          </a:xfrm>
          <a:prstGeom prst="rect">
            <a:avLst/>
          </a:prstGeom>
        </p:spPr>
        <p:txBody>
          <a:bodyPr>
            <a:spAutoFit/>
          </a:bodyPr>
          <a:lstStyle/>
          <a:p>
            <a:r>
              <a:rPr lang="en-US" sz="1100"/>
              <a:t>All attributes classes extend from BasicFileAttributes; therefore it contains attributes common to all supported file systems. It includes many of the file attributes that you previously saw as single-line method calls in the Files class, such as Files.isDirectory(), Files.getLastModifiedTime(), and so on. </a:t>
            </a:r>
          </a:p>
          <a:p>
            <a:endParaRPr lang="en-US" sz="1100"/>
          </a:p>
          <a:p>
            <a:r>
              <a:rPr lang="en-US" sz="1100"/>
              <a:t>We now present a sample application that retrieves BasicFileAttributes on a file and outputs various metadata about the file:</a:t>
            </a:r>
          </a:p>
        </p:txBody>
      </p:sp>
      <p:pic>
        <p:nvPicPr>
          <p:cNvPr id="9" name="Picture 8">
            <a:extLst>
              <a:ext uri="{FF2B5EF4-FFF2-40B4-BE49-F238E27FC236}">
                <a16:creationId xmlns:a16="http://schemas.microsoft.com/office/drawing/2014/main" id="{A7A91F65-38C4-4AAB-9BDC-94DCBBBC3030}"/>
              </a:ext>
            </a:extLst>
          </p:cNvPr>
          <p:cNvPicPr>
            <a:picLocks noChangeAspect="1"/>
          </p:cNvPicPr>
          <p:nvPr/>
        </p:nvPicPr>
        <p:blipFill>
          <a:blip r:embed="rId2"/>
          <a:stretch>
            <a:fillRect/>
          </a:stretch>
        </p:blipFill>
        <p:spPr>
          <a:xfrm>
            <a:off x="123057" y="2790825"/>
            <a:ext cx="5191125" cy="4067175"/>
          </a:xfrm>
          <a:prstGeom prst="rect">
            <a:avLst/>
          </a:prstGeom>
        </p:spPr>
      </p:pic>
      <p:cxnSp>
        <p:nvCxnSpPr>
          <p:cNvPr id="10" name="Straight Connector 9">
            <a:extLst>
              <a:ext uri="{FF2B5EF4-FFF2-40B4-BE49-F238E27FC236}">
                <a16:creationId xmlns:a16="http://schemas.microsoft.com/office/drawing/2014/main" id="{1D21A560-4C25-49A5-A3FD-809FF858AF38}"/>
              </a:ext>
            </a:extLst>
          </p:cNvPr>
          <p:cNvCxnSpPr>
            <a:cxnSpLocks/>
          </p:cNvCxnSpPr>
          <p:nvPr/>
        </p:nvCxnSpPr>
        <p:spPr>
          <a:xfrm>
            <a:off x="599410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6FF4208-077C-4DE7-8610-9037BAC8B295}"/>
              </a:ext>
            </a:extLst>
          </p:cNvPr>
          <p:cNvSpPr/>
          <p:nvPr/>
        </p:nvSpPr>
        <p:spPr>
          <a:xfrm>
            <a:off x="5994100" y="-61918"/>
            <a:ext cx="6096000" cy="1277273"/>
          </a:xfrm>
          <a:prstGeom prst="rect">
            <a:avLst/>
          </a:prstGeom>
        </p:spPr>
        <p:txBody>
          <a:bodyPr>
            <a:spAutoFit/>
          </a:bodyPr>
          <a:lstStyle/>
          <a:p>
            <a:r>
              <a:rPr lang="en-US" sz="1100"/>
              <a:t>The majority of these attributes should be familiar to you, as they were covered in the previous section of this chapter. The only ones that are new are isOther(), lastAccessTime(), creationTime(), and fileKey(). The isOther() method is used to check for paths that are not files, directories, or symbolic links, such as paths that refer to resources or devices in some file systems. The lastAccessTime() and creationTime() methods return other date/time information about the file. The fileKey() method returns a file system value that represents a unique identifier for the file within the file system or null if it is not supported by the file system.</a:t>
            </a:r>
          </a:p>
        </p:txBody>
      </p:sp>
      <p:sp>
        <p:nvSpPr>
          <p:cNvPr id="12" name="TextBox 11">
            <a:extLst>
              <a:ext uri="{FF2B5EF4-FFF2-40B4-BE49-F238E27FC236}">
                <a16:creationId xmlns:a16="http://schemas.microsoft.com/office/drawing/2014/main" id="{B7FD0EE8-B650-433A-8F7D-2A659F9043AE}"/>
              </a:ext>
            </a:extLst>
          </p:cNvPr>
          <p:cNvSpPr txBox="1"/>
          <p:nvPr/>
        </p:nvSpPr>
        <p:spPr>
          <a:xfrm>
            <a:off x="5994100" y="1107764"/>
            <a:ext cx="1953163" cy="338554"/>
          </a:xfrm>
          <a:prstGeom prst="rect">
            <a:avLst/>
          </a:prstGeom>
          <a:noFill/>
        </p:spPr>
        <p:txBody>
          <a:bodyPr wrap="none" rtlCol="0">
            <a:spAutoFit/>
          </a:bodyPr>
          <a:lstStyle/>
          <a:p>
            <a:r>
              <a:rPr lang="en-US" sz="1600" u="sng"/>
              <a:t>Modifying Attributes</a:t>
            </a:r>
          </a:p>
        </p:txBody>
      </p:sp>
      <p:sp>
        <p:nvSpPr>
          <p:cNvPr id="13" name="Rectangle 12">
            <a:extLst>
              <a:ext uri="{FF2B5EF4-FFF2-40B4-BE49-F238E27FC236}">
                <a16:creationId xmlns:a16="http://schemas.microsoft.com/office/drawing/2014/main" id="{B33AA3F0-06E8-4D2A-99AB-95DBA5F617E9}"/>
              </a:ext>
            </a:extLst>
          </p:cNvPr>
          <p:cNvSpPr/>
          <p:nvPr/>
        </p:nvSpPr>
        <p:spPr>
          <a:xfrm>
            <a:off x="5994100" y="1385952"/>
            <a:ext cx="6197900" cy="938719"/>
          </a:xfrm>
          <a:prstGeom prst="rect">
            <a:avLst/>
          </a:prstGeom>
        </p:spPr>
        <p:txBody>
          <a:bodyPr wrap="square">
            <a:spAutoFit/>
          </a:bodyPr>
          <a:lstStyle/>
          <a:p>
            <a:r>
              <a:rPr lang="en-US" sz="1100"/>
              <a:t>While the Files.readAttributes() method is useful for reading file data, it does not provide a direct mechanism for modifying file attributes. The NIO.2 API provides the Files.getFileAttributeView(Path,Class) method, which returns a view object that we can use to update the file system–dependent attributes. We can also use the view object to read the associated file system attributes by calling readAttributes() on the view object.</a:t>
            </a:r>
          </a:p>
        </p:txBody>
      </p:sp>
      <p:sp>
        <p:nvSpPr>
          <p:cNvPr id="14" name="TextBox 13">
            <a:extLst>
              <a:ext uri="{FF2B5EF4-FFF2-40B4-BE49-F238E27FC236}">
                <a16:creationId xmlns:a16="http://schemas.microsoft.com/office/drawing/2014/main" id="{4387BEA2-03BF-4B3D-B9E9-768E9BECC2EF}"/>
              </a:ext>
            </a:extLst>
          </p:cNvPr>
          <p:cNvSpPr txBox="1"/>
          <p:nvPr/>
        </p:nvSpPr>
        <p:spPr>
          <a:xfrm>
            <a:off x="5994100" y="2276128"/>
            <a:ext cx="1490692" cy="261610"/>
          </a:xfrm>
          <a:prstGeom prst="rect">
            <a:avLst/>
          </a:prstGeom>
          <a:noFill/>
        </p:spPr>
        <p:txBody>
          <a:bodyPr wrap="square">
            <a:spAutoFit/>
          </a:bodyPr>
          <a:lstStyle/>
          <a:p>
            <a:r>
              <a:rPr lang="en-US" sz="1100" u="sng"/>
              <a:t>BasicFileAttributeView</a:t>
            </a:r>
          </a:p>
        </p:txBody>
      </p:sp>
      <p:sp>
        <p:nvSpPr>
          <p:cNvPr id="15" name="Rectangle 14">
            <a:extLst>
              <a:ext uri="{FF2B5EF4-FFF2-40B4-BE49-F238E27FC236}">
                <a16:creationId xmlns:a16="http://schemas.microsoft.com/office/drawing/2014/main" id="{E1B8AE6B-7F32-429B-824C-2EF97CCD6BF1}"/>
              </a:ext>
            </a:extLst>
          </p:cNvPr>
          <p:cNvSpPr/>
          <p:nvPr/>
        </p:nvSpPr>
        <p:spPr>
          <a:xfrm>
            <a:off x="5994100" y="2489195"/>
            <a:ext cx="6096000" cy="1446550"/>
          </a:xfrm>
          <a:prstGeom prst="rect">
            <a:avLst/>
          </a:prstGeom>
        </p:spPr>
        <p:txBody>
          <a:bodyPr>
            <a:spAutoFit/>
          </a:bodyPr>
          <a:lstStyle/>
          <a:p>
            <a:r>
              <a:rPr lang="en-US" sz="1100"/>
              <a:t>BasicFileAttributeView is used to modify a file’s set of date/time values. In general, we cannot modify the other basic attributes directly, since this would change the property of the file system object. For example, we cannot set a property to change a directory into a file, since this leaves the files in the future in an ambiguous state. Likewise, we cannot change the size of the object without modifying its contents. </a:t>
            </a:r>
          </a:p>
          <a:p>
            <a:endParaRPr lang="en-US" sz="1100"/>
          </a:p>
          <a:p>
            <a:r>
              <a:rPr lang="en-US" sz="1100"/>
              <a:t>We now present a sample application that reads a file’s basic attributes and increments the file’s last-modified date/time values by 10,000 milliseconds, or 10 seconds:</a:t>
            </a:r>
          </a:p>
        </p:txBody>
      </p:sp>
      <p:pic>
        <p:nvPicPr>
          <p:cNvPr id="16" name="Picture 15">
            <a:extLst>
              <a:ext uri="{FF2B5EF4-FFF2-40B4-BE49-F238E27FC236}">
                <a16:creationId xmlns:a16="http://schemas.microsoft.com/office/drawing/2014/main" id="{DF66017B-9D21-442A-BC52-ECC9DD134B6F}"/>
              </a:ext>
            </a:extLst>
          </p:cNvPr>
          <p:cNvPicPr>
            <a:picLocks noChangeAspect="1"/>
          </p:cNvPicPr>
          <p:nvPr/>
        </p:nvPicPr>
        <p:blipFill>
          <a:blip r:embed="rId3"/>
          <a:stretch>
            <a:fillRect/>
          </a:stretch>
        </p:blipFill>
        <p:spPr>
          <a:xfrm>
            <a:off x="6096000" y="3895725"/>
            <a:ext cx="4743450" cy="2962275"/>
          </a:xfrm>
          <a:prstGeom prst="rect">
            <a:avLst/>
          </a:prstGeom>
        </p:spPr>
      </p:pic>
    </p:spTree>
    <p:extLst>
      <p:ext uri="{BB962C8B-B14F-4D97-AF65-F5344CB8AC3E}">
        <p14:creationId xmlns:p14="http://schemas.microsoft.com/office/powerpoint/2010/main" val="41130548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34A35B-B78B-47F3-AC91-4CBF361D5A8C}"/>
              </a:ext>
            </a:extLst>
          </p:cNvPr>
          <p:cNvSpPr/>
          <p:nvPr/>
        </p:nvSpPr>
        <p:spPr>
          <a:xfrm>
            <a:off x="0" y="-53968"/>
            <a:ext cx="6096000" cy="1277273"/>
          </a:xfrm>
          <a:prstGeom prst="rect">
            <a:avLst/>
          </a:prstGeom>
        </p:spPr>
        <p:txBody>
          <a:bodyPr>
            <a:spAutoFit/>
          </a:bodyPr>
          <a:lstStyle/>
          <a:p>
            <a:r>
              <a:rPr lang="en-US" sz="1100"/>
              <a:t>Notice that although we called Files.getFileAttributeView(), we were still able to retrieve a BasicFileAttributes object by calling readAttributes() on the resulting view. Since there is only one update method, setTimes(FileTime lastModifiedTime, FileTime lastAccessTime, FileTime createTime) in the BasicFileAttributeView class, and it takes three arguments, we need to pass three values to the method. The NIO.2 API allows us to pass null for any date/time value that we do not wish to modify. For example, the following line of code would change only the last-modified date/time, leaving the other file date/time values unaffected:</a:t>
            </a:r>
          </a:p>
        </p:txBody>
      </p:sp>
      <p:pic>
        <p:nvPicPr>
          <p:cNvPr id="5" name="Picture 4">
            <a:extLst>
              <a:ext uri="{FF2B5EF4-FFF2-40B4-BE49-F238E27FC236}">
                <a16:creationId xmlns:a16="http://schemas.microsoft.com/office/drawing/2014/main" id="{2D5B6D96-393D-42F5-AFE5-B2C1F7477A81}"/>
              </a:ext>
            </a:extLst>
          </p:cNvPr>
          <p:cNvPicPr>
            <a:picLocks noChangeAspect="1"/>
          </p:cNvPicPr>
          <p:nvPr/>
        </p:nvPicPr>
        <p:blipFill>
          <a:blip r:embed="rId2"/>
          <a:stretch>
            <a:fillRect/>
          </a:stretch>
        </p:blipFill>
        <p:spPr>
          <a:xfrm>
            <a:off x="131659" y="1171862"/>
            <a:ext cx="2828925" cy="247650"/>
          </a:xfrm>
          <a:prstGeom prst="rect">
            <a:avLst/>
          </a:prstGeom>
        </p:spPr>
      </p:pic>
      <p:cxnSp>
        <p:nvCxnSpPr>
          <p:cNvPr id="6" name="Straight Connector 5">
            <a:extLst>
              <a:ext uri="{FF2B5EF4-FFF2-40B4-BE49-F238E27FC236}">
                <a16:creationId xmlns:a16="http://schemas.microsoft.com/office/drawing/2014/main" id="{3BB25E90-9FF6-4439-8ECB-9BEFDAFDB83A}"/>
              </a:ext>
            </a:extLst>
          </p:cNvPr>
          <p:cNvCxnSpPr>
            <a:cxnSpLocks/>
          </p:cNvCxnSpPr>
          <p:nvPr/>
        </p:nvCxnSpPr>
        <p:spPr>
          <a:xfrm>
            <a:off x="598672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BDCB81-A604-449A-B87A-ED65779E8068}"/>
              </a:ext>
            </a:extLst>
          </p:cNvPr>
          <p:cNvSpPr txBox="1"/>
          <p:nvPr/>
        </p:nvSpPr>
        <p:spPr>
          <a:xfrm>
            <a:off x="-55472" y="1425747"/>
            <a:ext cx="5193912" cy="461665"/>
          </a:xfrm>
          <a:prstGeom prst="rect">
            <a:avLst/>
          </a:prstGeom>
          <a:noFill/>
        </p:spPr>
        <p:txBody>
          <a:bodyPr wrap="square" rtlCol="0">
            <a:spAutoFit/>
          </a:bodyPr>
          <a:lstStyle/>
          <a:p>
            <a:r>
              <a:rPr lang="en-US" sz="2400" b="1" u="sng"/>
              <a:t>4- Presenting the New Stream Methods</a:t>
            </a:r>
          </a:p>
        </p:txBody>
      </p:sp>
      <p:sp>
        <p:nvSpPr>
          <p:cNvPr id="8" name="Rectangle 7">
            <a:extLst>
              <a:ext uri="{FF2B5EF4-FFF2-40B4-BE49-F238E27FC236}">
                <a16:creationId xmlns:a16="http://schemas.microsoft.com/office/drawing/2014/main" id="{39E02A25-4CAE-4077-BD8D-DC530B5C6F77}"/>
              </a:ext>
            </a:extLst>
          </p:cNvPr>
          <p:cNvSpPr/>
          <p:nvPr/>
        </p:nvSpPr>
        <p:spPr>
          <a:xfrm>
            <a:off x="0" y="1824751"/>
            <a:ext cx="5986724" cy="938719"/>
          </a:xfrm>
          <a:prstGeom prst="rect">
            <a:avLst/>
          </a:prstGeom>
        </p:spPr>
        <p:txBody>
          <a:bodyPr wrap="square">
            <a:spAutoFit/>
          </a:bodyPr>
          <a:lstStyle/>
          <a:p>
            <a:r>
              <a:rPr lang="en-US" sz="1100"/>
              <a:t>Prior to Java 8, the techniques used to perform complex file operations in NIO.2, such as searching for a file within a directory tree, were a tad verbose and often required you to define an entire class to perform a simple task. When Java 8 was released, new methods that rely on streams were added to the NIO.2 specification that allow you to perform many of these complex operations with a single line of code.</a:t>
            </a:r>
          </a:p>
        </p:txBody>
      </p:sp>
      <p:sp>
        <p:nvSpPr>
          <p:cNvPr id="9" name="TextBox 8">
            <a:extLst>
              <a:ext uri="{FF2B5EF4-FFF2-40B4-BE49-F238E27FC236}">
                <a16:creationId xmlns:a16="http://schemas.microsoft.com/office/drawing/2014/main" id="{6BA1AFC7-6D18-4158-8638-34CC5E96772F}"/>
              </a:ext>
            </a:extLst>
          </p:cNvPr>
          <p:cNvSpPr txBox="1"/>
          <p:nvPr/>
        </p:nvSpPr>
        <p:spPr>
          <a:xfrm>
            <a:off x="0" y="2763470"/>
            <a:ext cx="3753461" cy="369332"/>
          </a:xfrm>
          <a:prstGeom prst="rect">
            <a:avLst/>
          </a:prstGeom>
          <a:noFill/>
        </p:spPr>
        <p:txBody>
          <a:bodyPr wrap="square">
            <a:spAutoFit/>
          </a:bodyPr>
          <a:lstStyle/>
          <a:p>
            <a:pPr marL="342900" indent="-342900">
              <a:buFont typeface="Wingdings" panose="05000000000000000000" pitchFamily="2" charset="2"/>
              <a:buChar char="Ø"/>
            </a:pPr>
            <a:r>
              <a:rPr lang="en-US"/>
              <a:t>Conceptualizing Directory Walking </a:t>
            </a:r>
          </a:p>
        </p:txBody>
      </p:sp>
      <p:sp>
        <p:nvSpPr>
          <p:cNvPr id="10" name="Rectangle 9">
            <a:extLst>
              <a:ext uri="{FF2B5EF4-FFF2-40B4-BE49-F238E27FC236}">
                <a16:creationId xmlns:a16="http://schemas.microsoft.com/office/drawing/2014/main" id="{65CDB080-C5D3-4E0E-83D3-FAA87A6FECF0}"/>
              </a:ext>
            </a:extLst>
          </p:cNvPr>
          <p:cNvSpPr/>
          <p:nvPr/>
        </p:nvSpPr>
        <p:spPr>
          <a:xfrm>
            <a:off x="54638" y="3132802"/>
            <a:ext cx="5986723" cy="1277273"/>
          </a:xfrm>
          <a:prstGeom prst="rect">
            <a:avLst/>
          </a:prstGeom>
        </p:spPr>
        <p:txBody>
          <a:bodyPr wrap="square">
            <a:spAutoFit/>
          </a:bodyPr>
          <a:lstStyle/>
          <a:p>
            <a:r>
              <a:rPr lang="en-US" sz="1100"/>
              <a:t>Before delving into the new NIO.2 stream methods, let’s review some basic concepts about file systems. When we originally described a directory in Chapter 8, we mentioned that it was organized in a hierarchical manner. For example, a directory can contain files and other directories, which can in turn contain other files and directories. Every record in a file system has exactly one parent, with the exception of the root directory, which sits atop everything. This is commonly visualized as a tree with a single root node and many branches and leaves, as shown in Figure 9.2. Notice that this tree is conceptually equivalent to Figure 8.1.</a:t>
            </a:r>
          </a:p>
        </p:txBody>
      </p:sp>
      <p:pic>
        <p:nvPicPr>
          <p:cNvPr id="12" name="Picture 11">
            <a:extLst>
              <a:ext uri="{FF2B5EF4-FFF2-40B4-BE49-F238E27FC236}">
                <a16:creationId xmlns:a16="http://schemas.microsoft.com/office/drawing/2014/main" id="{25EE8E85-E6B3-4462-8A29-98DCD3DC1B03}"/>
              </a:ext>
            </a:extLst>
          </p:cNvPr>
          <p:cNvPicPr>
            <a:picLocks noChangeAspect="1"/>
          </p:cNvPicPr>
          <p:nvPr/>
        </p:nvPicPr>
        <p:blipFill>
          <a:blip r:embed="rId3"/>
          <a:stretch>
            <a:fillRect/>
          </a:stretch>
        </p:blipFill>
        <p:spPr>
          <a:xfrm>
            <a:off x="131659" y="4410075"/>
            <a:ext cx="4819650" cy="2447925"/>
          </a:xfrm>
          <a:prstGeom prst="rect">
            <a:avLst/>
          </a:prstGeom>
        </p:spPr>
      </p:pic>
      <p:sp>
        <p:nvSpPr>
          <p:cNvPr id="14" name="Rectangle 13">
            <a:extLst>
              <a:ext uri="{FF2B5EF4-FFF2-40B4-BE49-F238E27FC236}">
                <a16:creationId xmlns:a16="http://schemas.microsoft.com/office/drawing/2014/main" id="{98771251-F9B6-46D0-86DC-63EB314A1824}"/>
              </a:ext>
            </a:extLst>
          </p:cNvPr>
          <p:cNvSpPr/>
          <p:nvPr/>
        </p:nvSpPr>
        <p:spPr>
          <a:xfrm>
            <a:off x="5986724" y="-78998"/>
            <a:ext cx="6096000" cy="1785104"/>
          </a:xfrm>
          <a:prstGeom prst="rect">
            <a:avLst/>
          </a:prstGeom>
        </p:spPr>
        <p:txBody>
          <a:bodyPr>
            <a:spAutoFit/>
          </a:bodyPr>
          <a:lstStyle/>
          <a:p>
            <a:r>
              <a:rPr lang="en-US" sz="1100"/>
              <a:t>A common task in a file system is to iterate over the descendants of a particular file path, either recording information about them or, more commonly, filtering them for a specific set of files. For example, you may want to search a folder and print a list of all of the .java files. Furthermore, file systems store file records in a hierarchical manner. Generally speaking, if you want to search for a file, you have to start with a parent directory, read its child elements, then read their children, and so on. </a:t>
            </a:r>
          </a:p>
          <a:p>
            <a:endParaRPr lang="en-US" sz="1100"/>
          </a:p>
          <a:p>
            <a:r>
              <a:rPr lang="en-US" sz="1100" b="1" i="1"/>
              <a:t>Walking</a:t>
            </a:r>
            <a:r>
              <a:rPr lang="en-US" sz="1100"/>
              <a:t> or </a:t>
            </a:r>
            <a:r>
              <a:rPr lang="en-US" sz="1100" b="1" i="1"/>
              <a:t>traversing a directory </a:t>
            </a:r>
            <a:r>
              <a:rPr lang="en-US" sz="1100"/>
              <a:t>is the process by which you start with a parent directory and iterate over all of its descendants until some condition is met or there are no more elements over which to iterate. The starting path is usually a relevant directory to the application; after all, it would be time consuming to search the entire file system if your application uses only a single directory!</a:t>
            </a:r>
          </a:p>
        </p:txBody>
      </p:sp>
      <p:sp>
        <p:nvSpPr>
          <p:cNvPr id="15" name="TextBox 14">
            <a:extLst>
              <a:ext uri="{FF2B5EF4-FFF2-40B4-BE49-F238E27FC236}">
                <a16:creationId xmlns:a16="http://schemas.microsoft.com/office/drawing/2014/main" id="{F5AD3B60-6984-4226-A4A5-56B992700231}"/>
              </a:ext>
            </a:extLst>
          </p:cNvPr>
          <p:cNvSpPr txBox="1"/>
          <p:nvPr/>
        </p:nvSpPr>
        <p:spPr>
          <a:xfrm>
            <a:off x="5964341" y="1592637"/>
            <a:ext cx="2391697" cy="369332"/>
          </a:xfrm>
          <a:prstGeom prst="rect">
            <a:avLst/>
          </a:prstGeom>
          <a:noFill/>
        </p:spPr>
        <p:txBody>
          <a:bodyPr wrap="square">
            <a:spAutoFit/>
          </a:bodyPr>
          <a:lstStyle/>
          <a:p>
            <a:pPr marL="342900" indent="-342900">
              <a:buFont typeface="Wingdings" panose="05000000000000000000" pitchFamily="2" charset="2"/>
              <a:buChar char="Ø"/>
            </a:pPr>
            <a:r>
              <a:rPr lang="en-US"/>
              <a:t>Walking a Directory </a:t>
            </a:r>
          </a:p>
        </p:txBody>
      </p:sp>
      <p:sp>
        <p:nvSpPr>
          <p:cNvPr id="16" name="Rectangle 15">
            <a:extLst>
              <a:ext uri="{FF2B5EF4-FFF2-40B4-BE49-F238E27FC236}">
                <a16:creationId xmlns:a16="http://schemas.microsoft.com/office/drawing/2014/main" id="{CCB03BDA-51AA-45D0-99D1-7D3102F35966}"/>
              </a:ext>
            </a:extLst>
          </p:cNvPr>
          <p:cNvSpPr/>
          <p:nvPr/>
        </p:nvSpPr>
        <p:spPr>
          <a:xfrm>
            <a:off x="6002851" y="1889843"/>
            <a:ext cx="6096000" cy="1615827"/>
          </a:xfrm>
          <a:prstGeom prst="rect">
            <a:avLst/>
          </a:prstGeom>
        </p:spPr>
        <p:txBody>
          <a:bodyPr>
            <a:spAutoFit/>
          </a:bodyPr>
          <a:lstStyle/>
          <a:p>
            <a:r>
              <a:rPr lang="en-US" sz="1100"/>
              <a:t>As presented in Chapter 4, Java 8 includes a new Streams API for performing complex operations in a single line of code using functional programming and lambda expressions. The first newly added NIO.2 stream-based method that we will cover is one used to traverse a directory. The Files.walk(path) method returns a Stream object that traverses the directory in a depth-first, lazy manner. </a:t>
            </a:r>
          </a:p>
          <a:p>
            <a:endParaRPr lang="en-US" sz="1100"/>
          </a:p>
          <a:p>
            <a:r>
              <a:rPr lang="en-US" sz="1100"/>
              <a:t>By </a:t>
            </a:r>
            <a:r>
              <a:rPr lang="en-US" sz="1100" b="1" i="1"/>
              <a:t>lazy</a:t>
            </a:r>
            <a:r>
              <a:rPr lang="en-US" sz="1100"/>
              <a:t>, we mean the set of elements is built and read while the directory is being traversed. For example, until a specific subdirectory is reached, its child elements are not loaded. This performance enhancement allows the process to be run on directories with a large number of descendants in a reasonable manner. </a:t>
            </a:r>
          </a:p>
        </p:txBody>
      </p:sp>
      <p:pic>
        <p:nvPicPr>
          <p:cNvPr id="17" name="Picture 16">
            <a:extLst>
              <a:ext uri="{FF2B5EF4-FFF2-40B4-BE49-F238E27FC236}">
                <a16:creationId xmlns:a16="http://schemas.microsoft.com/office/drawing/2014/main" id="{25BDDF8D-E2DE-4846-A68A-77764D8B4279}"/>
              </a:ext>
            </a:extLst>
          </p:cNvPr>
          <p:cNvPicPr>
            <a:picLocks noChangeAspect="1"/>
          </p:cNvPicPr>
          <p:nvPr/>
        </p:nvPicPr>
        <p:blipFill>
          <a:blip r:embed="rId4"/>
          <a:stretch>
            <a:fillRect/>
          </a:stretch>
        </p:blipFill>
        <p:spPr>
          <a:xfrm>
            <a:off x="6089979" y="3456249"/>
            <a:ext cx="5029200" cy="457200"/>
          </a:xfrm>
          <a:prstGeom prst="rect">
            <a:avLst/>
          </a:prstGeom>
        </p:spPr>
      </p:pic>
      <p:sp>
        <p:nvSpPr>
          <p:cNvPr id="18" name="Rectangle 17">
            <a:extLst>
              <a:ext uri="{FF2B5EF4-FFF2-40B4-BE49-F238E27FC236}">
                <a16:creationId xmlns:a16="http://schemas.microsoft.com/office/drawing/2014/main" id="{F7769D3F-0EA3-4FEE-94F5-AB793A720D8A}"/>
              </a:ext>
            </a:extLst>
          </p:cNvPr>
          <p:cNvSpPr/>
          <p:nvPr/>
        </p:nvSpPr>
        <p:spPr>
          <a:xfrm>
            <a:off x="5964341" y="3934303"/>
            <a:ext cx="6096000" cy="261610"/>
          </a:xfrm>
          <a:prstGeom prst="rect">
            <a:avLst/>
          </a:prstGeom>
        </p:spPr>
        <p:txBody>
          <a:bodyPr>
            <a:spAutoFit/>
          </a:bodyPr>
          <a:lstStyle/>
          <a:p>
            <a:r>
              <a:rPr lang="en-US" sz="1100"/>
              <a:t>The following is an example of using a stream to walk a directory structure: </a:t>
            </a:r>
          </a:p>
        </p:txBody>
      </p:sp>
      <p:pic>
        <p:nvPicPr>
          <p:cNvPr id="19" name="Picture 18">
            <a:extLst>
              <a:ext uri="{FF2B5EF4-FFF2-40B4-BE49-F238E27FC236}">
                <a16:creationId xmlns:a16="http://schemas.microsoft.com/office/drawing/2014/main" id="{D1A967A1-F050-4D5B-B0A6-D9BE0BC7DD6C}"/>
              </a:ext>
            </a:extLst>
          </p:cNvPr>
          <p:cNvPicPr>
            <a:picLocks noChangeAspect="1"/>
          </p:cNvPicPr>
          <p:nvPr/>
        </p:nvPicPr>
        <p:blipFill>
          <a:blip r:embed="rId5"/>
          <a:stretch>
            <a:fillRect/>
          </a:stretch>
        </p:blipFill>
        <p:spPr>
          <a:xfrm>
            <a:off x="6089979" y="4161896"/>
            <a:ext cx="3143250" cy="1466850"/>
          </a:xfrm>
          <a:prstGeom prst="rect">
            <a:avLst/>
          </a:prstGeom>
        </p:spPr>
      </p:pic>
      <p:pic>
        <p:nvPicPr>
          <p:cNvPr id="20" name="Picture 19">
            <a:extLst>
              <a:ext uri="{FF2B5EF4-FFF2-40B4-BE49-F238E27FC236}">
                <a16:creationId xmlns:a16="http://schemas.microsoft.com/office/drawing/2014/main" id="{37C09E0F-05EE-407A-B8AE-8176B9D7F866}"/>
              </a:ext>
            </a:extLst>
          </p:cNvPr>
          <p:cNvPicPr>
            <a:picLocks noChangeAspect="1"/>
          </p:cNvPicPr>
          <p:nvPr/>
        </p:nvPicPr>
        <p:blipFill>
          <a:blip r:embed="rId6"/>
          <a:stretch>
            <a:fillRect/>
          </a:stretch>
        </p:blipFill>
        <p:spPr>
          <a:xfrm>
            <a:off x="6285883" y="6178045"/>
            <a:ext cx="2171700" cy="695325"/>
          </a:xfrm>
          <a:prstGeom prst="rect">
            <a:avLst/>
          </a:prstGeom>
        </p:spPr>
      </p:pic>
      <p:pic>
        <p:nvPicPr>
          <p:cNvPr id="21" name="Picture 20">
            <a:extLst>
              <a:ext uri="{FF2B5EF4-FFF2-40B4-BE49-F238E27FC236}">
                <a16:creationId xmlns:a16="http://schemas.microsoft.com/office/drawing/2014/main" id="{74CE3012-C816-4CDC-9CF7-70D067480397}"/>
              </a:ext>
            </a:extLst>
          </p:cNvPr>
          <p:cNvPicPr>
            <a:picLocks noChangeAspect="1"/>
          </p:cNvPicPr>
          <p:nvPr/>
        </p:nvPicPr>
        <p:blipFill>
          <a:blip r:embed="rId7"/>
          <a:stretch>
            <a:fillRect/>
          </a:stretch>
        </p:blipFill>
        <p:spPr>
          <a:xfrm>
            <a:off x="6072236" y="6186948"/>
            <a:ext cx="6026613" cy="671052"/>
          </a:xfrm>
          <a:prstGeom prst="rect">
            <a:avLst/>
          </a:prstGeom>
        </p:spPr>
      </p:pic>
      <p:sp>
        <p:nvSpPr>
          <p:cNvPr id="22" name="Rectangle 21">
            <a:extLst>
              <a:ext uri="{FF2B5EF4-FFF2-40B4-BE49-F238E27FC236}">
                <a16:creationId xmlns:a16="http://schemas.microsoft.com/office/drawing/2014/main" id="{D148DBA0-D5AA-4AFE-968F-D1E0BA34F8DA}"/>
              </a:ext>
            </a:extLst>
          </p:cNvPr>
          <p:cNvSpPr/>
          <p:nvPr/>
        </p:nvSpPr>
        <p:spPr>
          <a:xfrm>
            <a:off x="5986724" y="5605319"/>
            <a:ext cx="6096000" cy="600164"/>
          </a:xfrm>
          <a:prstGeom prst="rect">
            <a:avLst/>
          </a:prstGeom>
        </p:spPr>
        <p:txBody>
          <a:bodyPr>
            <a:spAutoFit/>
          </a:bodyPr>
          <a:lstStyle/>
          <a:p>
            <a:r>
              <a:rPr lang="en-US" sz="1100"/>
              <a:t>This example iterates over a directory and outputs all of the files that end with a java extension. You can see that the method also throws a somewhat expected IOException , as there could be a problem reading the underlying file system. Sample output for this method would be similar to the following: </a:t>
            </a:r>
          </a:p>
        </p:txBody>
      </p:sp>
    </p:spTree>
    <p:extLst>
      <p:ext uri="{BB962C8B-B14F-4D97-AF65-F5344CB8AC3E}">
        <p14:creationId xmlns:p14="http://schemas.microsoft.com/office/powerpoint/2010/main" val="26493822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07D1BA-9FB7-4253-85A8-3045BDD87AAC}"/>
              </a:ext>
            </a:extLst>
          </p:cNvPr>
          <p:cNvSpPr/>
          <p:nvPr/>
        </p:nvSpPr>
        <p:spPr>
          <a:xfrm>
            <a:off x="-1" y="0"/>
            <a:ext cx="6150075" cy="1615827"/>
          </a:xfrm>
          <a:prstGeom prst="rect">
            <a:avLst/>
          </a:prstGeom>
        </p:spPr>
        <p:txBody>
          <a:bodyPr wrap="square">
            <a:spAutoFit/>
          </a:bodyPr>
          <a:lstStyle/>
          <a:p>
            <a:r>
              <a:rPr lang="en-US" sz="1100"/>
              <a:t>If you are familiar with the FileVisitor interface pattern, which was required for version 7 of the OCP exam, you might have noticed that we did in one line what would normally require an entire class definition to do. </a:t>
            </a:r>
          </a:p>
          <a:p>
            <a:endParaRPr lang="en-US" sz="1100"/>
          </a:p>
          <a:p>
            <a:r>
              <a:rPr lang="en-US" sz="1100"/>
              <a:t>By default, the method iterates up to Integer.MAX_VALUE directories deep, although there is an overloaded version of walk(</a:t>
            </a:r>
            <a:r>
              <a:rPr lang="en-US" sz="1100" err="1"/>
              <a:t>Path,int</a:t>
            </a:r>
            <a:r>
              <a:rPr lang="en-US" sz="1100"/>
              <a:t>) that takes a maximum directory depth integer value as the second parameter. A value of 0 indicates the current path record itself. In the previous example, you would need to specify a value of at least 1 to print any child record. In practice, you may want to set a limit to prevent your application from searching too deeply on a large directory structure and taking too much time. </a:t>
            </a:r>
          </a:p>
        </p:txBody>
      </p:sp>
      <p:cxnSp>
        <p:nvCxnSpPr>
          <p:cNvPr id="5" name="Straight Connector 4">
            <a:extLst>
              <a:ext uri="{FF2B5EF4-FFF2-40B4-BE49-F238E27FC236}">
                <a16:creationId xmlns:a16="http://schemas.microsoft.com/office/drawing/2014/main" id="{4A83C1D6-A0A3-408F-80C4-D031A587CC8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DFA33F0-31A0-4858-A269-C0E6CF7378AB}"/>
              </a:ext>
            </a:extLst>
          </p:cNvPr>
          <p:cNvPicPr>
            <a:picLocks noChangeAspect="1"/>
          </p:cNvPicPr>
          <p:nvPr/>
        </p:nvPicPr>
        <p:blipFill>
          <a:blip r:embed="rId2"/>
          <a:stretch>
            <a:fillRect/>
          </a:stretch>
        </p:blipFill>
        <p:spPr>
          <a:xfrm>
            <a:off x="79118" y="1615827"/>
            <a:ext cx="5057775" cy="1047750"/>
          </a:xfrm>
          <a:prstGeom prst="rect">
            <a:avLst/>
          </a:prstGeom>
        </p:spPr>
      </p:pic>
      <p:sp>
        <p:nvSpPr>
          <p:cNvPr id="7" name="Rectangle 6">
            <a:extLst>
              <a:ext uri="{FF2B5EF4-FFF2-40B4-BE49-F238E27FC236}">
                <a16:creationId xmlns:a16="http://schemas.microsoft.com/office/drawing/2014/main" id="{551B8A9A-87D8-47F6-9B66-E9DBE0A547AA}"/>
              </a:ext>
            </a:extLst>
          </p:cNvPr>
          <p:cNvSpPr/>
          <p:nvPr/>
        </p:nvSpPr>
        <p:spPr>
          <a:xfrm>
            <a:off x="-1" y="2663577"/>
            <a:ext cx="6096000" cy="600164"/>
          </a:xfrm>
          <a:prstGeom prst="rect">
            <a:avLst/>
          </a:prstGeom>
        </p:spPr>
        <p:txBody>
          <a:bodyPr>
            <a:spAutoFit/>
          </a:bodyPr>
          <a:lstStyle/>
          <a:p>
            <a:r>
              <a:rPr lang="en-US" sz="1100"/>
              <a:t>You see that the Stream object returned by the walk() method visits every descendant path, with the filter being applied as each path is encountered. In the next section, you will see that there is a more useful method for filtering files available in the NIO.2 API.</a:t>
            </a:r>
          </a:p>
        </p:txBody>
      </p:sp>
      <p:pic>
        <p:nvPicPr>
          <p:cNvPr id="8" name="Picture 7">
            <a:extLst>
              <a:ext uri="{FF2B5EF4-FFF2-40B4-BE49-F238E27FC236}">
                <a16:creationId xmlns:a16="http://schemas.microsoft.com/office/drawing/2014/main" id="{2412D02D-5191-49AF-94A2-3D67A90F5DD9}"/>
              </a:ext>
            </a:extLst>
          </p:cNvPr>
          <p:cNvPicPr>
            <a:picLocks noChangeAspect="1"/>
          </p:cNvPicPr>
          <p:nvPr/>
        </p:nvPicPr>
        <p:blipFill>
          <a:blip r:embed="rId3"/>
          <a:stretch>
            <a:fillRect/>
          </a:stretch>
        </p:blipFill>
        <p:spPr>
          <a:xfrm>
            <a:off x="79118" y="3263741"/>
            <a:ext cx="5295900" cy="2343150"/>
          </a:xfrm>
          <a:prstGeom prst="rect">
            <a:avLst/>
          </a:prstGeom>
        </p:spPr>
      </p:pic>
      <p:sp>
        <p:nvSpPr>
          <p:cNvPr id="9" name="TextBox 8">
            <a:extLst>
              <a:ext uri="{FF2B5EF4-FFF2-40B4-BE49-F238E27FC236}">
                <a16:creationId xmlns:a16="http://schemas.microsoft.com/office/drawing/2014/main" id="{58D47160-ADD5-4CBB-864F-F087DEA74D93}"/>
              </a:ext>
            </a:extLst>
          </p:cNvPr>
          <p:cNvSpPr txBox="1"/>
          <p:nvPr/>
        </p:nvSpPr>
        <p:spPr>
          <a:xfrm>
            <a:off x="25045" y="5606891"/>
            <a:ext cx="1953163" cy="338554"/>
          </a:xfrm>
          <a:prstGeom prst="rect">
            <a:avLst/>
          </a:prstGeom>
          <a:noFill/>
        </p:spPr>
        <p:txBody>
          <a:bodyPr wrap="none" rtlCol="0">
            <a:spAutoFit/>
          </a:bodyPr>
          <a:lstStyle/>
          <a:p>
            <a:r>
              <a:rPr lang="en-US" sz="1600" u="sng"/>
              <a:t>Modifying Attributes</a:t>
            </a:r>
          </a:p>
        </p:txBody>
      </p:sp>
      <p:sp>
        <p:nvSpPr>
          <p:cNvPr id="10" name="Rectangle 9">
            <a:extLst>
              <a:ext uri="{FF2B5EF4-FFF2-40B4-BE49-F238E27FC236}">
                <a16:creationId xmlns:a16="http://schemas.microsoft.com/office/drawing/2014/main" id="{57A1166C-DE83-48D8-8755-D2C048A5C555}"/>
              </a:ext>
            </a:extLst>
          </p:cNvPr>
          <p:cNvSpPr/>
          <p:nvPr/>
        </p:nvSpPr>
        <p:spPr>
          <a:xfrm>
            <a:off x="-1" y="5950790"/>
            <a:ext cx="6096000" cy="769441"/>
          </a:xfrm>
          <a:prstGeom prst="rect">
            <a:avLst/>
          </a:prstGeom>
        </p:spPr>
        <p:txBody>
          <a:bodyPr>
            <a:spAutoFit/>
          </a:bodyPr>
          <a:lstStyle/>
          <a:p>
            <a:r>
              <a:rPr lang="en-US" sz="1100"/>
              <a:t>Unlike our earlier NIO.2 methods, the walk() method will not traverse symbolic links by default. Following symbolic links could result in a directory tree that includes other, seemingly unrelated directories in the search. For example, a symbolic link to the root directory in a subdirectory means that every file in the system may be traversed.</a:t>
            </a:r>
          </a:p>
        </p:txBody>
      </p:sp>
      <p:sp>
        <p:nvSpPr>
          <p:cNvPr id="11" name="Rectangle 10">
            <a:extLst>
              <a:ext uri="{FF2B5EF4-FFF2-40B4-BE49-F238E27FC236}">
                <a16:creationId xmlns:a16="http://schemas.microsoft.com/office/drawing/2014/main" id="{498FBCFD-1ACC-4675-B028-9F0105E5E95A}"/>
              </a:ext>
            </a:extLst>
          </p:cNvPr>
          <p:cNvSpPr/>
          <p:nvPr/>
        </p:nvSpPr>
        <p:spPr>
          <a:xfrm>
            <a:off x="6095998" y="-75092"/>
            <a:ext cx="6096000" cy="1954381"/>
          </a:xfrm>
          <a:prstGeom prst="rect">
            <a:avLst/>
          </a:prstGeom>
        </p:spPr>
        <p:txBody>
          <a:bodyPr>
            <a:spAutoFit/>
          </a:bodyPr>
          <a:lstStyle/>
          <a:p>
            <a:r>
              <a:rPr lang="en-US" sz="1100"/>
              <a:t>Worse yet, symbolic links could lead to a cycle. A </a:t>
            </a:r>
            <a:r>
              <a:rPr lang="en-US" sz="1100" b="1" i="1"/>
              <a:t>cycle</a:t>
            </a:r>
            <a:r>
              <a:rPr lang="en-US" sz="1100"/>
              <a:t> is an infinite circular dependency in which an entry in a directory is an ancestor of the directory. For example, imagine that we had a directory /birds/robin that contains a symbolic link called /birds/robin/allBirds that pointed to /birds. Trying to traverse the /birds/robin directory would result in an infinite loop since each time the allBirds subdirectory was reached, we would go back to the parent path. </a:t>
            </a:r>
          </a:p>
          <a:p>
            <a:endParaRPr lang="en-US" sz="1100"/>
          </a:p>
          <a:p>
            <a:r>
              <a:rPr lang="en-US" sz="1100"/>
              <a:t>If you have a situation where you need to change the default behavior and traverse symbolic links, NIO.2 offers the FOLLOW_LINKS option as a vararg to the walk() method. It is recommended to specify an appropriate depth limit when this option is used. Also, be aware that when this option is used, the walk() method will track the paths it has visited, throwing a FileSystemLoopException if a cycle is detected.</a:t>
            </a:r>
          </a:p>
        </p:txBody>
      </p:sp>
      <p:sp>
        <p:nvSpPr>
          <p:cNvPr id="12" name="TextBox 11">
            <a:extLst>
              <a:ext uri="{FF2B5EF4-FFF2-40B4-BE49-F238E27FC236}">
                <a16:creationId xmlns:a16="http://schemas.microsoft.com/office/drawing/2014/main" id="{200CD467-2AC4-4ED8-85F2-8DBB42D10AE7}"/>
              </a:ext>
            </a:extLst>
          </p:cNvPr>
          <p:cNvSpPr txBox="1"/>
          <p:nvPr/>
        </p:nvSpPr>
        <p:spPr>
          <a:xfrm>
            <a:off x="6095998" y="1758960"/>
            <a:ext cx="2539181" cy="369332"/>
          </a:xfrm>
          <a:prstGeom prst="rect">
            <a:avLst/>
          </a:prstGeom>
          <a:noFill/>
        </p:spPr>
        <p:txBody>
          <a:bodyPr wrap="square">
            <a:spAutoFit/>
          </a:bodyPr>
          <a:lstStyle/>
          <a:p>
            <a:pPr marL="342900" indent="-342900">
              <a:buFont typeface="Wingdings" panose="05000000000000000000" pitchFamily="2" charset="2"/>
              <a:buChar char="Ø"/>
            </a:pPr>
            <a:r>
              <a:rPr lang="en-US"/>
              <a:t>Searching a Directory </a:t>
            </a:r>
          </a:p>
        </p:txBody>
      </p:sp>
      <p:sp>
        <p:nvSpPr>
          <p:cNvPr id="13" name="Rectangle 12">
            <a:extLst>
              <a:ext uri="{FF2B5EF4-FFF2-40B4-BE49-F238E27FC236}">
                <a16:creationId xmlns:a16="http://schemas.microsoft.com/office/drawing/2014/main" id="{1D05358A-D962-4576-A26A-CD66064072E7}"/>
              </a:ext>
            </a:extLst>
          </p:cNvPr>
          <p:cNvSpPr/>
          <p:nvPr/>
        </p:nvSpPr>
        <p:spPr>
          <a:xfrm>
            <a:off x="6132867" y="2055624"/>
            <a:ext cx="6096000" cy="2970044"/>
          </a:xfrm>
          <a:prstGeom prst="rect">
            <a:avLst/>
          </a:prstGeom>
        </p:spPr>
        <p:txBody>
          <a:bodyPr>
            <a:spAutoFit/>
          </a:bodyPr>
          <a:lstStyle/>
          <a:p>
            <a:r>
              <a:rPr lang="en-US" sz="1100"/>
              <a:t>In the previous example, we applied a filter to the Stream object to filter the results, although the NIO.2 API provides a more direct method. The Files.find(Path,int,BiPredicate) method behaves in a similar manner as the Files.walk() method, except that it requires the depth value to be explicitly set along Disregarding newDirectoryStream() While browsing the NIO.2 API, you may come across the method Files.newDirectoryStream() along with the generic object it returns, DirectoryStream. The method behaves quite similarly to Files.walk(), except the DirectoryStream object that it returns does not inherit from the java.util.stream.Stream class. In other words, despite its name, it is not actually a stream as described in Chapter 4, and therefore none of the useful stream operations can be applied. Although this method was part of the OCP 7 objective, it had been removed at the time of the writing of this book. We bring it up now only to help guide you should you come across it in practice. with a BiPredicate to filter the data. Like walk(), find() also supports the FOLLOW_LINK vararg option. </a:t>
            </a:r>
          </a:p>
          <a:p>
            <a:endParaRPr lang="en-US" sz="1100"/>
          </a:p>
          <a:p>
            <a:r>
              <a:rPr lang="en-US" sz="1100"/>
              <a:t>As you may remember from Chapter 4, a BiPredicate is an interface that takes two generic objects and returns a boolean value of the form (T, U) -&gt; boolean. In this case, the two object types are Path and BasicFileAttributes, which you saw earlier in the chapter. In this manner, the NIO.2 automatically loads the BasicFileAttributes object for you, allowing you to write complex lambda expressions that have direct access to this object. We illustrate this with the following example: </a:t>
            </a:r>
          </a:p>
        </p:txBody>
      </p:sp>
      <p:pic>
        <p:nvPicPr>
          <p:cNvPr id="15" name="Picture 14">
            <a:extLst>
              <a:ext uri="{FF2B5EF4-FFF2-40B4-BE49-F238E27FC236}">
                <a16:creationId xmlns:a16="http://schemas.microsoft.com/office/drawing/2014/main" id="{81604C74-B428-4FC7-AFAF-9A15A1034566}"/>
              </a:ext>
            </a:extLst>
          </p:cNvPr>
          <p:cNvPicPr>
            <a:picLocks noChangeAspect="1"/>
          </p:cNvPicPr>
          <p:nvPr/>
        </p:nvPicPr>
        <p:blipFill>
          <a:blip r:embed="rId4"/>
          <a:stretch>
            <a:fillRect/>
          </a:stretch>
        </p:blipFill>
        <p:spPr>
          <a:xfrm>
            <a:off x="6274670" y="4953000"/>
            <a:ext cx="3609975" cy="1905000"/>
          </a:xfrm>
          <a:prstGeom prst="rect">
            <a:avLst/>
          </a:prstGeom>
        </p:spPr>
      </p:pic>
    </p:spTree>
    <p:extLst>
      <p:ext uri="{BB962C8B-B14F-4D97-AF65-F5344CB8AC3E}">
        <p14:creationId xmlns:p14="http://schemas.microsoft.com/office/powerpoint/2010/main" val="26026515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A3D981-3971-42CF-8345-2FFD80737793}"/>
              </a:ext>
            </a:extLst>
          </p:cNvPr>
          <p:cNvSpPr/>
          <p:nvPr/>
        </p:nvSpPr>
        <p:spPr>
          <a:xfrm>
            <a:off x="0" y="-54912"/>
            <a:ext cx="6096000" cy="769441"/>
          </a:xfrm>
          <a:prstGeom prst="rect">
            <a:avLst/>
          </a:prstGeom>
        </p:spPr>
        <p:txBody>
          <a:bodyPr>
            <a:spAutoFit/>
          </a:bodyPr>
          <a:lstStyle/>
          <a:p>
            <a:r>
              <a:rPr lang="en-US" sz="1100"/>
              <a:t>This example is similar to our previous Files.walk() example in that it will search a directory for files that end with the .java extension. It is more advanced, though, in that it applies a last-modified-time filter using the BasicFileAttributes object. Finally, it sets the directory depth limit for search to 10, as opposed to relying on the default Integer.MAX_VALUE value that the Files.walk() method uses.</a:t>
            </a:r>
          </a:p>
        </p:txBody>
      </p:sp>
      <p:cxnSp>
        <p:nvCxnSpPr>
          <p:cNvPr id="5" name="Straight Connector 4">
            <a:extLst>
              <a:ext uri="{FF2B5EF4-FFF2-40B4-BE49-F238E27FC236}">
                <a16:creationId xmlns:a16="http://schemas.microsoft.com/office/drawing/2014/main" id="{9FBBE405-A5E9-40F5-90A2-48C83CD1BB0B}"/>
              </a:ext>
            </a:extLst>
          </p:cNvPr>
          <p:cNvCxnSpPr>
            <a:cxnSpLocks/>
          </p:cNvCxnSpPr>
          <p:nvPr/>
        </p:nvCxnSpPr>
        <p:spPr>
          <a:xfrm>
            <a:off x="603823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D8CA0A-A2CC-4BB5-998E-330EADE3E847}"/>
              </a:ext>
            </a:extLst>
          </p:cNvPr>
          <p:cNvSpPr txBox="1"/>
          <p:nvPr/>
        </p:nvSpPr>
        <p:spPr>
          <a:xfrm>
            <a:off x="0" y="614404"/>
            <a:ext cx="2920178" cy="369332"/>
          </a:xfrm>
          <a:prstGeom prst="rect">
            <a:avLst/>
          </a:prstGeom>
          <a:noFill/>
        </p:spPr>
        <p:txBody>
          <a:bodyPr wrap="square">
            <a:spAutoFit/>
          </a:bodyPr>
          <a:lstStyle/>
          <a:p>
            <a:pPr marL="342900" indent="-342900">
              <a:buFont typeface="Wingdings" panose="05000000000000000000" pitchFamily="2" charset="2"/>
              <a:buChar char="Ø"/>
            </a:pPr>
            <a:r>
              <a:rPr lang="en-US"/>
              <a:t>Listing Directory Contents </a:t>
            </a:r>
          </a:p>
        </p:txBody>
      </p:sp>
      <p:sp>
        <p:nvSpPr>
          <p:cNvPr id="7" name="Rectangle 6">
            <a:extLst>
              <a:ext uri="{FF2B5EF4-FFF2-40B4-BE49-F238E27FC236}">
                <a16:creationId xmlns:a16="http://schemas.microsoft.com/office/drawing/2014/main" id="{5D5E4BE1-29E3-430B-B37D-66287CBF4D91}"/>
              </a:ext>
            </a:extLst>
          </p:cNvPr>
          <p:cNvSpPr/>
          <p:nvPr/>
        </p:nvSpPr>
        <p:spPr>
          <a:xfrm>
            <a:off x="-17208" y="878241"/>
            <a:ext cx="6096000" cy="1277273"/>
          </a:xfrm>
          <a:prstGeom prst="rect">
            <a:avLst/>
          </a:prstGeom>
        </p:spPr>
        <p:txBody>
          <a:bodyPr>
            <a:spAutoFit/>
          </a:bodyPr>
          <a:lstStyle/>
          <a:p>
            <a:r>
              <a:rPr lang="en-US" sz="1100"/>
              <a:t>You may remember in Chapter 8 that we presented the method listFiles() that operated on a java.io.File instance and returned a list of File objects representing the contents of the directory that are direct children of the parent. Although you could use the Files. walk() method with a maximum depth limit of 1 to perform this same task, the NIO.2 API includes a new stream method, Files.list(Path), that does this for you. </a:t>
            </a:r>
          </a:p>
          <a:p>
            <a:endParaRPr lang="en-US" sz="1100"/>
          </a:p>
          <a:p>
            <a:r>
              <a:rPr lang="en-US" sz="1100"/>
              <a:t>Consider the following code snippet, assuming that the current working directory is /zoo:</a:t>
            </a:r>
          </a:p>
        </p:txBody>
      </p:sp>
      <p:pic>
        <p:nvPicPr>
          <p:cNvPr id="8" name="Picture 7">
            <a:extLst>
              <a:ext uri="{FF2B5EF4-FFF2-40B4-BE49-F238E27FC236}">
                <a16:creationId xmlns:a16="http://schemas.microsoft.com/office/drawing/2014/main" id="{5B2AE256-37C5-4F74-A3F5-92FB1B2DC9A5}"/>
              </a:ext>
            </a:extLst>
          </p:cNvPr>
          <p:cNvPicPr>
            <a:picLocks noChangeAspect="1"/>
          </p:cNvPicPr>
          <p:nvPr/>
        </p:nvPicPr>
        <p:blipFill>
          <a:blip r:embed="rId2"/>
          <a:stretch>
            <a:fillRect/>
          </a:stretch>
        </p:blipFill>
        <p:spPr>
          <a:xfrm>
            <a:off x="101102" y="2153861"/>
            <a:ext cx="2771775" cy="1704975"/>
          </a:xfrm>
          <a:prstGeom prst="rect">
            <a:avLst/>
          </a:prstGeom>
        </p:spPr>
      </p:pic>
      <p:sp>
        <p:nvSpPr>
          <p:cNvPr id="9" name="Rectangle 8">
            <a:extLst>
              <a:ext uri="{FF2B5EF4-FFF2-40B4-BE49-F238E27FC236}">
                <a16:creationId xmlns:a16="http://schemas.microsoft.com/office/drawing/2014/main" id="{D87DE0B6-05BE-4FC5-953F-9D4A0FC529D1}"/>
              </a:ext>
            </a:extLst>
          </p:cNvPr>
          <p:cNvSpPr/>
          <p:nvPr/>
        </p:nvSpPr>
        <p:spPr>
          <a:xfrm>
            <a:off x="-17208" y="3835405"/>
            <a:ext cx="6096000" cy="430887"/>
          </a:xfrm>
          <a:prstGeom prst="rect">
            <a:avLst/>
          </a:prstGeom>
        </p:spPr>
        <p:txBody>
          <a:bodyPr>
            <a:spAutoFit/>
          </a:bodyPr>
          <a:lstStyle/>
          <a:p>
            <a:r>
              <a:rPr lang="en-US" sz="1100"/>
              <a:t>The code snippet iterates over a directory, outputting the full path of the files that it contains. Depending on the contents of the file system, the output might look something like the following:</a:t>
            </a:r>
          </a:p>
        </p:txBody>
      </p:sp>
      <p:pic>
        <p:nvPicPr>
          <p:cNvPr id="10" name="Picture 9">
            <a:extLst>
              <a:ext uri="{FF2B5EF4-FFF2-40B4-BE49-F238E27FC236}">
                <a16:creationId xmlns:a16="http://schemas.microsoft.com/office/drawing/2014/main" id="{4E52E837-6E25-48CB-B50E-8B5D38CCF852}"/>
              </a:ext>
            </a:extLst>
          </p:cNvPr>
          <p:cNvPicPr>
            <a:picLocks noChangeAspect="1"/>
          </p:cNvPicPr>
          <p:nvPr/>
        </p:nvPicPr>
        <p:blipFill>
          <a:blip r:embed="rId3"/>
          <a:stretch>
            <a:fillRect/>
          </a:stretch>
        </p:blipFill>
        <p:spPr>
          <a:xfrm>
            <a:off x="31953" y="4266292"/>
            <a:ext cx="1781175" cy="552450"/>
          </a:xfrm>
          <a:prstGeom prst="rect">
            <a:avLst/>
          </a:prstGeom>
        </p:spPr>
      </p:pic>
      <p:pic>
        <p:nvPicPr>
          <p:cNvPr id="11" name="Picture 10">
            <a:extLst>
              <a:ext uri="{FF2B5EF4-FFF2-40B4-BE49-F238E27FC236}">
                <a16:creationId xmlns:a16="http://schemas.microsoft.com/office/drawing/2014/main" id="{2A30866A-EB85-4FC7-9570-DB3FA629BFA9}"/>
              </a:ext>
            </a:extLst>
          </p:cNvPr>
          <p:cNvPicPr>
            <a:picLocks noChangeAspect="1"/>
          </p:cNvPicPr>
          <p:nvPr/>
        </p:nvPicPr>
        <p:blipFill>
          <a:blip r:embed="rId4"/>
          <a:stretch>
            <a:fillRect/>
          </a:stretch>
        </p:blipFill>
        <p:spPr>
          <a:xfrm>
            <a:off x="31954" y="4266292"/>
            <a:ext cx="5953432" cy="552450"/>
          </a:xfrm>
          <a:prstGeom prst="rect">
            <a:avLst/>
          </a:prstGeom>
        </p:spPr>
      </p:pic>
      <p:sp>
        <p:nvSpPr>
          <p:cNvPr id="12" name="Rectangle 11">
            <a:extLst>
              <a:ext uri="{FF2B5EF4-FFF2-40B4-BE49-F238E27FC236}">
                <a16:creationId xmlns:a16="http://schemas.microsoft.com/office/drawing/2014/main" id="{6120CC9B-D579-4DFF-9F11-F867968917CE}"/>
              </a:ext>
            </a:extLst>
          </p:cNvPr>
          <p:cNvSpPr/>
          <p:nvPr/>
        </p:nvSpPr>
        <p:spPr>
          <a:xfrm>
            <a:off x="0" y="4738961"/>
            <a:ext cx="6096000" cy="600164"/>
          </a:xfrm>
          <a:prstGeom prst="rect">
            <a:avLst/>
          </a:prstGeom>
        </p:spPr>
        <p:txBody>
          <a:bodyPr>
            <a:spAutoFit/>
          </a:bodyPr>
          <a:lstStyle/>
          <a:p>
            <a:r>
              <a:rPr lang="en-US" sz="1100"/>
              <a:t>Contrast this method with the Files.walk() method, which traverses all subdirectories. For the exam, you should be aware that Files.list() searches one level deep and is analogous to </a:t>
            </a:r>
            <a:r>
              <a:rPr lang="en-US" sz="1100" err="1"/>
              <a:t>java.io.File.listFiles</a:t>
            </a:r>
            <a:r>
              <a:rPr lang="en-US" sz="1100"/>
              <a:t>(), except that it relies on streams.</a:t>
            </a:r>
          </a:p>
        </p:txBody>
      </p:sp>
      <p:sp>
        <p:nvSpPr>
          <p:cNvPr id="13" name="TextBox 12">
            <a:extLst>
              <a:ext uri="{FF2B5EF4-FFF2-40B4-BE49-F238E27FC236}">
                <a16:creationId xmlns:a16="http://schemas.microsoft.com/office/drawing/2014/main" id="{8C35998B-4223-4D46-B9CD-5DF117AA840A}"/>
              </a:ext>
            </a:extLst>
          </p:cNvPr>
          <p:cNvSpPr txBox="1"/>
          <p:nvPr/>
        </p:nvSpPr>
        <p:spPr>
          <a:xfrm>
            <a:off x="0" y="5371409"/>
            <a:ext cx="2561302" cy="369332"/>
          </a:xfrm>
          <a:prstGeom prst="rect">
            <a:avLst/>
          </a:prstGeom>
          <a:noFill/>
        </p:spPr>
        <p:txBody>
          <a:bodyPr wrap="square">
            <a:spAutoFit/>
          </a:bodyPr>
          <a:lstStyle/>
          <a:p>
            <a:pPr marL="342900" indent="-342900">
              <a:buFont typeface="Wingdings" panose="05000000000000000000" pitchFamily="2" charset="2"/>
              <a:buChar char="Ø"/>
            </a:pPr>
            <a:r>
              <a:rPr lang="en-US"/>
              <a:t>Printing File Contents </a:t>
            </a:r>
          </a:p>
        </p:txBody>
      </p:sp>
      <p:sp>
        <p:nvSpPr>
          <p:cNvPr id="14" name="Rectangle 13">
            <a:extLst>
              <a:ext uri="{FF2B5EF4-FFF2-40B4-BE49-F238E27FC236}">
                <a16:creationId xmlns:a16="http://schemas.microsoft.com/office/drawing/2014/main" id="{EE963379-8D37-4B89-89E7-F2126F9D0EE6}"/>
              </a:ext>
            </a:extLst>
          </p:cNvPr>
          <p:cNvSpPr/>
          <p:nvPr/>
        </p:nvSpPr>
        <p:spPr>
          <a:xfrm>
            <a:off x="-21813" y="5753093"/>
            <a:ext cx="6096000" cy="938719"/>
          </a:xfrm>
          <a:prstGeom prst="rect">
            <a:avLst/>
          </a:prstGeom>
        </p:spPr>
        <p:txBody>
          <a:bodyPr>
            <a:spAutoFit/>
          </a:bodyPr>
          <a:lstStyle/>
          <a:p>
            <a:r>
              <a:rPr lang="en-US" sz="1100"/>
              <a:t>Earlier in the chapter, we presented Files.readAllLines() and commented that using it to read a very large file could result in an OutOfMemoryError problem. Luckily, the NIO.2 API in Java 8 now includes a Files.lines(Path) method that returns a Stream object and does not suffer from this same issue. The contents of the file are read and processed lazily, which means that only a small portion of the file is stored in memory at any given time. </a:t>
            </a:r>
          </a:p>
        </p:txBody>
      </p:sp>
      <p:pic>
        <p:nvPicPr>
          <p:cNvPr id="15" name="Picture 14">
            <a:extLst>
              <a:ext uri="{FF2B5EF4-FFF2-40B4-BE49-F238E27FC236}">
                <a16:creationId xmlns:a16="http://schemas.microsoft.com/office/drawing/2014/main" id="{776A8B5B-8212-4BC8-90D2-E409E5B41B4F}"/>
              </a:ext>
            </a:extLst>
          </p:cNvPr>
          <p:cNvPicPr>
            <a:picLocks noChangeAspect="1"/>
          </p:cNvPicPr>
          <p:nvPr/>
        </p:nvPicPr>
        <p:blipFill>
          <a:blip r:embed="rId5"/>
          <a:stretch>
            <a:fillRect/>
          </a:stretch>
        </p:blipFill>
        <p:spPr>
          <a:xfrm>
            <a:off x="6113208" y="235210"/>
            <a:ext cx="3352800" cy="1095375"/>
          </a:xfrm>
          <a:prstGeom prst="rect">
            <a:avLst/>
          </a:prstGeom>
        </p:spPr>
      </p:pic>
      <p:sp>
        <p:nvSpPr>
          <p:cNvPr id="16" name="Rectangle 15">
            <a:extLst>
              <a:ext uri="{FF2B5EF4-FFF2-40B4-BE49-F238E27FC236}">
                <a16:creationId xmlns:a16="http://schemas.microsoft.com/office/drawing/2014/main" id="{5D29703D-CDE8-4BED-88F5-FA43D154FDB8}"/>
              </a:ext>
            </a:extLst>
          </p:cNvPr>
          <p:cNvSpPr/>
          <p:nvPr/>
        </p:nvSpPr>
        <p:spPr>
          <a:xfrm>
            <a:off x="5985386" y="1270519"/>
            <a:ext cx="6096000" cy="938719"/>
          </a:xfrm>
          <a:prstGeom prst="rect">
            <a:avLst/>
          </a:prstGeom>
        </p:spPr>
        <p:txBody>
          <a:bodyPr>
            <a:spAutoFit/>
          </a:bodyPr>
          <a:lstStyle/>
          <a:p>
            <a:r>
              <a:rPr lang="en-US" sz="1100"/>
              <a:t>The first thing you may notice is that this example is a lot shorter, accomplishing in a single line what took multiple lines earlier. It is also more performant on large files, since it does not require the entire file to be read and stored in memory. </a:t>
            </a:r>
          </a:p>
          <a:p>
            <a:endParaRPr lang="en-US" sz="1100"/>
          </a:p>
          <a:p>
            <a:r>
              <a:rPr lang="en-US" sz="1100"/>
              <a:t>Taking things one step further, we can leverage other stream methods for a more powerful example:</a:t>
            </a:r>
          </a:p>
        </p:txBody>
      </p:sp>
      <p:pic>
        <p:nvPicPr>
          <p:cNvPr id="17" name="Picture 16">
            <a:extLst>
              <a:ext uri="{FF2B5EF4-FFF2-40B4-BE49-F238E27FC236}">
                <a16:creationId xmlns:a16="http://schemas.microsoft.com/office/drawing/2014/main" id="{D81C5449-0694-4B6C-9809-C03ABE480E86}"/>
              </a:ext>
            </a:extLst>
          </p:cNvPr>
          <p:cNvPicPr>
            <a:picLocks noChangeAspect="1"/>
          </p:cNvPicPr>
          <p:nvPr/>
        </p:nvPicPr>
        <p:blipFill>
          <a:blip r:embed="rId6"/>
          <a:stretch>
            <a:fillRect/>
          </a:stretch>
        </p:blipFill>
        <p:spPr>
          <a:xfrm>
            <a:off x="6113209" y="2177372"/>
            <a:ext cx="2838450" cy="1647825"/>
          </a:xfrm>
          <a:prstGeom prst="rect">
            <a:avLst/>
          </a:prstGeom>
        </p:spPr>
      </p:pic>
      <p:sp>
        <p:nvSpPr>
          <p:cNvPr id="18" name="Rectangle 17">
            <a:extLst>
              <a:ext uri="{FF2B5EF4-FFF2-40B4-BE49-F238E27FC236}">
                <a16:creationId xmlns:a16="http://schemas.microsoft.com/office/drawing/2014/main" id="{E498A354-8F61-43DA-9F5E-6056A17768F0}"/>
              </a:ext>
            </a:extLst>
          </p:cNvPr>
          <p:cNvSpPr/>
          <p:nvPr/>
        </p:nvSpPr>
        <p:spPr>
          <a:xfrm>
            <a:off x="5985386" y="3829165"/>
            <a:ext cx="6206605" cy="600164"/>
          </a:xfrm>
          <a:prstGeom prst="rect">
            <a:avLst/>
          </a:prstGeom>
        </p:spPr>
        <p:txBody>
          <a:bodyPr wrap="square">
            <a:spAutoFit/>
          </a:bodyPr>
          <a:lstStyle/>
          <a:p>
            <a:r>
              <a:rPr lang="en-US" sz="1100"/>
              <a:t>This sample code now searches for lines in the file that start with WARN, outputting everything after it to a single list that is printed to the user. You can see that lambda expressions coupled with NIO.2 allow us to perform very complex file operations concisely. Assuming that the input file sharks.log is as follows:</a:t>
            </a:r>
          </a:p>
        </p:txBody>
      </p:sp>
      <p:pic>
        <p:nvPicPr>
          <p:cNvPr id="19" name="Picture 18">
            <a:extLst>
              <a:ext uri="{FF2B5EF4-FFF2-40B4-BE49-F238E27FC236}">
                <a16:creationId xmlns:a16="http://schemas.microsoft.com/office/drawing/2014/main" id="{10F3BFA7-2D7C-494C-BA03-A084A76164BF}"/>
              </a:ext>
            </a:extLst>
          </p:cNvPr>
          <p:cNvPicPr>
            <a:picLocks noChangeAspect="1"/>
          </p:cNvPicPr>
          <p:nvPr/>
        </p:nvPicPr>
        <p:blipFill>
          <a:blip r:embed="rId7"/>
          <a:stretch>
            <a:fillRect/>
          </a:stretch>
        </p:blipFill>
        <p:spPr>
          <a:xfrm>
            <a:off x="6117814" y="4391020"/>
            <a:ext cx="2428875" cy="1095375"/>
          </a:xfrm>
          <a:prstGeom prst="rect">
            <a:avLst/>
          </a:prstGeom>
        </p:spPr>
      </p:pic>
      <p:pic>
        <p:nvPicPr>
          <p:cNvPr id="20" name="Picture 19">
            <a:extLst>
              <a:ext uri="{FF2B5EF4-FFF2-40B4-BE49-F238E27FC236}">
                <a16:creationId xmlns:a16="http://schemas.microsoft.com/office/drawing/2014/main" id="{0B38391C-0584-4DF1-A56D-49BF7D4DA355}"/>
              </a:ext>
            </a:extLst>
          </p:cNvPr>
          <p:cNvPicPr>
            <a:picLocks noChangeAspect="1"/>
          </p:cNvPicPr>
          <p:nvPr/>
        </p:nvPicPr>
        <p:blipFill>
          <a:blip r:embed="rId4"/>
          <a:stretch>
            <a:fillRect/>
          </a:stretch>
        </p:blipFill>
        <p:spPr>
          <a:xfrm>
            <a:off x="6127035" y="4387051"/>
            <a:ext cx="5899044" cy="1083637"/>
          </a:xfrm>
          <a:prstGeom prst="rect">
            <a:avLst/>
          </a:prstGeom>
        </p:spPr>
      </p:pic>
      <p:sp>
        <p:nvSpPr>
          <p:cNvPr id="21" name="Rectangle 20">
            <a:extLst>
              <a:ext uri="{FF2B5EF4-FFF2-40B4-BE49-F238E27FC236}">
                <a16:creationId xmlns:a16="http://schemas.microsoft.com/office/drawing/2014/main" id="{EC83C6AF-2DA0-4FFA-A214-A4F7AEDDFF66}"/>
              </a:ext>
            </a:extLst>
          </p:cNvPr>
          <p:cNvSpPr/>
          <p:nvPr/>
        </p:nvSpPr>
        <p:spPr>
          <a:xfrm>
            <a:off x="5985386" y="-15099"/>
            <a:ext cx="6096000" cy="261610"/>
          </a:xfrm>
          <a:prstGeom prst="rect">
            <a:avLst/>
          </a:prstGeom>
        </p:spPr>
        <p:txBody>
          <a:bodyPr>
            <a:spAutoFit/>
          </a:bodyPr>
          <a:lstStyle/>
          <a:p>
            <a:r>
              <a:rPr lang="en-US" sz="1100"/>
              <a:t>We now present Files.lines(), which is equivalent to the previous Files.readAllLines() sample code:</a:t>
            </a:r>
          </a:p>
        </p:txBody>
      </p:sp>
      <p:sp>
        <p:nvSpPr>
          <p:cNvPr id="22" name="Rectangle 21">
            <a:extLst>
              <a:ext uri="{FF2B5EF4-FFF2-40B4-BE49-F238E27FC236}">
                <a16:creationId xmlns:a16="http://schemas.microsoft.com/office/drawing/2014/main" id="{18799682-DDAD-4C5A-8027-92759F8F2D63}"/>
              </a:ext>
            </a:extLst>
          </p:cNvPr>
          <p:cNvSpPr/>
          <p:nvPr/>
        </p:nvSpPr>
        <p:spPr>
          <a:xfrm>
            <a:off x="5985386" y="5502101"/>
            <a:ext cx="2917786" cy="261610"/>
          </a:xfrm>
          <a:prstGeom prst="rect">
            <a:avLst/>
          </a:prstGeom>
        </p:spPr>
        <p:txBody>
          <a:bodyPr wrap="none">
            <a:spAutoFit/>
          </a:bodyPr>
          <a:lstStyle/>
          <a:p>
            <a:r>
              <a:rPr lang="en-US" sz="1100"/>
              <a:t>then the sample output would be the following:</a:t>
            </a:r>
          </a:p>
        </p:txBody>
      </p:sp>
      <p:pic>
        <p:nvPicPr>
          <p:cNvPr id="23" name="Picture 22">
            <a:extLst>
              <a:ext uri="{FF2B5EF4-FFF2-40B4-BE49-F238E27FC236}">
                <a16:creationId xmlns:a16="http://schemas.microsoft.com/office/drawing/2014/main" id="{0FD680CC-46A8-4060-9DE5-C452F31C78FA}"/>
              </a:ext>
            </a:extLst>
          </p:cNvPr>
          <p:cNvPicPr>
            <a:picLocks noChangeAspect="1"/>
          </p:cNvPicPr>
          <p:nvPr/>
        </p:nvPicPr>
        <p:blipFill>
          <a:blip r:embed="rId8"/>
          <a:stretch>
            <a:fillRect/>
          </a:stretch>
        </p:blipFill>
        <p:spPr>
          <a:xfrm>
            <a:off x="6127035" y="5807624"/>
            <a:ext cx="4095750" cy="238125"/>
          </a:xfrm>
          <a:prstGeom prst="rect">
            <a:avLst/>
          </a:prstGeom>
        </p:spPr>
      </p:pic>
      <p:pic>
        <p:nvPicPr>
          <p:cNvPr id="24" name="Picture 23">
            <a:extLst>
              <a:ext uri="{FF2B5EF4-FFF2-40B4-BE49-F238E27FC236}">
                <a16:creationId xmlns:a16="http://schemas.microsoft.com/office/drawing/2014/main" id="{3B05E1B8-2C4D-4034-B797-FC1E0A1E68FC}"/>
              </a:ext>
            </a:extLst>
          </p:cNvPr>
          <p:cNvPicPr>
            <a:picLocks noChangeAspect="1"/>
          </p:cNvPicPr>
          <p:nvPr/>
        </p:nvPicPr>
        <p:blipFill>
          <a:blip r:embed="rId4"/>
          <a:stretch>
            <a:fillRect/>
          </a:stretch>
        </p:blipFill>
        <p:spPr>
          <a:xfrm>
            <a:off x="6086010" y="5759245"/>
            <a:ext cx="5935209" cy="1098756"/>
          </a:xfrm>
          <a:prstGeom prst="rect">
            <a:avLst/>
          </a:prstGeom>
        </p:spPr>
      </p:pic>
    </p:spTree>
    <p:extLst>
      <p:ext uri="{BB962C8B-B14F-4D97-AF65-F5344CB8AC3E}">
        <p14:creationId xmlns:p14="http://schemas.microsoft.com/office/powerpoint/2010/main" val="40728807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A3DF9-4310-47C8-97D1-6081118BB1B2}"/>
              </a:ext>
            </a:extLst>
          </p:cNvPr>
          <p:cNvPicPr>
            <a:picLocks noChangeAspect="1"/>
          </p:cNvPicPr>
          <p:nvPr/>
        </p:nvPicPr>
        <p:blipFill>
          <a:blip r:embed="rId2"/>
          <a:stretch>
            <a:fillRect/>
          </a:stretch>
        </p:blipFill>
        <p:spPr>
          <a:xfrm>
            <a:off x="68366" y="0"/>
            <a:ext cx="5124450" cy="3724275"/>
          </a:xfrm>
          <a:prstGeom prst="rect">
            <a:avLst/>
          </a:prstGeom>
        </p:spPr>
      </p:pic>
      <p:cxnSp>
        <p:nvCxnSpPr>
          <p:cNvPr id="5" name="Straight Connector 4">
            <a:extLst>
              <a:ext uri="{FF2B5EF4-FFF2-40B4-BE49-F238E27FC236}">
                <a16:creationId xmlns:a16="http://schemas.microsoft.com/office/drawing/2014/main" id="{7BC40F52-B450-4E10-A380-B2256833ECD4}"/>
              </a:ext>
            </a:extLst>
          </p:cNvPr>
          <p:cNvCxnSpPr>
            <a:cxnSpLocks/>
          </p:cNvCxnSpPr>
          <p:nvPr/>
        </p:nvCxnSpPr>
        <p:spPr>
          <a:xfrm>
            <a:off x="5831757" y="-5780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1ACAEE-4BFC-42B2-93C9-ECD67B196679}"/>
              </a:ext>
            </a:extLst>
          </p:cNvPr>
          <p:cNvSpPr txBox="1"/>
          <p:nvPr/>
        </p:nvSpPr>
        <p:spPr>
          <a:xfrm>
            <a:off x="0" y="3724275"/>
            <a:ext cx="5884602" cy="461665"/>
          </a:xfrm>
          <a:prstGeom prst="rect">
            <a:avLst/>
          </a:prstGeom>
          <a:noFill/>
        </p:spPr>
        <p:txBody>
          <a:bodyPr wrap="square" rtlCol="0">
            <a:spAutoFit/>
          </a:bodyPr>
          <a:lstStyle/>
          <a:p>
            <a:r>
              <a:rPr lang="en-US" sz="2400" b="1" u="sng"/>
              <a:t>4- Comparing Legacy File and NIO.2 Methods</a:t>
            </a:r>
          </a:p>
        </p:txBody>
      </p:sp>
      <p:sp>
        <p:nvSpPr>
          <p:cNvPr id="8" name="Rectangle 7">
            <a:extLst>
              <a:ext uri="{FF2B5EF4-FFF2-40B4-BE49-F238E27FC236}">
                <a16:creationId xmlns:a16="http://schemas.microsoft.com/office/drawing/2014/main" id="{8651FAA7-5216-4422-9630-4ECD5CE5579F}"/>
              </a:ext>
            </a:extLst>
          </p:cNvPr>
          <p:cNvSpPr/>
          <p:nvPr/>
        </p:nvSpPr>
        <p:spPr>
          <a:xfrm>
            <a:off x="0" y="4185940"/>
            <a:ext cx="5831753" cy="769441"/>
          </a:xfrm>
          <a:prstGeom prst="rect">
            <a:avLst/>
          </a:prstGeom>
        </p:spPr>
        <p:txBody>
          <a:bodyPr wrap="square">
            <a:spAutoFit/>
          </a:bodyPr>
          <a:lstStyle/>
          <a:p>
            <a:r>
              <a:rPr lang="en-US" sz="1100"/>
              <a:t>We conclude this chapter with Table 9.5, which shows a comparison between some of the legacy java.io.File methods described in Chapter 8 and the new NIO.2 methods described in this chapter. In this table, file refers to an instance of the java.io.File class, while path refers to an instance of a NIO.2 Path interface.</a:t>
            </a:r>
          </a:p>
        </p:txBody>
      </p:sp>
      <p:pic>
        <p:nvPicPr>
          <p:cNvPr id="9" name="Picture 8">
            <a:extLst>
              <a:ext uri="{FF2B5EF4-FFF2-40B4-BE49-F238E27FC236}">
                <a16:creationId xmlns:a16="http://schemas.microsoft.com/office/drawing/2014/main" id="{DCB1FFF1-FBEC-4F22-AF4F-648B098B26D8}"/>
              </a:ext>
            </a:extLst>
          </p:cNvPr>
          <p:cNvPicPr>
            <a:picLocks noChangeAspect="1"/>
          </p:cNvPicPr>
          <p:nvPr/>
        </p:nvPicPr>
        <p:blipFill>
          <a:blip r:embed="rId3"/>
          <a:stretch>
            <a:fillRect/>
          </a:stretch>
        </p:blipFill>
        <p:spPr>
          <a:xfrm>
            <a:off x="5900119" y="0"/>
            <a:ext cx="5391150" cy="5200650"/>
          </a:xfrm>
          <a:prstGeom prst="rect">
            <a:avLst/>
          </a:prstGeom>
        </p:spPr>
      </p:pic>
      <p:sp>
        <p:nvSpPr>
          <p:cNvPr id="10" name="Rectangle 9">
            <a:extLst>
              <a:ext uri="{FF2B5EF4-FFF2-40B4-BE49-F238E27FC236}">
                <a16:creationId xmlns:a16="http://schemas.microsoft.com/office/drawing/2014/main" id="{F55D739D-12AA-4CB8-90E5-86E3B6E040A0}"/>
              </a:ext>
            </a:extLst>
          </p:cNvPr>
          <p:cNvSpPr/>
          <p:nvPr/>
        </p:nvSpPr>
        <p:spPr>
          <a:xfrm>
            <a:off x="5831753" y="5200650"/>
            <a:ext cx="6096000" cy="769441"/>
          </a:xfrm>
          <a:prstGeom prst="rect">
            <a:avLst/>
          </a:prstGeom>
        </p:spPr>
        <p:txBody>
          <a:bodyPr>
            <a:spAutoFit/>
          </a:bodyPr>
          <a:lstStyle/>
          <a:p>
            <a:r>
              <a:rPr lang="en-US" sz="1100"/>
              <a:t>Bear in mind that a number of methods and features are available in the NIO.2 API that are not available in the legacy API, such as support for symbolic links, setting a file owner, and so on. As expected, the NIO.2 API is a much more developed, much more powerful API than the legacy java.io.File class described in Chapter 8.</a:t>
            </a:r>
          </a:p>
        </p:txBody>
      </p:sp>
      <p:pic>
        <p:nvPicPr>
          <p:cNvPr id="11" name="Picture 10">
            <a:extLst>
              <a:ext uri="{FF2B5EF4-FFF2-40B4-BE49-F238E27FC236}">
                <a16:creationId xmlns:a16="http://schemas.microsoft.com/office/drawing/2014/main" id="{2B9E66EE-11CF-4329-B013-8E6F12CCAFD9}"/>
              </a:ext>
            </a:extLst>
          </p:cNvPr>
          <p:cNvPicPr>
            <a:picLocks noChangeAspect="1"/>
          </p:cNvPicPr>
          <p:nvPr/>
        </p:nvPicPr>
        <p:blipFill>
          <a:blip r:embed="rId4"/>
          <a:stretch>
            <a:fillRect/>
          </a:stretch>
        </p:blipFill>
        <p:spPr>
          <a:xfrm>
            <a:off x="5900119" y="752168"/>
            <a:ext cx="6170661" cy="4325848"/>
          </a:xfrm>
          <a:prstGeom prst="rect">
            <a:avLst/>
          </a:prstGeom>
        </p:spPr>
      </p:pic>
    </p:spTree>
    <p:extLst>
      <p:ext uri="{BB962C8B-B14F-4D97-AF65-F5344CB8AC3E}">
        <p14:creationId xmlns:p14="http://schemas.microsoft.com/office/powerpoint/2010/main" val="1512414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C1DA85-D041-4B47-B4D6-7F782C081895}"/>
              </a:ext>
            </a:extLst>
          </p:cNvPr>
          <p:cNvSpPr txBox="1"/>
          <p:nvPr/>
        </p:nvSpPr>
        <p:spPr>
          <a:xfrm>
            <a:off x="-20898" y="-97342"/>
            <a:ext cx="2927554" cy="523220"/>
          </a:xfrm>
          <a:prstGeom prst="rect">
            <a:avLst/>
          </a:prstGeom>
          <a:noFill/>
        </p:spPr>
        <p:txBody>
          <a:bodyPr wrap="square" rtlCol="0">
            <a:spAutoFit/>
          </a:bodyPr>
          <a:lstStyle/>
          <a:p>
            <a:r>
              <a:rPr lang="en-US" sz="2800" b="1"/>
              <a:t>Chapter 10 : JDBC </a:t>
            </a:r>
          </a:p>
        </p:txBody>
      </p:sp>
      <p:sp>
        <p:nvSpPr>
          <p:cNvPr id="5" name="TextBox 4">
            <a:extLst>
              <a:ext uri="{FF2B5EF4-FFF2-40B4-BE49-F238E27FC236}">
                <a16:creationId xmlns:a16="http://schemas.microsoft.com/office/drawing/2014/main" id="{48650796-ED1E-4CAE-A53E-4E584C42906F}"/>
              </a:ext>
            </a:extLst>
          </p:cNvPr>
          <p:cNvSpPr txBox="1"/>
          <p:nvPr/>
        </p:nvSpPr>
        <p:spPr>
          <a:xfrm>
            <a:off x="-1" y="5394020"/>
            <a:ext cx="5813313" cy="461665"/>
          </a:xfrm>
          <a:prstGeom prst="rect">
            <a:avLst/>
          </a:prstGeom>
          <a:noFill/>
        </p:spPr>
        <p:txBody>
          <a:bodyPr wrap="square" rtlCol="0">
            <a:spAutoFit/>
          </a:bodyPr>
          <a:lstStyle/>
          <a:p>
            <a:r>
              <a:rPr lang="en-US" sz="2400" b="1" u="sng"/>
              <a:t>1- Introducing Relational Databases and SQL</a:t>
            </a:r>
          </a:p>
        </p:txBody>
      </p:sp>
      <p:sp>
        <p:nvSpPr>
          <p:cNvPr id="6" name="Rectangle 5">
            <a:extLst>
              <a:ext uri="{FF2B5EF4-FFF2-40B4-BE49-F238E27FC236}">
                <a16:creationId xmlns:a16="http://schemas.microsoft.com/office/drawing/2014/main" id="{45A5B520-9322-44C8-8850-88BE556015AC}"/>
              </a:ext>
            </a:extLst>
          </p:cNvPr>
          <p:cNvSpPr/>
          <p:nvPr/>
        </p:nvSpPr>
        <p:spPr>
          <a:xfrm>
            <a:off x="0" y="384074"/>
            <a:ext cx="6096000" cy="600164"/>
          </a:xfrm>
          <a:prstGeom prst="rect">
            <a:avLst/>
          </a:prstGeom>
        </p:spPr>
        <p:txBody>
          <a:bodyPr>
            <a:spAutoFit/>
          </a:bodyPr>
          <a:lstStyle/>
          <a:p>
            <a:r>
              <a:rPr lang="en-US" sz="1100"/>
              <a:t>JDBC stands for Java Database Connectivity. This chapter will introduce you to the basics of accessing databases from Java. We will cover the key interfaces for how to connect, perform queries, and process the results.</a:t>
            </a:r>
          </a:p>
        </p:txBody>
      </p:sp>
      <p:pic>
        <p:nvPicPr>
          <p:cNvPr id="7" name="Picture 6">
            <a:extLst>
              <a:ext uri="{FF2B5EF4-FFF2-40B4-BE49-F238E27FC236}">
                <a16:creationId xmlns:a16="http://schemas.microsoft.com/office/drawing/2014/main" id="{C4D13504-6191-4FE0-A449-659B3BF6E8A5}"/>
              </a:ext>
            </a:extLst>
          </p:cNvPr>
          <p:cNvPicPr>
            <a:picLocks noChangeAspect="1"/>
          </p:cNvPicPr>
          <p:nvPr/>
        </p:nvPicPr>
        <p:blipFill>
          <a:blip r:embed="rId2"/>
          <a:stretch>
            <a:fillRect/>
          </a:stretch>
        </p:blipFill>
        <p:spPr>
          <a:xfrm>
            <a:off x="88490" y="984238"/>
            <a:ext cx="5334000" cy="4419600"/>
          </a:xfrm>
          <a:prstGeom prst="rect">
            <a:avLst/>
          </a:prstGeom>
        </p:spPr>
      </p:pic>
      <p:cxnSp>
        <p:nvCxnSpPr>
          <p:cNvPr id="8" name="Straight Connector 7">
            <a:extLst>
              <a:ext uri="{FF2B5EF4-FFF2-40B4-BE49-F238E27FC236}">
                <a16:creationId xmlns:a16="http://schemas.microsoft.com/office/drawing/2014/main" id="{12ED3669-7F82-4E3E-9AA1-EDBC7AFB7800}"/>
              </a:ext>
            </a:extLst>
          </p:cNvPr>
          <p:cNvCxnSpPr>
            <a:cxnSpLocks/>
          </p:cNvCxnSpPr>
          <p:nvPr/>
        </p:nvCxnSpPr>
        <p:spPr>
          <a:xfrm>
            <a:off x="6096000" y="-28536"/>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3C4F12-D86D-4405-B76A-216987E7C67A}"/>
              </a:ext>
            </a:extLst>
          </p:cNvPr>
          <p:cNvSpPr/>
          <p:nvPr/>
        </p:nvSpPr>
        <p:spPr>
          <a:xfrm>
            <a:off x="6096000" y="5785"/>
            <a:ext cx="6096000" cy="2800767"/>
          </a:xfrm>
          <a:prstGeom prst="rect">
            <a:avLst/>
          </a:prstGeom>
        </p:spPr>
        <p:txBody>
          <a:bodyPr wrap="square">
            <a:spAutoFit/>
          </a:bodyPr>
          <a:lstStyle/>
          <a:p>
            <a:r>
              <a:rPr lang="en-US" sz="1100"/>
              <a:t>A </a:t>
            </a:r>
            <a:r>
              <a:rPr lang="en-US" sz="1100" b="1" i="1"/>
              <a:t>relational database </a:t>
            </a:r>
            <a:r>
              <a:rPr lang="en-US" sz="1100"/>
              <a:t>is a database that is organized into </a:t>
            </a:r>
            <a:r>
              <a:rPr lang="en-US" sz="1100" b="1" i="1"/>
              <a:t>tables</a:t>
            </a:r>
            <a:r>
              <a:rPr lang="en-US" sz="1100"/>
              <a:t>, which consist of rows and columns. You can think of a table as a spreadsheet. There are two main ways to access a relational database from Java: </a:t>
            </a:r>
          </a:p>
          <a:p>
            <a:endParaRPr lang="en-US" sz="1100"/>
          </a:p>
          <a:p>
            <a:r>
              <a:rPr lang="en-US" sz="1100"/>
              <a:t>■ </a:t>
            </a:r>
            <a:r>
              <a:rPr lang="en-US" sz="1100" b="1" i="1"/>
              <a:t>Java Database Connectivity Language </a:t>
            </a:r>
            <a:r>
              <a:rPr lang="en-US" sz="1100"/>
              <a:t>(JDBC): Accesses data as rows and columns. JDBC is the API covered in this chapter. </a:t>
            </a:r>
          </a:p>
          <a:p>
            <a:r>
              <a:rPr lang="en-US" sz="1100"/>
              <a:t>■ </a:t>
            </a:r>
            <a:r>
              <a:rPr lang="en-US" sz="1100" b="1" i="1"/>
              <a:t>Java Persistence API </a:t>
            </a:r>
            <a:r>
              <a:rPr lang="en-US" sz="1100"/>
              <a:t>(JPA): Accesses data through Java objects using a concept called object-relational mapping (ORM). The idea is that you don’t have to write as much code, and you get your data in Java objects. JPA is not on the exam, and therefore it is not covered in this chapter. </a:t>
            </a:r>
          </a:p>
          <a:p>
            <a:r>
              <a:rPr lang="en-US" sz="1100"/>
              <a:t>■ A relational database is accessed through Structured Query Language (SQL). </a:t>
            </a:r>
          </a:p>
          <a:p>
            <a:r>
              <a:rPr lang="en-US" sz="1100"/>
              <a:t>■ In addition to relational databases, there is another type of database called a </a:t>
            </a:r>
            <a:r>
              <a:rPr lang="en-US" sz="1100" b="1" i="1"/>
              <a:t>NoSQL database</a:t>
            </a:r>
            <a:r>
              <a:rPr lang="en-US" sz="1100"/>
              <a:t>. This is for databases that store their data in a format other than tables. NoSQL is out of scope for the exam as well. </a:t>
            </a:r>
          </a:p>
          <a:p>
            <a:r>
              <a:rPr lang="en-US" sz="1100"/>
              <a:t>■ In the following sections, we introduce a small relational database that we will be using for the examples in this chapter and present the SQL to access it. We will also cover some vocabulary that you need to know.</a:t>
            </a:r>
          </a:p>
        </p:txBody>
      </p:sp>
      <p:sp>
        <p:nvSpPr>
          <p:cNvPr id="11" name="Rectangle 10">
            <a:extLst>
              <a:ext uri="{FF2B5EF4-FFF2-40B4-BE49-F238E27FC236}">
                <a16:creationId xmlns:a16="http://schemas.microsoft.com/office/drawing/2014/main" id="{2C813FB1-7423-4772-A8BA-3EA45862779C}"/>
              </a:ext>
            </a:extLst>
          </p:cNvPr>
          <p:cNvSpPr/>
          <p:nvPr/>
        </p:nvSpPr>
        <p:spPr>
          <a:xfrm>
            <a:off x="50390" y="5855685"/>
            <a:ext cx="6096000" cy="938719"/>
          </a:xfrm>
          <a:prstGeom prst="rect">
            <a:avLst/>
          </a:prstGeom>
        </p:spPr>
        <p:txBody>
          <a:bodyPr>
            <a:spAutoFit/>
          </a:bodyPr>
          <a:lstStyle/>
          <a:p>
            <a:r>
              <a:rPr lang="en-US" sz="1100" b="1" i="1"/>
              <a:t>Data</a:t>
            </a:r>
            <a:r>
              <a:rPr lang="en-US" sz="1100"/>
              <a:t> is information. A piece of data is one fact, such as your first name. A </a:t>
            </a:r>
            <a:r>
              <a:rPr lang="en-US" sz="1100" b="1" i="1"/>
              <a:t>database</a:t>
            </a:r>
            <a:r>
              <a:rPr lang="en-US" sz="1100"/>
              <a:t> is an organized collection of data. In the real world, a file cabinet is a type of database. It has file folders, each of which contains pieces of paper. The file folders are organized in some way, often alphabetically. Each piece of paper is like a piece of data. Similarly, the folders on your computer are like a database. The folders provide organization, and each file is a piece of data.</a:t>
            </a:r>
          </a:p>
        </p:txBody>
      </p:sp>
      <p:pic>
        <p:nvPicPr>
          <p:cNvPr id="12" name="Picture 11">
            <a:extLst>
              <a:ext uri="{FF2B5EF4-FFF2-40B4-BE49-F238E27FC236}">
                <a16:creationId xmlns:a16="http://schemas.microsoft.com/office/drawing/2014/main" id="{8DD66503-EAA4-4635-AD22-D2F04D9806E3}"/>
              </a:ext>
            </a:extLst>
          </p:cNvPr>
          <p:cNvPicPr>
            <a:picLocks noChangeAspect="1"/>
          </p:cNvPicPr>
          <p:nvPr/>
        </p:nvPicPr>
        <p:blipFill>
          <a:blip r:embed="rId3"/>
          <a:stretch>
            <a:fillRect/>
          </a:stretch>
        </p:blipFill>
        <p:spPr>
          <a:xfrm>
            <a:off x="6153150" y="2781744"/>
            <a:ext cx="5314950" cy="3543300"/>
          </a:xfrm>
          <a:prstGeom prst="rect">
            <a:avLst/>
          </a:prstGeom>
        </p:spPr>
      </p:pic>
    </p:spTree>
    <p:extLst>
      <p:ext uri="{BB962C8B-B14F-4D97-AF65-F5344CB8AC3E}">
        <p14:creationId xmlns:p14="http://schemas.microsoft.com/office/powerpoint/2010/main" val="4140533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1308B7-5C6D-4920-8A25-2518FB6BA8FF}"/>
              </a:ext>
            </a:extLst>
          </p:cNvPr>
          <p:cNvSpPr txBox="1"/>
          <p:nvPr/>
        </p:nvSpPr>
        <p:spPr>
          <a:xfrm>
            <a:off x="0" y="0"/>
            <a:ext cx="5117690" cy="369332"/>
          </a:xfrm>
          <a:prstGeom prst="rect">
            <a:avLst/>
          </a:prstGeom>
          <a:noFill/>
        </p:spPr>
        <p:txBody>
          <a:bodyPr wrap="square">
            <a:spAutoFit/>
          </a:bodyPr>
          <a:lstStyle/>
          <a:p>
            <a:pPr marL="342900" indent="-342900">
              <a:buFont typeface="Wingdings" panose="05000000000000000000" pitchFamily="2" charset="2"/>
              <a:buChar char="Ø"/>
            </a:pPr>
            <a:r>
              <a:rPr lang="en-US"/>
              <a:t>Identifying the Structure of a Relational Database </a:t>
            </a:r>
          </a:p>
        </p:txBody>
      </p:sp>
      <p:sp>
        <p:nvSpPr>
          <p:cNvPr id="5" name="Rectangle 4">
            <a:extLst>
              <a:ext uri="{FF2B5EF4-FFF2-40B4-BE49-F238E27FC236}">
                <a16:creationId xmlns:a16="http://schemas.microsoft.com/office/drawing/2014/main" id="{B4892E3D-31A2-4C1C-9378-50DCBC8B22ED}"/>
              </a:ext>
            </a:extLst>
          </p:cNvPr>
          <p:cNvSpPr/>
          <p:nvPr/>
        </p:nvSpPr>
        <p:spPr>
          <a:xfrm>
            <a:off x="0" y="369332"/>
            <a:ext cx="6096000" cy="769441"/>
          </a:xfrm>
          <a:prstGeom prst="rect">
            <a:avLst/>
          </a:prstGeom>
        </p:spPr>
        <p:txBody>
          <a:bodyPr>
            <a:spAutoFit/>
          </a:bodyPr>
          <a:lstStyle/>
          <a:p>
            <a:r>
              <a:rPr lang="en-US" sz="1100"/>
              <a:t>Our sample database has two tables. One has a row for each species that is in our zoo. The other has a row for each animal. These two relate to each other because an animal belongs to a species. These relationships are why this type of database is called a relational database. Figure 10.1 shows the structure of our database.</a:t>
            </a:r>
          </a:p>
        </p:txBody>
      </p:sp>
      <p:pic>
        <p:nvPicPr>
          <p:cNvPr id="6" name="Picture 5">
            <a:extLst>
              <a:ext uri="{FF2B5EF4-FFF2-40B4-BE49-F238E27FC236}">
                <a16:creationId xmlns:a16="http://schemas.microsoft.com/office/drawing/2014/main" id="{29E03CEB-7CFA-4EFF-BEEB-2CC00CB0D537}"/>
              </a:ext>
            </a:extLst>
          </p:cNvPr>
          <p:cNvPicPr>
            <a:picLocks noChangeAspect="1"/>
          </p:cNvPicPr>
          <p:nvPr/>
        </p:nvPicPr>
        <p:blipFill>
          <a:blip r:embed="rId2"/>
          <a:stretch>
            <a:fillRect/>
          </a:stretch>
        </p:blipFill>
        <p:spPr>
          <a:xfrm>
            <a:off x="72513" y="1138773"/>
            <a:ext cx="4495800" cy="2895600"/>
          </a:xfrm>
          <a:prstGeom prst="rect">
            <a:avLst/>
          </a:prstGeom>
        </p:spPr>
      </p:pic>
      <p:sp>
        <p:nvSpPr>
          <p:cNvPr id="7" name="TextBox 6">
            <a:extLst>
              <a:ext uri="{FF2B5EF4-FFF2-40B4-BE49-F238E27FC236}">
                <a16:creationId xmlns:a16="http://schemas.microsoft.com/office/drawing/2014/main" id="{FA1A8C14-E889-4340-AC75-3771D9994F43}"/>
              </a:ext>
            </a:extLst>
          </p:cNvPr>
          <p:cNvSpPr txBox="1"/>
          <p:nvPr/>
        </p:nvSpPr>
        <p:spPr>
          <a:xfrm>
            <a:off x="-16932" y="4034373"/>
            <a:ext cx="6112932" cy="1615827"/>
          </a:xfrm>
          <a:prstGeom prst="rect">
            <a:avLst/>
          </a:prstGeom>
          <a:noFill/>
        </p:spPr>
        <p:txBody>
          <a:bodyPr wrap="square">
            <a:spAutoFit/>
          </a:bodyPr>
          <a:lstStyle/>
          <a:p>
            <a:r>
              <a:rPr lang="en-US" sz="1100"/>
              <a:t>As you can see in Figure 10.1, we have two tables. One is named species and the other is named animal. Each table has a </a:t>
            </a:r>
            <a:r>
              <a:rPr lang="en-US" sz="1100" b="1" i="1"/>
              <a:t>primary key</a:t>
            </a:r>
            <a:r>
              <a:rPr lang="en-US" sz="1100"/>
              <a:t>, which gives us a unique way to reference each row. After all, two animals might have the same name, but they can’t have the same ID. You don’t need to know about keys for the exam. We mention it to give you a bit of context. In our example, it so happens that the primary key is only one column. In some situations, it is a combination of columns. For example, a student identifier and year might be a key. </a:t>
            </a:r>
          </a:p>
          <a:p>
            <a:endParaRPr lang="en-US" sz="1100"/>
          </a:p>
          <a:p>
            <a:r>
              <a:rPr lang="en-US" sz="1100"/>
              <a:t>There are two rows and three columns in the species table and five rows and four columns in the animal table. You do need to know about rows and columns for the exam.</a:t>
            </a:r>
          </a:p>
        </p:txBody>
      </p:sp>
      <p:cxnSp>
        <p:nvCxnSpPr>
          <p:cNvPr id="8" name="Straight Connector 7">
            <a:extLst>
              <a:ext uri="{FF2B5EF4-FFF2-40B4-BE49-F238E27FC236}">
                <a16:creationId xmlns:a16="http://schemas.microsoft.com/office/drawing/2014/main" id="{AC5C5C9B-2600-4DA1-B051-06AC8B5C4E57}"/>
              </a:ext>
            </a:extLst>
          </p:cNvPr>
          <p:cNvCxnSpPr>
            <a:cxnSpLocks/>
          </p:cNvCxnSpPr>
          <p:nvPr/>
        </p:nvCxnSpPr>
        <p:spPr>
          <a:xfrm>
            <a:off x="6096000" y="533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437A9E6-5EF4-4D55-A2D3-D0B5690028C6}"/>
              </a:ext>
            </a:extLst>
          </p:cNvPr>
          <p:cNvPicPr>
            <a:picLocks noChangeAspect="1"/>
          </p:cNvPicPr>
          <p:nvPr/>
        </p:nvPicPr>
        <p:blipFill>
          <a:blip r:embed="rId3"/>
          <a:stretch>
            <a:fillRect/>
          </a:stretch>
        </p:blipFill>
        <p:spPr>
          <a:xfrm>
            <a:off x="6185445" y="0"/>
            <a:ext cx="5191125" cy="3219450"/>
          </a:xfrm>
          <a:prstGeom prst="rect">
            <a:avLst/>
          </a:prstGeom>
        </p:spPr>
      </p:pic>
      <p:pic>
        <p:nvPicPr>
          <p:cNvPr id="13" name="Picture 12">
            <a:extLst>
              <a:ext uri="{FF2B5EF4-FFF2-40B4-BE49-F238E27FC236}">
                <a16:creationId xmlns:a16="http://schemas.microsoft.com/office/drawing/2014/main" id="{19240F61-F71D-4A12-80B4-116013961968}"/>
              </a:ext>
            </a:extLst>
          </p:cNvPr>
          <p:cNvPicPr>
            <a:picLocks noChangeAspect="1"/>
          </p:cNvPicPr>
          <p:nvPr/>
        </p:nvPicPr>
        <p:blipFill>
          <a:blip r:embed="rId4"/>
          <a:stretch>
            <a:fillRect/>
          </a:stretch>
        </p:blipFill>
        <p:spPr>
          <a:xfrm>
            <a:off x="6267979" y="3276600"/>
            <a:ext cx="5210175" cy="3581400"/>
          </a:xfrm>
          <a:prstGeom prst="rect">
            <a:avLst/>
          </a:prstGeom>
        </p:spPr>
      </p:pic>
      <p:sp>
        <p:nvSpPr>
          <p:cNvPr id="15" name="TextBox 14">
            <a:extLst>
              <a:ext uri="{FF2B5EF4-FFF2-40B4-BE49-F238E27FC236}">
                <a16:creationId xmlns:a16="http://schemas.microsoft.com/office/drawing/2014/main" id="{F13B81E7-2FA5-4B0C-8DE0-F3ACB95E39B3}"/>
              </a:ext>
            </a:extLst>
          </p:cNvPr>
          <p:cNvSpPr txBox="1"/>
          <p:nvPr/>
        </p:nvSpPr>
        <p:spPr>
          <a:xfrm>
            <a:off x="8774504" y="5495323"/>
            <a:ext cx="3417496" cy="600164"/>
          </a:xfrm>
          <a:prstGeom prst="rect">
            <a:avLst/>
          </a:prstGeom>
          <a:noFill/>
        </p:spPr>
        <p:txBody>
          <a:bodyPr wrap="square">
            <a:spAutoFit/>
          </a:bodyPr>
          <a:lstStyle/>
          <a:p>
            <a:r>
              <a:rPr lang="en-US" sz="1100"/>
              <a:t>You don’t need to understand this code. It is just to get you set up. In a nutshell, it connects to the database and creates two tables. Then it loads data into those tables.</a:t>
            </a:r>
          </a:p>
        </p:txBody>
      </p:sp>
    </p:spTree>
    <p:extLst>
      <p:ext uri="{BB962C8B-B14F-4D97-AF65-F5344CB8AC3E}">
        <p14:creationId xmlns:p14="http://schemas.microsoft.com/office/powerpoint/2010/main" val="66896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3A07B-CCC4-4BD1-94A1-432D5C38CEB3}"/>
              </a:ext>
            </a:extLst>
          </p:cNvPr>
          <p:cNvSpPr txBox="1"/>
          <p:nvPr/>
        </p:nvSpPr>
        <p:spPr>
          <a:xfrm>
            <a:off x="0" y="0"/>
            <a:ext cx="3360472" cy="369332"/>
          </a:xfrm>
          <a:prstGeom prst="rect">
            <a:avLst/>
          </a:prstGeom>
          <a:noFill/>
        </p:spPr>
        <p:txBody>
          <a:bodyPr wrap="none" rtlCol="0">
            <a:spAutoFit/>
          </a:bodyPr>
          <a:lstStyle/>
          <a:p>
            <a:pPr marL="342900" indent="-342900">
              <a:buFont typeface="Wingdings" panose="05000000000000000000" pitchFamily="2" charset="2"/>
              <a:buChar char="Ø"/>
            </a:pPr>
            <a:r>
              <a:rPr lang="en-US"/>
              <a:t>Applying the Is‐a Relationship </a:t>
            </a:r>
          </a:p>
        </p:txBody>
      </p:sp>
      <p:pic>
        <p:nvPicPr>
          <p:cNvPr id="8" name="Picture 7">
            <a:extLst>
              <a:ext uri="{FF2B5EF4-FFF2-40B4-BE49-F238E27FC236}">
                <a16:creationId xmlns:a16="http://schemas.microsoft.com/office/drawing/2014/main" id="{E16D2279-CD7F-41A2-BA95-4D57605C862B}"/>
              </a:ext>
            </a:extLst>
          </p:cNvPr>
          <p:cNvPicPr>
            <a:picLocks noChangeAspect="1"/>
          </p:cNvPicPr>
          <p:nvPr/>
        </p:nvPicPr>
        <p:blipFill>
          <a:blip r:embed="rId2"/>
          <a:stretch>
            <a:fillRect/>
          </a:stretch>
        </p:blipFill>
        <p:spPr>
          <a:xfrm>
            <a:off x="183620" y="369332"/>
            <a:ext cx="4238625" cy="600075"/>
          </a:xfrm>
          <a:prstGeom prst="rect">
            <a:avLst/>
          </a:prstGeom>
        </p:spPr>
      </p:pic>
      <p:pic>
        <p:nvPicPr>
          <p:cNvPr id="10" name="Picture 9">
            <a:extLst>
              <a:ext uri="{FF2B5EF4-FFF2-40B4-BE49-F238E27FC236}">
                <a16:creationId xmlns:a16="http://schemas.microsoft.com/office/drawing/2014/main" id="{F37B260D-8D5A-4BEB-B23D-53E9EC9E4813}"/>
              </a:ext>
            </a:extLst>
          </p:cNvPr>
          <p:cNvPicPr>
            <a:picLocks noChangeAspect="1"/>
          </p:cNvPicPr>
          <p:nvPr/>
        </p:nvPicPr>
        <p:blipFill>
          <a:blip r:embed="rId3"/>
          <a:stretch>
            <a:fillRect/>
          </a:stretch>
        </p:blipFill>
        <p:spPr>
          <a:xfrm>
            <a:off x="161042" y="991985"/>
            <a:ext cx="6029325" cy="419100"/>
          </a:xfrm>
          <a:prstGeom prst="rect">
            <a:avLst/>
          </a:prstGeom>
        </p:spPr>
      </p:pic>
      <p:pic>
        <p:nvPicPr>
          <p:cNvPr id="14" name="Picture 13">
            <a:extLst>
              <a:ext uri="{FF2B5EF4-FFF2-40B4-BE49-F238E27FC236}">
                <a16:creationId xmlns:a16="http://schemas.microsoft.com/office/drawing/2014/main" id="{9F8329A5-3BFF-4A54-A178-B9415A4C7E90}"/>
              </a:ext>
            </a:extLst>
          </p:cNvPr>
          <p:cNvPicPr>
            <a:picLocks noChangeAspect="1"/>
          </p:cNvPicPr>
          <p:nvPr/>
        </p:nvPicPr>
        <p:blipFill>
          <a:blip r:embed="rId4"/>
          <a:stretch>
            <a:fillRect/>
          </a:stretch>
        </p:blipFill>
        <p:spPr>
          <a:xfrm>
            <a:off x="161042" y="1592060"/>
            <a:ext cx="5419725" cy="200025"/>
          </a:xfrm>
          <a:prstGeom prst="rect">
            <a:avLst/>
          </a:prstGeom>
        </p:spPr>
      </p:pic>
      <p:pic>
        <p:nvPicPr>
          <p:cNvPr id="21" name="Picture 20">
            <a:extLst>
              <a:ext uri="{FF2B5EF4-FFF2-40B4-BE49-F238E27FC236}">
                <a16:creationId xmlns:a16="http://schemas.microsoft.com/office/drawing/2014/main" id="{CD63D4E8-CC35-497D-AA2A-AD0FF67FB7CB}"/>
              </a:ext>
            </a:extLst>
          </p:cNvPr>
          <p:cNvPicPr>
            <a:picLocks noChangeAspect="1"/>
          </p:cNvPicPr>
          <p:nvPr/>
        </p:nvPicPr>
        <p:blipFill>
          <a:blip r:embed="rId5"/>
          <a:stretch>
            <a:fillRect/>
          </a:stretch>
        </p:blipFill>
        <p:spPr>
          <a:xfrm>
            <a:off x="183620" y="1867790"/>
            <a:ext cx="4248150" cy="1247775"/>
          </a:xfrm>
          <a:prstGeom prst="rect">
            <a:avLst/>
          </a:prstGeom>
        </p:spPr>
      </p:pic>
      <p:sp>
        <p:nvSpPr>
          <p:cNvPr id="22" name="TextBox 21">
            <a:extLst>
              <a:ext uri="{FF2B5EF4-FFF2-40B4-BE49-F238E27FC236}">
                <a16:creationId xmlns:a16="http://schemas.microsoft.com/office/drawing/2014/main" id="{15627A3A-4672-4BFA-A6F3-E73593D18280}"/>
              </a:ext>
            </a:extLst>
          </p:cNvPr>
          <p:cNvSpPr txBox="1"/>
          <p:nvPr/>
        </p:nvSpPr>
        <p:spPr>
          <a:xfrm>
            <a:off x="1066853" y="2463624"/>
            <a:ext cx="4607030" cy="1015663"/>
          </a:xfrm>
          <a:prstGeom prst="rect">
            <a:avLst/>
          </a:prstGeom>
          <a:noFill/>
        </p:spPr>
        <p:txBody>
          <a:bodyPr wrap="none" rtlCol="0">
            <a:spAutoFit/>
          </a:bodyPr>
          <a:lstStyle/>
          <a:p>
            <a:r>
              <a:rPr lang="en-US" sz="1200"/>
              <a:t>The parent class, Pet, has commonly used fields such as name and age.</a:t>
            </a:r>
          </a:p>
          <a:p>
            <a:r>
              <a:rPr lang="en-US" sz="1200"/>
              <a:t> As a developer, you might also design a class Tiger, and since tigers </a:t>
            </a:r>
          </a:p>
          <a:p>
            <a:r>
              <a:rPr lang="en-US" sz="1200"/>
              <a:t>also have an age and a name, you might be inclined to reuse </a:t>
            </a:r>
          </a:p>
          <a:p>
            <a:r>
              <a:rPr lang="en-US" sz="1200"/>
              <a:t>the parent Pet class for the purposes of saving time and lines</a:t>
            </a:r>
          </a:p>
          <a:p>
            <a:r>
              <a:rPr lang="en-US" sz="1200"/>
              <a:t> of code, as shown in Figure 2.5.</a:t>
            </a:r>
          </a:p>
        </p:txBody>
      </p:sp>
      <p:pic>
        <p:nvPicPr>
          <p:cNvPr id="24" name="Picture 23">
            <a:extLst>
              <a:ext uri="{FF2B5EF4-FFF2-40B4-BE49-F238E27FC236}">
                <a16:creationId xmlns:a16="http://schemas.microsoft.com/office/drawing/2014/main" id="{71F253C3-BE89-4FE9-860B-8E66B4880674}"/>
              </a:ext>
            </a:extLst>
          </p:cNvPr>
          <p:cNvPicPr>
            <a:picLocks noChangeAspect="1"/>
          </p:cNvPicPr>
          <p:nvPr/>
        </p:nvPicPr>
        <p:blipFill>
          <a:blip r:embed="rId6"/>
          <a:stretch>
            <a:fillRect/>
          </a:stretch>
        </p:blipFill>
        <p:spPr>
          <a:xfrm>
            <a:off x="170213" y="3479287"/>
            <a:ext cx="4581525" cy="1257300"/>
          </a:xfrm>
          <a:prstGeom prst="rect">
            <a:avLst/>
          </a:prstGeom>
        </p:spPr>
      </p:pic>
      <p:sp>
        <p:nvSpPr>
          <p:cNvPr id="25" name="TextBox 24">
            <a:extLst>
              <a:ext uri="{FF2B5EF4-FFF2-40B4-BE49-F238E27FC236}">
                <a16:creationId xmlns:a16="http://schemas.microsoft.com/office/drawing/2014/main" id="{44D9068F-856C-493E-AFB1-D964DA7D0FF9}"/>
              </a:ext>
            </a:extLst>
          </p:cNvPr>
          <p:cNvSpPr txBox="1"/>
          <p:nvPr/>
        </p:nvSpPr>
        <p:spPr>
          <a:xfrm>
            <a:off x="2199188" y="3691607"/>
            <a:ext cx="4570482" cy="1446550"/>
          </a:xfrm>
          <a:prstGeom prst="rect">
            <a:avLst/>
          </a:prstGeom>
          <a:noFill/>
        </p:spPr>
        <p:txBody>
          <a:bodyPr wrap="none" lIns="91440" tIns="45720" rIns="91440" bIns="45720" rtlCol="0" anchor="t">
            <a:spAutoFit/>
          </a:bodyPr>
          <a:lstStyle/>
          <a:p>
            <a:r>
              <a:rPr lang="en-US" sz="1100"/>
              <a:t>Unfortunately, Pet also has a cuddle() method, with the result being</a:t>
            </a:r>
            <a:endParaRPr lang="en-US" sz="1100">
              <a:ea typeface="Calibri"/>
              <a:cs typeface="Calibri"/>
            </a:endParaRPr>
          </a:p>
          <a:p>
            <a:r>
              <a:rPr lang="en-US" sz="1100"/>
              <a:t> that you are encouraging people to cuddle tigers! By reusing the parent</a:t>
            </a:r>
            <a:endParaRPr lang="en-US" sz="1100">
              <a:ea typeface="Calibri"/>
              <a:cs typeface="Calibri"/>
            </a:endParaRPr>
          </a:p>
          <a:p>
            <a:r>
              <a:rPr lang="en-US" sz="1100"/>
              <a:t> Pet class, you are conceptually stating that a Tiger is‐a Pet, even though </a:t>
            </a:r>
            <a:endParaRPr lang="en-US" sz="1100">
              <a:ea typeface="Calibri"/>
              <a:cs typeface="Calibri"/>
            </a:endParaRPr>
          </a:p>
          <a:p>
            <a:r>
              <a:rPr lang="en-US" sz="1100"/>
              <a:t>a Tiger is not a Pet. Although this example is functionally correct and does</a:t>
            </a:r>
            <a:endParaRPr lang="en-US" sz="1100">
              <a:ea typeface="Calibri"/>
              <a:cs typeface="Calibri"/>
            </a:endParaRPr>
          </a:p>
          <a:p>
            <a:r>
              <a:rPr lang="en-US" sz="1100"/>
              <a:t> save time and lines of code, the result of failing to apply the is‐a relationship</a:t>
            </a:r>
            <a:endParaRPr lang="en-US" sz="1100">
              <a:ea typeface="Calibri"/>
              <a:cs typeface="Calibri"/>
            </a:endParaRPr>
          </a:p>
          <a:p>
            <a:r>
              <a:rPr lang="en-US" sz="1100"/>
              <a:t> is that you have created a relationship that violates the data model. Let’s try</a:t>
            </a:r>
            <a:endParaRPr lang="en-US" sz="1100">
              <a:ea typeface="Calibri"/>
              <a:cs typeface="Calibri"/>
            </a:endParaRPr>
          </a:p>
          <a:p>
            <a:r>
              <a:rPr lang="en-US" sz="1100"/>
              <a:t> to fix the problem by placing Pet and Tiger underneath a Feline parent class</a:t>
            </a:r>
            <a:endParaRPr lang="en-US" sz="1100">
              <a:ea typeface="Calibri"/>
              <a:cs typeface="Calibri"/>
            </a:endParaRPr>
          </a:p>
          <a:p>
            <a:r>
              <a:rPr lang="en-US" sz="1100"/>
              <a:t> and see if that solves the problem, as shown in Figure 2.6.</a:t>
            </a:r>
            <a:endParaRPr lang="en-US" sz="1100">
              <a:ea typeface="Calibri"/>
              <a:cs typeface="Calibri"/>
            </a:endParaRPr>
          </a:p>
        </p:txBody>
      </p:sp>
      <p:pic>
        <p:nvPicPr>
          <p:cNvPr id="31" name="Picture 30">
            <a:extLst>
              <a:ext uri="{FF2B5EF4-FFF2-40B4-BE49-F238E27FC236}">
                <a16:creationId xmlns:a16="http://schemas.microsoft.com/office/drawing/2014/main" id="{0B583DCB-1784-46EE-9193-1A79F362E081}"/>
              </a:ext>
            </a:extLst>
          </p:cNvPr>
          <p:cNvPicPr>
            <a:picLocks noChangeAspect="1"/>
          </p:cNvPicPr>
          <p:nvPr/>
        </p:nvPicPr>
        <p:blipFill>
          <a:blip r:embed="rId7"/>
          <a:stretch>
            <a:fillRect/>
          </a:stretch>
        </p:blipFill>
        <p:spPr>
          <a:xfrm>
            <a:off x="271814" y="5257800"/>
            <a:ext cx="3676650" cy="1600200"/>
          </a:xfrm>
          <a:prstGeom prst="rect">
            <a:avLst/>
          </a:prstGeom>
        </p:spPr>
      </p:pic>
      <p:cxnSp>
        <p:nvCxnSpPr>
          <p:cNvPr id="32" name="Straight Connector 31">
            <a:extLst>
              <a:ext uri="{FF2B5EF4-FFF2-40B4-BE49-F238E27FC236}">
                <a16:creationId xmlns:a16="http://schemas.microsoft.com/office/drawing/2014/main" id="{49729801-AE82-4D0C-A4DB-17C4F9AAB6F1}"/>
              </a:ext>
            </a:extLst>
          </p:cNvPr>
          <p:cNvCxnSpPr>
            <a:cxnSpLocks/>
          </p:cNvCxnSpPr>
          <p:nvPr/>
        </p:nvCxnSpPr>
        <p:spPr>
          <a:xfrm>
            <a:off x="671338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C1FD55-630D-4F9F-884D-2FA5979892B2}"/>
              </a:ext>
            </a:extLst>
          </p:cNvPr>
          <p:cNvSpPr txBox="1"/>
          <p:nvPr/>
        </p:nvSpPr>
        <p:spPr>
          <a:xfrm>
            <a:off x="6824763" y="37759"/>
            <a:ext cx="5409119" cy="1754326"/>
          </a:xfrm>
          <a:prstGeom prst="rect">
            <a:avLst/>
          </a:prstGeom>
          <a:noFill/>
        </p:spPr>
        <p:txBody>
          <a:bodyPr wrap="square" rtlCol="0">
            <a:spAutoFit/>
          </a:bodyPr>
          <a:lstStyle/>
          <a:p>
            <a:r>
              <a:rPr lang="en-US" sz="1200"/>
              <a:t>Our class structure now works and is consistent, but as shown in Figure 2.6, if we add a child Dog to Pet, we encounter a problem with the is‐a test. A Dog is‐a Pet, and a Pet is‐a Feline, but the model implies that a Dog is‐a Feline, which obviously is not true. As you saw in this example, the is‐a relationship test helps us avoid creating object models that contain contradictions. One solution in this example is to not combine Tiger and Pet in the same model, preferring to write duplicate code rather than create inconsistent data. Another solution might be to use the multi‐inheritance properties of interfaces and declare Pet an interface rather than a parent class, as shown in Figure 2.7</a:t>
            </a:r>
          </a:p>
        </p:txBody>
      </p:sp>
      <p:pic>
        <p:nvPicPr>
          <p:cNvPr id="36" name="Picture 35">
            <a:extLst>
              <a:ext uri="{FF2B5EF4-FFF2-40B4-BE49-F238E27FC236}">
                <a16:creationId xmlns:a16="http://schemas.microsoft.com/office/drawing/2014/main" id="{9377348D-7480-4890-842F-7A4A3CDE1281}"/>
              </a:ext>
            </a:extLst>
          </p:cNvPr>
          <p:cNvPicPr>
            <a:picLocks noChangeAspect="1"/>
          </p:cNvPicPr>
          <p:nvPr/>
        </p:nvPicPr>
        <p:blipFill>
          <a:blip r:embed="rId8"/>
          <a:stretch>
            <a:fillRect/>
          </a:stretch>
        </p:blipFill>
        <p:spPr>
          <a:xfrm>
            <a:off x="6926363" y="1742477"/>
            <a:ext cx="3267075" cy="1952625"/>
          </a:xfrm>
          <a:prstGeom prst="rect">
            <a:avLst/>
          </a:prstGeom>
        </p:spPr>
      </p:pic>
      <p:sp>
        <p:nvSpPr>
          <p:cNvPr id="39" name="TextBox 38">
            <a:extLst>
              <a:ext uri="{FF2B5EF4-FFF2-40B4-BE49-F238E27FC236}">
                <a16:creationId xmlns:a16="http://schemas.microsoft.com/office/drawing/2014/main" id="{E92C9E6A-0FEF-4FC9-B59C-75B54EFF9D02}"/>
              </a:ext>
            </a:extLst>
          </p:cNvPr>
          <p:cNvSpPr txBox="1"/>
          <p:nvPr/>
        </p:nvSpPr>
        <p:spPr>
          <a:xfrm>
            <a:off x="6824763" y="3689170"/>
            <a:ext cx="5155963" cy="830997"/>
          </a:xfrm>
          <a:prstGeom prst="rect">
            <a:avLst/>
          </a:prstGeom>
          <a:noFill/>
        </p:spPr>
        <p:txBody>
          <a:bodyPr wrap="none" rtlCol="0">
            <a:spAutoFit/>
          </a:bodyPr>
          <a:lstStyle/>
          <a:p>
            <a:r>
              <a:rPr lang="en-US" sz="1200"/>
              <a:t>You see in this example that the object model is now correct using the is‐a test. </a:t>
            </a:r>
          </a:p>
          <a:p>
            <a:r>
              <a:rPr lang="en-US" sz="1200"/>
              <a:t>For example, Cat is‐a Animal, Tiger is‐a Feline, Dog is‐a Animal, and so forth.</a:t>
            </a:r>
          </a:p>
          <a:p>
            <a:r>
              <a:rPr lang="en-US" sz="1200"/>
              <a:t> Pet is now separate from the class inheritance model, but by using interfaces</a:t>
            </a:r>
          </a:p>
          <a:p>
            <a:r>
              <a:rPr lang="en-US" sz="1200"/>
              <a:t>, we preserve the relationship that Cat is‐a Pet and Dog is‐a Pet.</a:t>
            </a:r>
          </a:p>
        </p:txBody>
      </p:sp>
      <p:sp>
        <p:nvSpPr>
          <p:cNvPr id="40" name="TextBox 39">
            <a:extLst>
              <a:ext uri="{FF2B5EF4-FFF2-40B4-BE49-F238E27FC236}">
                <a16:creationId xmlns:a16="http://schemas.microsoft.com/office/drawing/2014/main" id="{91AF7627-FAF4-41C7-9170-8F3C0A1DDF30}"/>
              </a:ext>
            </a:extLst>
          </p:cNvPr>
          <p:cNvSpPr txBox="1"/>
          <p:nvPr/>
        </p:nvSpPr>
        <p:spPr>
          <a:xfrm>
            <a:off x="6703859" y="4431102"/>
            <a:ext cx="3557641" cy="369332"/>
          </a:xfrm>
          <a:prstGeom prst="rect">
            <a:avLst/>
          </a:prstGeom>
          <a:noFill/>
        </p:spPr>
        <p:txBody>
          <a:bodyPr wrap="none" rtlCol="0">
            <a:spAutoFit/>
          </a:bodyPr>
          <a:lstStyle/>
          <a:p>
            <a:pPr marL="342900" indent="-342900">
              <a:buFont typeface="Wingdings" panose="05000000000000000000" pitchFamily="2" charset="2"/>
              <a:buChar char="Ø"/>
            </a:pPr>
            <a:r>
              <a:rPr lang="en-US"/>
              <a:t>Applying the Has‐a Relationship </a:t>
            </a:r>
          </a:p>
        </p:txBody>
      </p:sp>
      <p:sp>
        <p:nvSpPr>
          <p:cNvPr id="44" name="TextBox 43">
            <a:extLst>
              <a:ext uri="{FF2B5EF4-FFF2-40B4-BE49-F238E27FC236}">
                <a16:creationId xmlns:a16="http://schemas.microsoft.com/office/drawing/2014/main" id="{6EF73917-0E1E-486D-ACD0-B323AE79BAF7}"/>
              </a:ext>
            </a:extLst>
          </p:cNvPr>
          <p:cNvSpPr txBox="1"/>
          <p:nvPr/>
        </p:nvSpPr>
        <p:spPr>
          <a:xfrm>
            <a:off x="6823883" y="4792780"/>
            <a:ext cx="5289096" cy="1015663"/>
          </a:xfrm>
          <a:prstGeom prst="rect">
            <a:avLst/>
          </a:prstGeom>
          <a:noFill/>
        </p:spPr>
        <p:txBody>
          <a:bodyPr wrap="square" rtlCol="0">
            <a:spAutoFit/>
          </a:bodyPr>
          <a:lstStyle/>
          <a:p>
            <a:r>
              <a:rPr lang="en-US" sz="1200"/>
              <a:t>In object‐oriented design, we often want to test whether an object contains </a:t>
            </a:r>
          </a:p>
          <a:p>
            <a:r>
              <a:rPr lang="en-US" sz="1200"/>
              <a:t>a particular property or value. We refer to the has‐a relationship as the property </a:t>
            </a:r>
          </a:p>
          <a:p>
            <a:r>
              <a:rPr lang="en-US" sz="1200"/>
              <a:t>of an object having a named data object or primitive as a member.</a:t>
            </a:r>
          </a:p>
          <a:p>
            <a:r>
              <a:rPr lang="en-US" sz="1200"/>
              <a:t> The has‐a relationship is also known as the object composition test,</a:t>
            </a:r>
          </a:p>
          <a:p>
            <a:r>
              <a:rPr lang="en-US" sz="1200"/>
              <a:t> described in the next section.</a:t>
            </a:r>
          </a:p>
        </p:txBody>
      </p:sp>
      <p:pic>
        <p:nvPicPr>
          <p:cNvPr id="3" name="Picture 2">
            <a:extLst>
              <a:ext uri="{FF2B5EF4-FFF2-40B4-BE49-F238E27FC236}">
                <a16:creationId xmlns:a16="http://schemas.microsoft.com/office/drawing/2014/main" id="{1BF175C7-CBA4-4FAA-80B9-9C1C0D9D6AFF}"/>
              </a:ext>
            </a:extLst>
          </p:cNvPr>
          <p:cNvPicPr>
            <a:picLocks noChangeAspect="1"/>
          </p:cNvPicPr>
          <p:nvPr/>
        </p:nvPicPr>
        <p:blipFill>
          <a:blip r:embed="rId9"/>
          <a:stretch>
            <a:fillRect/>
          </a:stretch>
        </p:blipFill>
        <p:spPr>
          <a:xfrm>
            <a:off x="183620" y="1402446"/>
            <a:ext cx="3457575" cy="190500"/>
          </a:xfrm>
          <a:prstGeom prst="rect">
            <a:avLst/>
          </a:prstGeom>
        </p:spPr>
      </p:pic>
    </p:spTree>
    <p:extLst>
      <p:ext uri="{BB962C8B-B14F-4D97-AF65-F5344CB8AC3E}">
        <p14:creationId xmlns:p14="http://schemas.microsoft.com/office/powerpoint/2010/main" val="11437531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4F198-C3DE-40C6-ACBB-035D15F9B6C6}"/>
              </a:ext>
            </a:extLst>
          </p:cNvPr>
          <p:cNvSpPr txBox="1"/>
          <p:nvPr/>
        </p:nvSpPr>
        <p:spPr>
          <a:xfrm>
            <a:off x="0" y="0"/>
            <a:ext cx="3251200" cy="369332"/>
          </a:xfrm>
          <a:prstGeom prst="rect">
            <a:avLst/>
          </a:prstGeom>
          <a:noFill/>
        </p:spPr>
        <p:txBody>
          <a:bodyPr wrap="square">
            <a:spAutoFit/>
          </a:bodyPr>
          <a:lstStyle/>
          <a:p>
            <a:pPr marL="342900" indent="-342900">
              <a:buFont typeface="Wingdings" panose="05000000000000000000" pitchFamily="2" charset="2"/>
              <a:buChar char="Ø"/>
            </a:pPr>
            <a:r>
              <a:rPr lang="en-US"/>
              <a:t>Writing Basic SQL Statements </a:t>
            </a:r>
          </a:p>
        </p:txBody>
      </p:sp>
      <p:sp>
        <p:nvSpPr>
          <p:cNvPr id="6" name="TextBox 5">
            <a:extLst>
              <a:ext uri="{FF2B5EF4-FFF2-40B4-BE49-F238E27FC236}">
                <a16:creationId xmlns:a16="http://schemas.microsoft.com/office/drawing/2014/main" id="{4846AB94-3829-4269-846B-C5FB5335C410}"/>
              </a:ext>
            </a:extLst>
          </p:cNvPr>
          <p:cNvSpPr txBox="1"/>
          <p:nvPr/>
        </p:nvSpPr>
        <p:spPr>
          <a:xfrm>
            <a:off x="0" y="369332"/>
            <a:ext cx="6112932" cy="4662815"/>
          </a:xfrm>
          <a:prstGeom prst="rect">
            <a:avLst/>
          </a:prstGeom>
          <a:noFill/>
        </p:spPr>
        <p:txBody>
          <a:bodyPr wrap="square">
            <a:spAutoFit/>
          </a:bodyPr>
          <a:lstStyle/>
          <a:p>
            <a:r>
              <a:rPr lang="en-US" sz="1100"/>
              <a:t>The only thing that you need to know about SQL for the exam is that there are four types of statements for working with the data in tables. Pay attention to the first word of each: </a:t>
            </a:r>
          </a:p>
          <a:p>
            <a:endParaRPr lang="en-US" sz="1100"/>
          </a:p>
          <a:p>
            <a:r>
              <a:rPr lang="en-US" sz="1100" b="1"/>
              <a:t>INSERT</a:t>
            </a:r>
            <a:r>
              <a:rPr lang="en-US" sz="1100"/>
              <a:t>: Add a new row to the table </a:t>
            </a:r>
          </a:p>
          <a:p>
            <a:r>
              <a:rPr lang="en-US" sz="1100" b="1"/>
              <a:t>SELECT</a:t>
            </a:r>
            <a:r>
              <a:rPr lang="en-US" sz="1100"/>
              <a:t>: Retrieve data from the table </a:t>
            </a:r>
          </a:p>
          <a:p>
            <a:r>
              <a:rPr lang="en-US" sz="1100" b="1"/>
              <a:t>UPDATE</a:t>
            </a:r>
            <a:r>
              <a:rPr lang="en-US" sz="1100"/>
              <a:t>: Change zero or more rows in the table </a:t>
            </a:r>
          </a:p>
          <a:p>
            <a:r>
              <a:rPr lang="en-US" sz="1100" b="1"/>
              <a:t>DELETE</a:t>
            </a:r>
            <a:r>
              <a:rPr lang="en-US" sz="1100"/>
              <a:t>: Remove zero or more rows from the table </a:t>
            </a:r>
          </a:p>
          <a:p>
            <a:endParaRPr lang="en-US" sz="1100"/>
          </a:p>
          <a:p>
            <a:r>
              <a:rPr lang="en-US" sz="1100"/>
              <a:t>That’s it. You are not expected to determine if SQL statements are correct. You are not expected to spot syntax errors in SQL statements. You are not expected to write SQL statements. Notice a theme? </a:t>
            </a:r>
          </a:p>
          <a:p>
            <a:endParaRPr lang="en-US" sz="1100"/>
          </a:p>
          <a:p>
            <a:r>
              <a:rPr lang="en-US" sz="1100"/>
              <a:t>If you already know SQL, you can skip to the section on JDBC. We are covering the basics so that newer developers know what is going on, at least at a high level. We promise there is nothing else in this section on SQL that you need to know. In fact, you probably know a lot that isn’t covered here. As far as the exam is concerned, joining two tables is a concept that doesn’t exist! </a:t>
            </a:r>
          </a:p>
          <a:p>
            <a:endParaRPr lang="en-US" sz="1100"/>
          </a:p>
          <a:p>
            <a:r>
              <a:rPr lang="en-US" sz="1100"/>
              <a:t>Unlike Java, SQL keywords are case insensitive. This means select, SELECT, and Select are all equivalent. Most people use uppercase for the database keywords so that they stand out. It’s also common practice to use underscores to separate "words” in column names. We follow these conventions. Now it’s time to write some code. </a:t>
            </a:r>
          </a:p>
          <a:p>
            <a:endParaRPr lang="en-US" sz="1100"/>
          </a:p>
          <a:p>
            <a:r>
              <a:rPr lang="en-US" sz="1100"/>
              <a:t>SQL has a number of types. Most are self explanatory, like INTEGER and TIMESTAMP. There’s also DECIMAL, which is like a double in Java. The strangest one is VARCHAR, standing for “variable character,” which is like a String in Java. The </a:t>
            </a:r>
            <a:r>
              <a:rPr lang="en-US" sz="1100" b="1" i="1"/>
              <a:t>variable</a:t>
            </a:r>
            <a:r>
              <a:rPr lang="en-US" sz="1100"/>
              <a:t> part means that the database should use only as much space as it needs to store the value. </a:t>
            </a:r>
          </a:p>
          <a:p>
            <a:endParaRPr lang="en-US" sz="1100"/>
          </a:p>
          <a:p>
            <a:r>
              <a:rPr lang="en-US" sz="1100"/>
              <a:t>The INSERT statement is usually used to create one new row in a table, for example:</a:t>
            </a:r>
          </a:p>
        </p:txBody>
      </p:sp>
      <p:cxnSp>
        <p:nvCxnSpPr>
          <p:cNvPr id="7" name="Straight Connector 6">
            <a:extLst>
              <a:ext uri="{FF2B5EF4-FFF2-40B4-BE49-F238E27FC236}">
                <a16:creationId xmlns:a16="http://schemas.microsoft.com/office/drawing/2014/main" id="{0E948935-0515-4BF2-B0E8-43504BDA1465}"/>
              </a:ext>
            </a:extLst>
          </p:cNvPr>
          <p:cNvCxnSpPr>
            <a:cxnSpLocks/>
          </p:cNvCxnSpPr>
          <p:nvPr/>
        </p:nvCxnSpPr>
        <p:spPr>
          <a:xfrm>
            <a:off x="6096000" y="533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98C4AF8-F193-4A21-B185-FD6664678DE4}"/>
              </a:ext>
            </a:extLst>
          </p:cNvPr>
          <p:cNvPicPr>
            <a:picLocks noChangeAspect="1"/>
          </p:cNvPicPr>
          <p:nvPr/>
        </p:nvPicPr>
        <p:blipFill>
          <a:blip r:embed="rId2"/>
          <a:stretch>
            <a:fillRect/>
          </a:stretch>
        </p:blipFill>
        <p:spPr>
          <a:xfrm>
            <a:off x="107597" y="5032147"/>
            <a:ext cx="3600450" cy="171450"/>
          </a:xfrm>
          <a:prstGeom prst="rect">
            <a:avLst/>
          </a:prstGeom>
        </p:spPr>
      </p:pic>
      <p:sp>
        <p:nvSpPr>
          <p:cNvPr id="11" name="TextBox 10">
            <a:extLst>
              <a:ext uri="{FF2B5EF4-FFF2-40B4-BE49-F238E27FC236}">
                <a16:creationId xmlns:a16="http://schemas.microsoft.com/office/drawing/2014/main" id="{17EA608C-ED60-4ABF-A5EF-D85092FC5536}"/>
              </a:ext>
            </a:extLst>
          </p:cNvPr>
          <p:cNvSpPr txBox="1"/>
          <p:nvPr/>
        </p:nvSpPr>
        <p:spPr>
          <a:xfrm>
            <a:off x="-16932" y="5203597"/>
            <a:ext cx="6112932" cy="938719"/>
          </a:xfrm>
          <a:prstGeom prst="rect">
            <a:avLst/>
          </a:prstGeom>
          <a:noFill/>
        </p:spPr>
        <p:txBody>
          <a:bodyPr wrap="square">
            <a:spAutoFit/>
          </a:bodyPr>
          <a:lstStyle/>
          <a:p>
            <a:r>
              <a:rPr lang="en-US" sz="1100"/>
              <a:t>If there are two rows in the table before this command is run, then there are three afterward. The INSERT statement lists the values that we want to insert. By default, it uses the same order in which the columns were defined. String data is enclosed in single quotes. </a:t>
            </a:r>
          </a:p>
          <a:p>
            <a:endParaRPr lang="en-US" sz="1100"/>
          </a:p>
          <a:p>
            <a:r>
              <a:rPr lang="en-US" sz="1100"/>
              <a:t>The SELECT statement reads data from the table:</a:t>
            </a:r>
          </a:p>
        </p:txBody>
      </p:sp>
      <p:pic>
        <p:nvPicPr>
          <p:cNvPr id="13" name="Picture 12">
            <a:extLst>
              <a:ext uri="{FF2B5EF4-FFF2-40B4-BE49-F238E27FC236}">
                <a16:creationId xmlns:a16="http://schemas.microsoft.com/office/drawing/2014/main" id="{247EC8BA-EDBE-4B92-A58B-19A4DAF0BD11}"/>
              </a:ext>
            </a:extLst>
          </p:cNvPr>
          <p:cNvPicPr>
            <a:picLocks noChangeAspect="1"/>
          </p:cNvPicPr>
          <p:nvPr/>
        </p:nvPicPr>
        <p:blipFill>
          <a:blip r:embed="rId3"/>
          <a:stretch>
            <a:fillRect/>
          </a:stretch>
        </p:blipFill>
        <p:spPr>
          <a:xfrm>
            <a:off x="107597" y="6142316"/>
            <a:ext cx="2352675" cy="200025"/>
          </a:xfrm>
          <a:prstGeom prst="rect">
            <a:avLst/>
          </a:prstGeom>
        </p:spPr>
      </p:pic>
      <p:sp>
        <p:nvSpPr>
          <p:cNvPr id="15" name="TextBox 14">
            <a:extLst>
              <a:ext uri="{FF2B5EF4-FFF2-40B4-BE49-F238E27FC236}">
                <a16:creationId xmlns:a16="http://schemas.microsoft.com/office/drawing/2014/main" id="{7D76E4FD-7B28-42F0-BF7C-4A63509758B5}"/>
              </a:ext>
            </a:extLst>
          </p:cNvPr>
          <p:cNvSpPr txBox="1"/>
          <p:nvPr/>
        </p:nvSpPr>
        <p:spPr>
          <a:xfrm>
            <a:off x="6079068" y="0"/>
            <a:ext cx="6112932" cy="600164"/>
          </a:xfrm>
          <a:prstGeom prst="rect">
            <a:avLst/>
          </a:prstGeom>
          <a:noFill/>
        </p:spPr>
        <p:txBody>
          <a:bodyPr wrap="square">
            <a:spAutoFit/>
          </a:bodyPr>
          <a:lstStyle/>
          <a:p>
            <a:r>
              <a:rPr lang="en-US" sz="1100"/>
              <a:t>The WHERE clause is optional. If you omit it, the contents of the entire table are returned. The * indicates to return all of the columns in the order in which they were defined. Alternatively, you can list out the columns that you want returned:</a:t>
            </a:r>
          </a:p>
        </p:txBody>
      </p:sp>
      <p:pic>
        <p:nvPicPr>
          <p:cNvPr id="17" name="Picture 16">
            <a:extLst>
              <a:ext uri="{FF2B5EF4-FFF2-40B4-BE49-F238E27FC236}">
                <a16:creationId xmlns:a16="http://schemas.microsoft.com/office/drawing/2014/main" id="{5F5FE140-FF73-4796-AF11-372B52F4AB92}"/>
              </a:ext>
            </a:extLst>
          </p:cNvPr>
          <p:cNvPicPr>
            <a:picLocks noChangeAspect="1"/>
          </p:cNvPicPr>
          <p:nvPr/>
        </p:nvPicPr>
        <p:blipFill>
          <a:blip r:embed="rId4"/>
          <a:stretch>
            <a:fillRect/>
          </a:stretch>
        </p:blipFill>
        <p:spPr>
          <a:xfrm>
            <a:off x="6186309" y="600164"/>
            <a:ext cx="3305175" cy="238125"/>
          </a:xfrm>
          <a:prstGeom prst="rect">
            <a:avLst/>
          </a:prstGeom>
        </p:spPr>
      </p:pic>
      <p:sp>
        <p:nvSpPr>
          <p:cNvPr id="19" name="TextBox 18">
            <a:extLst>
              <a:ext uri="{FF2B5EF4-FFF2-40B4-BE49-F238E27FC236}">
                <a16:creationId xmlns:a16="http://schemas.microsoft.com/office/drawing/2014/main" id="{C58EA17E-CB73-432A-AFEC-7A4BC3BAF3DF}"/>
              </a:ext>
            </a:extLst>
          </p:cNvPr>
          <p:cNvSpPr txBox="1"/>
          <p:nvPr/>
        </p:nvSpPr>
        <p:spPr>
          <a:xfrm>
            <a:off x="6079068" y="838289"/>
            <a:ext cx="6191954" cy="769441"/>
          </a:xfrm>
          <a:prstGeom prst="rect">
            <a:avLst/>
          </a:prstGeom>
          <a:noFill/>
        </p:spPr>
        <p:txBody>
          <a:bodyPr wrap="square">
            <a:spAutoFit/>
          </a:bodyPr>
          <a:lstStyle/>
          <a:p>
            <a:r>
              <a:rPr lang="en-US" sz="1100"/>
              <a:t>It is preferable to list the column names for clarity. It also helps in case the table changes in the database. </a:t>
            </a:r>
          </a:p>
          <a:p>
            <a:endParaRPr lang="en-US" sz="1100"/>
          </a:p>
          <a:p>
            <a:r>
              <a:rPr lang="en-US" sz="1100"/>
              <a:t>You can also get information about the whole result without returning individual rows using special SQL functions:</a:t>
            </a:r>
          </a:p>
        </p:txBody>
      </p:sp>
      <p:pic>
        <p:nvPicPr>
          <p:cNvPr id="21" name="Picture 20">
            <a:extLst>
              <a:ext uri="{FF2B5EF4-FFF2-40B4-BE49-F238E27FC236}">
                <a16:creationId xmlns:a16="http://schemas.microsoft.com/office/drawing/2014/main" id="{9A0BF09A-9B33-402E-813E-4F480FFB3576}"/>
              </a:ext>
            </a:extLst>
          </p:cNvPr>
          <p:cNvPicPr>
            <a:picLocks noChangeAspect="1"/>
          </p:cNvPicPr>
          <p:nvPr/>
        </p:nvPicPr>
        <p:blipFill>
          <a:blip r:embed="rId5"/>
          <a:stretch>
            <a:fillRect/>
          </a:stretch>
        </p:blipFill>
        <p:spPr>
          <a:xfrm>
            <a:off x="6186309" y="1591855"/>
            <a:ext cx="3048000" cy="228600"/>
          </a:xfrm>
          <a:prstGeom prst="rect">
            <a:avLst/>
          </a:prstGeom>
        </p:spPr>
      </p:pic>
      <p:sp>
        <p:nvSpPr>
          <p:cNvPr id="23" name="TextBox 22">
            <a:extLst>
              <a:ext uri="{FF2B5EF4-FFF2-40B4-BE49-F238E27FC236}">
                <a16:creationId xmlns:a16="http://schemas.microsoft.com/office/drawing/2014/main" id="{0F6B5002-3D2C-4D2B-9B7C-7ABB42098596}"/>
              </a:ext>
            </a:extLst>
          </p:cNvPr>
          <p:cNvSpPr txBox="1"/>
          <p:nvPr/>
        </p:nvSpPr>
        <p:spPr>
          <a:xfrm>
            <a:off x="6059312" y="1823150"/>
            <a:ext cx="6152444" cy="938719"/>
          </a:xfrm>
          <a:prstGeom prst="rect">
            <a:avLst/>
          </a:prstGeom>
          <a:noFill/>
        </p:spPr>
        <p:txBody>
          <a:bodyPr wrap="square">
            <a:spAutoFit/>
          </a:bodyPr>
          <a:lstStyle/>
          <a:p>
            <a:r>
              <a:rPr lang="en-US" sz="1100"/>
              <a:t>This query tells us how many species we have and how much space we need for them. It returns only one row since it is combining information. Even if there are no rows in the table, the query returns one row that contains zero as the answer. </a:t>
            </a:r>
          </a:p>
          <a:p>
            <a:endParaRPr lang="en-US" sz="1100"/>
          </a:p>
          <a:p>
            <a:r>
              <a:rPr lang="en-US" sz="1100"/>
              <a:t>The UPDATE statement changes one or more rows in the database: </a:t>
            </a:r>
          </a:p>
        </p:txBody>
      </p:sp>
      <p:pic>
        <p:nvPicPr>
          <p:cNvPr id="25" name="Picture 24">
            <a:extLst>
              <a:ext uri="{FF2B5EF4-FFF2-40B4-BE49-F238E27FC236}">
                <a16:creationId xmlns:a16="http://schemas.microsoft.com/office/drawing/2014/main" id="{5E667CA5-F058-4003-84B2-E4860070821F}"/>
              </a:ext>
            </a:extLst>
          </p:cNvPr>
          <p:cNvPicPr>
            <a:picLocks noChangeAspect="1"/>
          </p:cNvPicPr>
          <p:nvPr/>
        </p:nvPicPr>
        <p:blipFill>
          <a:blip r:embed="rId6"/>
          <a:stretch>
            <a:fillRect/>
          </a:stretch>
        </p:blipFill>
        <p:spPr>
          <a:xfrm>
            <a:off x="6186309" y="2761869"/>
            <a:ext cx="5057775" cy="180975"/>
          </a:xfrm>
          <a:prstGeom prst="rect">
            <a:avLst/>
          </a:prstGeom>
        </p:spPr>
      </p:pic>
      <p:sp>
        <p:nvSpPr>
          <p:cNvPr id="27" name="TextBox 26">
            <a:extLst>
              <a:ext uri="{FF2B5EF4-FFF2-40B4-BE49-F238E27FC236}">
                <a16:creationId xmlns:a16="http://schemas.microsoft.com/office/drawing/2014/main" id="{60FA5ED5-8525-417C-987B-C224216DCAE2}"/>
              </a:ext>
            </a:extLst>
          </p:cNvPr>
          <p:cNvSpPr txBox="1"/>
          <p:nvPr/>
        </p:nvSpPr>
        <p:spPr>
          <a:xfrm>
            <a:off x="6076244" y="3002628"/>
            <a:ext cx="6152444" cy="769441"/>
          </a:xfrm>
          <a:prstGeom prst="rect">
            <a:avLst/>
          </a:prstGeom>
          <a:noFill/>
        </p:spPr>
        <p:txBody>
          <a:bodyPr wrap="square">
            <a:spAutoFit/>
          </a:bodyPr>
          <a:lstStyle/>
          <a:p>
            <a:r>
              <a:rPr lang="en-US" sz="1100"/>
              <a:t>Again, the WHERE clause is optional. If it is omitted, all rows in the table will be updated. The UPDATE statement always specifies the table to update and the column to update. </a:t>
            </a:r>
          </a:p>
          <a:p>
            <a:endParaRPr lang="en-US" sz="1100"/>
          </a:p>
          <a:p>
            <a:r>
              <a:rPr lang="en-US" sz="1100"/>
              <a:t>The DELETE statement deletes one or more rows in the database: </a:t>
            </a:r>
          </a:p>
        </p:txBody>
      </p:sp>
      <p:pic>
        <p:nvPicPr>
          <p:cNvPr id="29" name="Picture 28">
            <a:extLst>
              <a:ext uri="{FF2B5EF4-FFF2-40B4-BE49-F238E27FC236}">
                <a16:creationId xmlns:a16="http://schemas.microsoft.com/office/drawing/2014/main" id="{4F1962A2-0AC0-4C4B-8BCA-7D854F21ADBC}"/>
              </a:ext>
            </a:extLst>
          </p:cNvPr>
          <p:cNvPicPr>
            <a:picLocks noChangeAspect="1"/>
          </p:cNvPicPr>
          <p:nvPr/>
        </p:nvPicPr>
        <p:blipFill>
          <a:blip r:embed="rId7"/>
          <a:stretch>
            <a:fillRect/>
          </a:stretch>
        </p:blipFill>
        <p:spPr>
          <a:xfrm>
            <a:off x="6186309" y="3775305"/>
            <a:ext cx="3362325" cy="209550"/>
          </a:xfrm>
          <a:prstGeom prst="rect">
            <a:avLst/>
          </a:prstGeom>
        </p:spPr>
      </p:pic>
      <p:sp>
        <p:nvSpPr>
          <p:cNvPr id="31" name="TextBox 30">
            <a:extLst>
              <a:ext uri="{FF2B5EF4-FFF2-40B4-BE49-F238E27FC236}">
                <a16:creationId xmlns:a16="http://schemas.microsoft.com/office/drawing/2014/main" id="{03B41318-DF9F-4D51-8FC7-7756F1D1062B}"/>
              </a:ext>
            </a:extLst>
          </p:cNvPr>
          <p:cNvSpPr txBox="1"/>
          <p:nvPr/>
        </p:nvSpPr>
        <p:spPr>
          <a:xfrm>
            <a:off x="6076244" y="4015787"/>
            <a:ext cx="6152444" cy="938719"/>
          </a:xfrm>
          <a:prstGeom prst="rect">
            <a:avLst/>
          </a:prstGeom>
          <a:noFill/>
        </p:spPr>
        <p:txBody>
          <a:bodyPr wrap="square">
            <a:spAutoFit/>
          </a:bodyPr>
          <a:lstStyle/>
          <a:p>
            <a:r>
              <a:rPr lang="en-US" sz="1100"/>
              <a:t>And yet again, the WHERE clause is optional. If it is omitted, the entire table will be emptied. So be careful! </a:t>
            </a:r>
          </a:p>
          <a:p>
            <a:endParaRPr lang="en-US" sz="1100"/>
          </a:p>
          <a:p>
            <a:r>
              <a:rPr lang="en-US" sz="1100"/>
              <a:t>All of the SQL shown in this section is common across databases. For more advanced SQL, there is variation across databases.</a:t>
            </a:r>
          </a:p>
        </p:txBody>
      </p:sp>
      <p:sp>
        <p:nvSpPr>
          <p:cNvPr id="32" name="TextBox 31">
            <a:extLst>
              <a:ext uri="{FF2B5EF4-FFF2-40B4-BE49-F238E27FC236}">
                <a16:creationId xmlns:a16="http://schemas.microsoft.com/office/drawing/2014/main" id="{CB49E96D-1909-45FA-86CD-795AC1210680}"/>
              </a:ext>
            </a:extLst>
          </p:cNvPr>
          <p:cNvSpPr txBox="1"/>
          <p:nvPr/>
        </p:nvSpPr>
        <p:spPr>
          <a:xfrm>
            <a:off x="6112932" y="4954506"/>
            <a:ext cx="5813313" cy="461665"/>
          </a:xfrm>
          <a:prstGeom prst="rect">
            <a:avLst/>
          </a:prstGeom>
          <a:noFill/>
        </p:spPr>
        <p:txBody>
          <a:bodyPr wrap="square" rtlCol="0">
            <a:spAutoFit/>
          </a:bodyPr>
          <a:lstStyle/>
          <a:p>
            <a:r>
              <a:rPr lang="en-US" sz="2400" b="1" u="sng"/>
              <a:t>2- Introducing the Interfaces of JDBC </a:t>
            </a:r>
          </a:p>
        </p:txBody>
      </p:sp>
      <p:sp>
        <p:nvSpPr>
          <p:cNvPr id="36" name="TextBox 35">
            <a:extLst>
              <a:ext uri="{FF2B5EF4-FFF2-40B4-BE49-F238E27FC236}">
                <a16:creationId xmlns:a16="http://schemas.microsoft.com/office/drawing/2014/main" id="{F913E379-D94C-4081-AF45-4BBC0BDB299D}"/>
              </a:ext>
            </a:extLst>
          </p:cNvPr>
          <p:cNvSpPr txBox="1"/>
          <p:nvPr/>
        </p:nvSpPr>
        <p:spPr>
          <a:xfrm>
            <a:off x="6098823" y="5434429"/>
            <a:ext cx="6152444" cy="1446550"/>
          </a:xfrm>
          <a:prstGeom prst="rect">
            <a:avLst/>
          </a:prstGeom>
          <a:noFill/>
        </p:spPr>
        <p:txBody>
          <a:bodyPr wrap="square">
            <a:spAutoFit/>
          </a:bodyPr>
          <a:lstStyle/>
          <a:p>
            <a:r>
              <a:rPr lang="en-US" sz="1100"/>
              <a:t>For the exam you need to know four key interfaces of JDBC. The interfaces are declared in the JDK. This is just like all of the other interfaces and classes that you’ve seen in this book. List is in the JDK, Path is in the JDK, and so forth. </a:t>
            </a:r>
          </a:p>
          <a:p>
            <a:endParaRPr lang="en-US" sz="1100"/>
          </a:p>
          <a:p>
            <a:r>
              <a:rPr lang="en-US" sz="1100"/>
              <a:t>As you know, interfaces need a concrete class to implement them in order to be useful. These concrete classes come from the JDBC driver. Each database has a different JAR file with these classes. For example, PostgreSQL’s JAR is called something like postgresql-9.4–1201.jdbc4.jar. MySql’s JAR is called something like mysql-connectorjava-5.1.36.jar. The exact name depends on the version of the driver JAR.</a:t>
            </a:r>
          </a:p>
        </p:txBody>
      </p:sp>
    </p:spTree>
    <p:extLst>
      <p:ext uri="{BB962C8B-B14F-4D97-AF65-F5344CB8AC3E}">
        <p14:creationId xmlns:p14="http://schemas.microsoft.com/office/powerpoint/2010/main" val="36791215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C9D92-0ED2-4D28-AB55-DD145A890635}"/>
              </a:ext>
            </a:extLst>
          </p:cNvPr>
          <p:cNvSpPr txBox="1"/>
          <p:nvPr/>
        </p:nvSpPr>
        <p:spPr>
          <a:xfrm>
            <a:off x="0" y="0"/>
            <a:ext cx="6096000" cy="1785104"/>
          </a:xfrm>
          <a:prstGeom prst="rect">
            <a:avLst/>
          </a:prstGeom>
          <a:noFill/>
        </p:spPr>
        <p:txBody>
          <a:bodyPr wrap="square">
            <a:spAutoFit/>
          </a:bodyPr>
          <a:lstStyle/>
          <a:p>
            <a:r>
              <a:rPr lang="en-US" sz="1100"/>
              <a:t>This driver JAR contains an implementation of these key interfaces along with a number of others. The key is that the provided implementations know how to communicate with a database. There are different types of drivers; luckily, you don’t need to know about this for the exam. </a:t>
            </a:r>
          </a:p>
          <a:p>
            <a:endParaRPr lang="en-US" sz="1100"/>
          </a:p>
          <a:p>
            <a:r>
              <a:rPr lang="en-US" sz="1100"/>
              <a:t>Figure 10.2 shows the four key interfaces that you need to know. It also shows that the implementation is provided by an imaginary Foo driver JAR. They cleverly stick the name Foo in all classes. </a:t>
            </a:r>
          </a:p>
          <a:p>
            <a:endParaRPr lang="en-US" sz="1100"/>
          </a:p>
          <a:p>
            <a:r>
              <a:rPr lang="en-US" sz="1100"/>
              <a:t>You’ve probably noticed that we didn’t tell you what the implementing classes are called in any real database. The main point is that you shouldn’t know. With JDBC, you use only the interfaces in your code and never the implementation classes directly. In fact, they might not even be public classes</a:t>
            </a:r>
          </a:p>
        </p:txBody>
      </p:sp>
      <p:pic>
        <p:nvPicPr>
          <p:cNvPr id="7" name="Picture 6">
            <a:extLst>
              <a:ext uri="{FF2B5EF4-FFF2-40B4-BE49-F238E27FC236}">
                <a16:creationId xmlns:a16="http://schemas.microsoft.com/office/drawing/2014/main" id="{BA045611-4DC5-4C00-9460-63FF1ED5FBFF}"/>
              </a:ext>
            </a:extLst>
          </p:cNvPr>
          <p:cNvPicPr>
            <a:picLocks noChangeAspect="1"/>
          </p:cNvPicPr>
          <p:nvPr/>
        </p:nvPicPr>
        <p:blipFill>
          <a:blip r:embed="rId2"/>
          <a:stretch>
            <a:fillRect/>
          </a:stretch>
        </p:blipFill>
        <p:spPr>
          <a:xfrm>
            <a:off x="94015" y="1785104"/>
            <a:ext cx="4124325" cy="3267075"/>
          </a:xfrm>
          <a:prstGeom prst="rect">
            <a:avLst/>
          </a:prstGeom>
        </p:spPr>
      </p:pic>
      <p:sp>
        <p:nvSpPr>
          <p:cNvPr id="11" name="TextBox 10">
            <a:extLst>
              <a:ext uri="{FF2B5EF4-FFF2-40B4-BE49-F238E27FC236}">
                <a16:creationId xmlns:a16="http://schemas.microsoft.com/office/drawing/2014/main" id="{9510EB1D-0B60-4151-9EAE-1D5E31DCEF74}"/>
              </a:ext>
            </a:extLst>
          </p:cNvPr>
          <p:cNvSpPr txBox="1"/>
          <p:nvPr/>
        </p:nvSpPr>
        <p:spPr>
          <a:xfrm>
            <a:off x="0" y="5052179"/>
            <a:ext cx="6093618" cy="1446550"/>
          </a:xfrm>
          <a:prstGeom prst="rect">
            <a:avLst/>
          </a:prstGeom>
          <a:noFill/>
        </p:spPr>
        <p:txBody>
          <a:bodyPr wrap="square">
            <a:spAutoFit/>
          </a:bodyPr>
          <a:lstStyle/>
          <a:p>
            <a:r>
              <a:rPr lang="en-US" sz="1100"/>
              <a:t>What do these four interfaces do? On a very high level, we have the following: </a:t>
            </a:r>
          </a:p>
          <a:p>
            <a:endParaRPr lang="en-US" sz="1100"/>
          </a:p>
          <a:p>
            <a:r>
              <a:rPr lang="en-US" sz="1100"/>
              <a:t>Driver: Knows how to get a connection to the database </a:t>
            </a:r>
          </a:p>
          <a:p>
            <a:r>
              <a:rPr lang="en-US" sz="1100"/>
              <a:t>Connection: Knows how to communicate with the database </a:t>
            </a:r>
          </a:p>
          <a:p>
            <a:r>
              <a:rPr lang="en-US" sz="1100"/>
              <a:t>Statement: Knows how to run the SQL </a:t>
            </a:r>
          </a:p>
          <a:p>
            <a:r>
              <a:rPr lang="en-US" sz="1100"/>
              <a:t>ResultSet: Knows what was returned by a SELECT query </a:t>
            </a:r>
          </a:p>
          <a:p>
            <a:endParaRPr lang="en-US" sz="1100"/>
          </a:p>
          <a:p>
            <a:r>
              <a:rPr lang="en-US" sz="1100"/>
              <a:t>All database classes are in the package java.sql, so we will omit the imports going forward.</a:t>
            </a:r>
          </a:p>
        </p:txBody>
      </p:sp>
      <p:cxnSp>
        <p:nvCxnSpPr>
          <p:cNvPr id="12" name="Straight Connector 11">
            <a:extLst>
              <a:ext uri="{FF2B5EF4-FFF2-40B4-BE49-F238E27FC236}">
                <a16:creationId xmlns:a16="http://schemas.microsoft.com/office/drawing/2014/main" id="{C670AF0E-0915-4CFD-A2E6-E7C619E9118F}"/>
              </a:ext>
            </a:extLst>
          </p:cNvPr>
          <p:cNvCxnSpPr>
            <a:cxnSpLocks/>
          </p:cNvCxnSpPr>
          <p:nvPr/>
        </p:nvCxnSpPr>
        <p:spPr>
          <a:xfrm>
            <a:off x="600568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0B2281-A72E-4F3A-B50C-13F74C56D24E}"/>
              </a:ext>
            </a:extLst>
          </p:cNvPr>
          <p:cNvSpPr txBox="1"/>
          <p:nvPr/>
        </p:nvSpPr>
        <p:spPr>
          <a:xfrm>
            <a:off x="6005689" y="0"/>
            <a:ext cx="6096000" cy="769441"/>
          </a:xfrm>
          <a:prstGeom prst="rect">
            <a:avLst/>
          </a:prstGeom>
          <a:noFill/>
        </p:spPr>
        <p:txBody>
          <a:bodyPr wrap="square">
            <a:spAutoFit/>
          </a:bodyPr>
          <a:lstStyle/>
          <a:p>
            <a:r>
              <a:rPr lang="en-US" sz="1100"/>
              <a:t>In this next example, we show you what JDBC code looks like end to end. If you are new to JDBC, just notice that three of the four interfaces are in the code. If you are experienced, this is what JDBC looks like according to the OCP exam. Yes, we know—you wouldn’t and shouldn’t write code like this. We wouldn’t either. It’s OK. Grumble to yourself, and get it out of your system.</a:t>
            </a:r>
          </a:p>
        </p:txBody>
      </p:sp>
      <p:pic>
        <p:nvPicPr>
          <p:cNvPr id="16" name="Picture 15">
            <a:extLst>
              <a:ext uri="{FF2B5EF4-FFF2-40B4-BE49-F238E27FC236}">
                <a16:creationId xmlns:a16="http://schemas.microsoft.com/office/drawing/2014/main" id="{F85F36A0-CE0B-45BB-AE24-7BF55E7AB93B}"/>
              </a:ext>
            </a:extLst>
          </p:cNvPr>
          <p:cNvPicPr>
            <a:picLocks noChangeAspect="1"/>
          </p:cNvPicPr>
          <p:nvPr/>
        </p:nvPicPr>
        <p:blipFill>
          <a:blip r:embed="rId3"/>
          <a:stretch>
            <a:fillRect/>
          </a:stretch>
        </p:blipFill>
        <p:spPr>
          <a:xfrm>
            <a:off x="6131189" y="769441"/>
            <a:ext cx="5553075" cy="3152775"/>
          </a:xfrm>
          <a:prstGeom prst="rect">
            <a:avLst/>
          </a:prstGeom>
        </p:spPr>
      </p:pic>
      <p:sp>
        <p:nvSpPr>
          <p:cNvPr id="18" name="TextBox 17">
            <a:extLst>
              <a:ext uri="{FF2B5EF4-FFF2-40B4-BE49-F238E27FC236}">
                <a16:creationId xmlns:a16="http://schemas.microsoft.com/office/drawing/2014/main" id="{448ECC62-A539-476E-8776-077F1C712258}"/>
              </a:ext>
            </a:extLst>
          </p:cNvPr>
          <p:cNvSpPr txBox="1"/>
          <p:nvPr/>
        </p:nvSpPr>
        <p:spPr>
          <a:xfrm>
            <a:off x="6005689" y="3921149"/>
            <a:ext cx="6096000" cy="1107996"/>
          </a:xfrm>
          <a:prstGeom prst="rect">
            <a:avLst/>
          </a:prstGeom>
          <a:noFill/>
        </p:spPr>
        <p:txBody>
          <a:bodyPr wrap="square">
            <a:spAutoFit/>
          </a:bodyPr>
          <a:lstStyle/>
          <a:p>
            <a:r>
              <a:rPr lang="en-US" sz="1100"/>
              <a:t>If the URL were using our imaginary Foo driver, DriverManager would return an instance of FooConnection. Calling createStatement() would then return an instance of </a:t>
            </a:r>
            <a:r>
              <a:rPr lang="en-US" sz="1100" err="1"/>
              <a:t>FooStatement</a:t>
            </a:r>
            <a:r>
              <a:rPr lang="en-US" sz="1100"/>
              <a:t>, and calling executeQuery() would return an instance of FooResultSet. Since the URL uses derby instead, it returns the implementations that derby has provided for these interfaces. You don’t need to know their names. In the rest of the chapter, we will explain how to use all four of the interfaces and go into more detail about what they do. By the end of the chapter, you’ll be writing code like this yourself. </a:t>
            </a:r>
          </a:p>
        </p:txBody>
      </p:sp>
    </p:spTree>
    <p:extLst>
      <p:ext uri="{BB962C8B-B14F-4D97-AF65-F5344CB8AC3E}">
        <p14:creationId xmlns:p14="http://schemas.microsoft.com/office/powerpoint/2010/main" val="121474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E746C-5214-4CF0-B148-C03DD59BBC92}"/>
              </a:ext>
            </a:extLst>
          </p:cNvPr>
          <p:cNvPicPr>
            <a:picLocks noChangeAspect="1"/>
          </p:cNvPicPr>
          <p:nvPr/>
        </p:nvPicPr>
        <p:blipFill>
          <a:blip r:embed="rId2"/>
          <a:stretch>
            <a:fillRect/>
          </a:stretch>
        </p:blipFill>
        <p:spPr>
          <a:xfrm>
            <a:off x="180622" y="0"/>
            <a:ext cx="4972050" cy="209550"/>
          </a:xfrm>
          <a:prstGeom prst="rect">
            <a:avLst/>
          </a:prstGeom>
        </p:spPr>
      </p:pic>
      <p:pic>
        <p:nvPicPr>
          <p:cNvPr id="9" name="Picture 8">
            <a:extLst>
              <a:ext uri="{FF2B5EF4-FFF2-40B4-BE49-F238E27FC236}">
                <a16:creationId xmlns:a16="http://schemas.microsoft.com/office/drawing/2014/main" id="{A67A44B3-D052-43C7-B765-15BC66476BEB}"/>
              </a:ext>
            </a:extLst>
          </p:cNvPr>
          <p:cNvPicPr>
            <a:picLocks noChangeAspect="1"/>
          </p:cNvPicPr>
          <p:nvPr/>
        </p:nvPicPr>
        <p:blipFill>
          <a:blip r:embed="rId3"/>
          <a:stretch>
            <a:fillRect/>
          </a:stretch>
        </p:blipFill>
        <p:spPr>
          <a:xfrm>
            <a:off x="180622" y="209550"/>
            <a:ext cx="4410075" cy="1323975"/>
          </a:xfrm>
          <a:prstGeom prst="rect">
            <a:avLst/>
          </a:prstGeom>
        </p:spPr>
      </p:pic>
      <p:sp>
        <p:nvSpPr>
          <p:cNvPr id="10" name="TextBox 9">
            <a:extLst>
              <a:ext uri="{FF2B5EF4-FFF2-40B4-BE49-F238E27FC236}">
                <a16:creationId xmlns:a16="http://schemas.microsoft.com/office/drawing/2014/main" id="{80B57488-D8E4-4030-AD12-C057AB8CFFBA}"/>
              </a:ext>
            </a:extLst>
          </p:cNvPr>
          <p:cNvSpPr txBox="1"/>
          <p:nvPr/>
        </p:nvSpPr>
        <p:spPr>
          <a:xfrm>
            <a:off x="180622" y="1533525"/>
            <a:ext cx="5977713" cy="1569660"/>
          </a:xfrm>
          <a:prstGeom prst="rect">
            <a:avLst/>
          </a:prstGeom>
          <a:noFill/>
        </p:spPr>
        <p:txBody>
          <a:bodyPr wrap="square" rtlCol="0">
            <a:spAutoFit/>
          </a:bodyPr>
          <a:lstStyle/>
          <a:p>
            <a:r>
              <a:rPr lang="en-US" sz="1200"/>
              <a:t>In this example, Bird and Beak are both classes with different attributes and values. While they obviously fail the is‐a test, since a Bird is not a Beak, nor is a Beak a Bird, they do pass the has‐a test, as a Bird has‐a Beak. </a:t>
            </a:r>
          </a:p>
          <a:p>
            <a:r>
              <a:rPr lang="en-US" sz="1200"/>
              <a:t>Inheritance goes one step further by allowing us to say that any child of Bird must also have a Beak. More generally, if a parent has‐a object as a protected or public member, then any child of the parent must also have that object as a member. Note that this does not hold true for private members defined in parent classes, because private members are not inherited in Java.</a:t>
            </a:r>
          </a:p>
        </p:txBody>
      </p:sp>
      <p:pic>
        <p:nvPicPr>
          <p:cNvPr id="12" name="Picture 11">
            <a:extLst>
              <a:ext uri="{FF2B5EF4-FFF2-40B4-BE49-F238E27FC236}">
                <a16:creationId xmlns:a16="http://schemas.microsoft.com/office/drawing/2014/main" id="{D103C3DA-9EF7-461C-940C-6A6E09F6871E}"/>
              </a:ext>
            </a:extLst>
          </p:cNvPr>
          <p:cNvPicPr>
            <a:picLocks noChangeAspect="1"/>
          </p:cNvPicPr>
          <p:nvPr/>
        </p:nvPicPr>
        <p:blipFill>
          <a:blip r:embed="rId4"/>
          <a:stretch>
            <a:fillRect/>
          </a:stretch>
        </p:blipFill>
        <p:spPr>
          <a:xfrm>
            <a:off x="180622" y="3103185"/>
            <a:ext cx="5029200" cy="1676400"/>
          </a:xfrm>
          <a:prstGeom prst="rect">
            <a:avLst/>
          </a:prstGeom>
        </p:spPr>
      </p:pic>
      <p:pic>
        <p:nvPicPr>
          <p:cNvPr id="14" name="Picture 13">
            <a:extLst>
              <a:ext uri="{FF2B5EF4-FFF2-40B4-BE49-F238E27FC236}">
                <a16:creationId xmlns:a16="http://schemas.microsoft.com/office/drawing/2014/main" id="{10916A77-E787-4B22-A4F0-FE323B8E7E70}"/>
              </a:ext>
            </a:extLst>
          </p:cNvPr>
          <p:cNvPicPr>
            <a:picLocks noChangeAspect="1"/>
          </p:cNvPicPr>
          <p:nvPr/>
        </p:nvPicPr>
        <p:blipFill>
          <a:blip r:embed="rId5"/>
          <a:stretch>
            <a:fillRect/>
          </a:stretch>
        </p:blipFill>
        <p:spPr>
          <a:xfrm>
            <a:off x="276048" y="4719108"/>
            <a:ext cx="5114925" cy="2105025"/>
          </a:xfrm>
          <a:prstGeom prst="rect">
            <a:avLst/>
          </a:prstGeom>
        </p:spPr>
      </p:pic>
      <p:cxnSp>
        <p:nvCxnSpPr>
          <p:cNvPr id="15" name="Straight Connector 14">
            <a:extLst>
              <a:ext uri="{FF2B5EF4-FFF2-40B4-BE49-F238E27FC236}">
                <a16:creationId xmlns:a16="http://schemas.microsoft.com/office/drawing/2014/main" id="{E1AF6366-222D-48C6-AB7A-5D68427E71DE}"/>
              </a:ext>
            </a:extLst>
          </p:cNvPr>
          <p:cNvCxnSpPr>
            <a:cxnSpLocks/>
          </p:cNvCxnSpPr>
          <p:nvPr/>
        </p:nvCxnSpPr>
        <p:spPr>
          <a:xfrm>
            <a:off x="6096000" y="-40051"/>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DA092C-6D56-404F-9BA3-57B0C9B4EE94}"/>
              </a:ext>
            </a:extLst>
          </p:cNvPr>
          <p:cNvSpPr txBox="1"/>
          <p:nvPr/>
        </p:nvSpPr>
        <p:spPr>
          <a:xfrm>
            <a:off x="6096000" y="24884"/>
            <a:ext cx="2392001" cy="369332"/>
          </a:xfrm>
          <a:prstGeom prst="rect">
            <a:avLst/>
          </a:prstGeom>
          <a:noFill/>
        </p:spPr>
        <p:txBody>
          <a:bodyPr wrap="none" rtlCol="0">
            <a:spAutoFit/>
          </a:bodyPr>
          <a:lstStyle/>
          <a:p>
            <a:pPr marL="342900" indent="-342900">
              <a:buFont typeface="Wingdings" panose="05000000000000000000" pitchFamily="2" charset="2"/>
              <a:buChar char="Ø"/>
            </a:pPr>
            <a:r>
              <a:rPr lang="en-US"/>
              <a:t>Composing Objects </a:t>
            </a:r>
          </a:p>
        </p:txBody>
      </p:sp>
      <p:sp>
        <p:nvSpPr>
          <p:cNvPr id="21" name="TextBox 20">
            <a:extLst>
              <a:ext uri="{FF2B5EF4-FFF2-40B4-BE49-F238E27FC236}">
                <a16:creationId xmlns:a16="http://schemas.microsoft.com/office/drawing/2014/main" id="{D7FCEBF2-4A2D-48A4-B07D-E9DEB11EB354}"/>
              </a:ext>
            </a:extLst>
          </p:cNvPr>
          <p:cNvSpPr txBox="1"/>
          <p:nvPr/>
        </p:nvSpPr>
        <p:spPr>
          <a:xfrm>
            <a:off x="7202311" y="1230489"/>
            <a:ext cx="184731" cy="369332"/>
          </a:xfrm>
          <a:prstGeom prst="rect">
            <a:avLst/>
          </a:prstGeom>
          <a:noFill/>
        </p:spPr>
        <p:txBody>
          <a:bodyPr wrap="none" rtlCol="0">
            <a:spAutoFit/>
          </a:bodyPr>
          <a:lstStyle/>
          <a:p>
            <a:endParaRPr lang="en-US"/>
          </a:p>
        </p:txBody>
      </p:sp>
      <p:sp>
        <p:nvSpPr>
          <p:cNvPr id="22" name="TextBox 21">
            <a:extLst>
              <a:ext uri="{FF2B5EF4-FFF2-40B4-BE49-F238E27FC236}">
                <a16:creationId xmlns:a16="http://schemas.microsoft.com/office/drawing/2014/main" id="{FC713672-FEDA-47E4-98FC-4ABE5A2CBF26}"/>
              </a:ext>
            </a:extLst>
          </p:cNvPr>
          <p:cNvSpPr txBox="1"/>
          <p:nvPr/>
        </p:nvSpPr>
        <p:spPr>
          <a:xfrm>
            <a:off x="6158335" y="394216"/>
            <a:ext cx="5977713" cy="1569660"/>
          </a:xfrm>
          <a:prstGeom prst="rect">
            <a:avLst/>
          </a:prstGeom>
          <a:noFill/>
        </p:spPr>
        <p:txBody>
          <a:bodyPr wrap="square" rtlCol="0">
            <a:spAutoFit/>
          </a:bodyPr>
          <a:lstStyle/>
          <a:p>
            <a:r>
              <a:rPr lang="en-US" sz="1200"/>
              <a:t>In object‐oriented design, we refer to </a:t>
            </a:r>
            <a:r>
              <a:rPr lang="en-US" sz="1200" b="1" i="1"/>
              <a:t>object composition </a:t>
            </a:r>
            <a:r>
              <a:rPr lang="en-US" sz="1200"/>
              <a:t>as the property of constructing a class using references to other classes in order to reuse the functionality of the other classes.</a:t>
            </a:r>
            <a:endParaRPr lang="ar-KW" sz="1200"/>
          </a:p>
          <a:p>
            <a:endParaRPr lang="ar-KW" sz="1200"/>
          </a:p>
          <a:p>
            <a:r>
              <a:rPr lang="en-US" sz="1200"/>
              <a:t> In particular, the class contains the other classes in the has‐a sense and may delegate methods to the other classes.</a:t>
            </a:r>
            <a:endParaRPr lang="ar-KW" sz="1200"/>
          </a:p>
          <a:p>
            <a:endParaRPr lang="ar-KW" sz="1200"/>
          </a:p>
          <a:p>
            <a:r>
              <a:rPr lang="en-US" sz="1200"/>
              <a:t>Object composition should be thought of as an alternate</a:t>
            </a:r>
            <a:r>
              <a:rPr lang="en-US" sz="1200" b="1"/>
              <a:t> </a:t>
            </a:r>
            <a:r>
              <a:rPr lang="en-US" sz="1200"/>
              <a:t>to</a:t>
            </a:r>
            <a:r>
              <a:rPr lang="en-US" sz="1200" b="1"/>
              <a:t> </a:t>
            </a:r>
            <a:r>
              <a:rPr lang="en-US" sz="1200"/>
              <a:t>inheritance and is often used to simulate polymorphic behavior that cannot be achieved via single inheritance.</a:t>
            </a:r>
          </a:p>
        </p:txBody>
      </p:sp>
      <p:pic>
        <p:nvPicPr>
          <p:cNvPr id="27" name="Picture 26">
            <a:extLst>
              <a:ext uri="{FF2B5EF4-FFF2-40B4-BE49-F238E27FC236}">
                <a16:creationId xmlns:a16="http://schemas.microsoft.com/office/drawing/2014/main" id="{F7BFFA44-3282-4CB0-8160-DAF6366F9837}"/>
              </a:ext>
            </a:extLst>
          </p:cNvPr>
          <p:cNvPicPr>
            <a:picLocks noChangeAspect="1"/>
          </p:cNvPicPr>
          <p:nvPr/>
        </p:nvPicPr>
        <p:blipFill>
          <a:blip r:embed="rId6"/>
          <a:stretch>
            <a:fillRect/>
          </a:stretch>
        </p:blipFill>
        <p:spPr>
          <a:xfrm>
            <a:off x="6236066" y="3942144"/>
            <a:ext cx="3895725" cy="933450"/>
          </a:xfrm>
          <a:prstGeom prst="rect">
            <a:avLst/>
          </a:prstGeom>
        </p:spPr>
      </p:pic>
      <p:pic>
        <p:nvPicPr>
          <p:cNvPr id="33" name="Picture 32">
            <a:extLst>
              <a:ext uri="{FF2B5EF4-FFF2-40B4-BE49-F238E27FC236}">
                <a16:creationId xmlns:a16="http://schemas.microsoft.com/office/drawing/2014/main" id="{95A1E8CD-53A0-405D-9522-9C15B4E8B7B0}"/>
              </a:ext>
            </a:extLst>
          </p:cNvPr>
          <p:cNvPicPr>
            <a:picLocks noChangeAspect="1"/>
          </p:cNvPicPr>
          <p:nvPr/>
        </p:nvPicPr>
        <p:blipFill>
          <a:blip r:embed="rId7"/>
          <a:stretch>
            <a:fillRect/>
          </a:stretch>
        </p:blipFill>
        <p:spPr>
          <a:xfrm>
            <a:off x="6220669" y="1906766"/>
            <a:ext cx="3686175" cy="1971675"/>
          </a:xfrm>
          <a:prstGeom prst="rect">
            <a:avLst/>
          </a:prstGeom>
        </p:spPr>
      </p:pic>
      <p:pic>
        <p:nvPicPr>
          <p:cNvPr id="35" name="Picture 34">
            <a:extLst>
              <a:ext uri="{FF2B5EF4-FFF2-40B4-BE49-F238E27FC236}">
                <a16:creationId xmlns:a16="http://schemas.microsoft.com/office/drawing/2014/main" id="{F1C0D5CA-3C92-48B5-9484-2613F8BB4DBE}"/>
              </a:ext>
            </a:extLst>
          </p:cNvPr>
          <p:cNvPicPr>
            <a:picLocks noChangeAspect="1"/>
          </p:cNvPicPr>
          <p:nvPr/>
        </p:nvPicPr>
        <p:blipFill>
          <a:blip r:embed="rId8"/>
          <a:stretch>
            <a:fillRect/>
          </a:stretch>
        </p:blipFill>
        <p:spPr>
          <a:xfrm>
            <a:off x="6254573" y="4875594"/>
            <a:ext cx="2476500" cy="1914525"/>
          </a:xfrm>
          <a:prstGeom prst="rect">
            <a:avLst/>
          </a:prstGeom>
        </p:spPr>
      </p:pic>
      <p:sp>
        <p:nvSpPr>
          <p:cNvPr id="36" name="TextBox 35">
            <a:extLst>
              <a:ext uri="{FF2B5EF4-FFF2-40B4-BE49-F238E27FC236}">
                <a16:creationId xmlns:a16="http://schemas.microsoft.com/office/drawing/2014/main" id="{6206BEBC-BACF-4E7D-AA16-967898D4E36B}"/>
              </a:ext>
            </a:extLst>
          </p:cNvPr>
          <p:cNvSpPr txBox="1"/>
          <p:nvPr/>
        </p:nvSpPr>
        <p:spPr>
          <a:xfrm>
            <a:off x="6365790" y="3468145"/>
            <a:ext cx="5977713" cy="461665"/>
          </a:xfrm>
          <a:prstGeom prst="rect">
            <a:avLst/>
          </a:prstGeom>
          <a:noFill/>
        </p:spPr>
        <p:txBody>
          <a:bodyPr wrap="square" lIns="91440" tIns="45720" rIns="91440" bIns="45720" rtlCol="0" anchor="t">
            <a:spAutoFit/>
          </a:bodyPr>
          <a:lstStyle/>
          <a:p>
            <a:r>
              <a:rPr lang="en-US" sz="1200"/>
              <a:t>Trying to relate these objects using inheritance does not make sense, as </a:t>
            </a:r>
            <a:r>
              <a:rPr lang="en-US" sz="1200" err="1"/>
              <a:t>WebbedFeet</a:t>
            </a:r>
            <a:r>
              <a:rPr lang="en-US" sz="1200"/>
              <a:t> are not the same as Flippers. </a:t>
            </a:r>
          </a:p>
        </p:txBody>
      </p:sp>
      <p:sp>
        <p:nvSpPr>
          <p:cNvPr id="38" name="TextBox 37">
            <a:extLst>
              <a:ext uri="{FF2B5EF4-FFF2-40B4-BE49-F238E27FC236}">
                <a16:creationId xmlns:a16="http://schemas.microsoft.com/office/drawing/2014/main" id="{3A7ACB5B-DC18-4586-8E53-501300B41DFE}"/>
              </a:ext>
            </a:extLst>
          </p:cNvPr>
          <p:cNvSpPr txBox="1"/>
          <p:nvPr/>
        </p:nvSpPr>
        <p:spPr>
          <a:xfrm>
            <a:off x="8749580" y="4367762"/>
            <a:ext cx="3554309" cy="1169551"/>
          </a:xfrm>
          <a:prstGeom prst="rect">
            <a:avLst/>
          </a:prstGeom>
          <a:noFill/>
        </p:spPr>
        <p:txBody>
          <a:bodyPr wrap="square">
            <a:spAutoFit/>
          </a:bodyPr>
          <a:lstStyle/>
          <a:p>
            <a:r>
              <a:rPr lang="en-US" sz="1000"/>
              <a:t>As you can see, this new class Penguin is composed of instances </a:t>
            </a:r>
            <a:endParaRPr lang="ar-KW" sz="1000"/>
          </a:p>
          <a:p>
            <a:r>
              <a:rPr lang="en-US" sz="1000"/>
              <a:t>of Flippers and WebbedFeet. Furthermore, the heavy lifting </a:t>
            </a:r>
            <a:endParaRPr lang="ar-KW" sz="1000"/>
          </a:p>
          <a:p>
            <a:r>
              <a:rPr lang="en-US" sz="1000"/>
              <a:t>of flap() and kick() is delegated to the other classes, with </a:t>
            </a:r>
            <a:endParaRPr lang="ar-KW" sz="1000"/>
          </a:p>
          <a:p>
            <a:r>
              <a:rPr lang="en-US" sz="1000"/>
              <a:t>the methods in the Penguin class being only one line long. </a:t>
            </a:r>
            <a:endParaRPr lang="ar-KW" sz="1000"/>
          </a:p>
          <a:p>
            <a:r>
              <a:rPr lang="en-US" sz="1000"/>
              <a:t>Note that implementations of these methods in the delegate </a:t>
            </a:r>
            <a:endParaRPr lang="ar-KW" sz="1000"/>
          </a:p>
          <a:p>
            <a:r>
              <a:rPr lang="en-US" sz="1000"/>
              <a:t>classes are also only one line long, although they could </a:t>
            </a:r>
            <a:endParaRPr lang="ar-KW" sz="1000"/>
          </a:p>
          <a:p>
            <a:r>
              <a:rPr lang="en-US" sz="1000"/>
              <a:t>conceivably be much more complex.</a:t>
            </a:r>
          </a:p>
        </p:txBody>
      </p:sp>
      <p:sp>
        <p:nvSpPr>
          <p:cNvPr id="40" name="TextBox 39">
            <a:extLst>
              <a:ext uri="{FF2B5EF4-FFF2-40B4-BE49-F238E27FC236}">
                <a16:creationId xmlns:a16="http://schemas.microsoft.com/office/drawing/2014/main" id="{25E85324-3E90-4EA3-BC36-E8017D744909}"/>
              </a:ext>
            </a:extLst>
          </p:cNvPr>
          <p:cNvSpPr txBox="1"/>
          <p:nvPr/>
        </p:nvSpPr>
        <p:spPr>
          <a:xfrm>
            <a:off x="8749580" y="5457229"/>
            <a:ext cx="3442420" cy="861774"/>
          </a:xfrm>
          <a:prstGeom prst="rect">
            <a:avLst/>
          </a:prstGeom>
          <a:noFill/>
        </p:spPr>
        <p:txBody>
          <a:bodyPr wrap="square">
            <a:spAutoFit/>
          </a:bodyPr>
          <a:lstStyle/>
          <a:p>
            <a:r>
              <a:rPr lang="en-US" sz="1000"/>
              <a:t>One of the advantages of object composition over inheritance</a:t>
            </a:r>
            <a:endParaRPr lang="ar-KW" sz="1000"/>
          </a:p>
          <a:p>
            <a:r>
              <a:rPr lang="en-US" sz="1000"/>
              <a:t> is that it tends to promote greater code reuse.</a:t>
            </a:r>
            <a:endParaRPr lang="ar-KW" sz="1000"/>
          </a:p>
          <a:p>
            <a:r>
              <a:rPr lang="en-US" sz="1000"/>
              <a:t> By using object composition, you gain access to other classes </a:t>
            </a:r>
            <a:endParaRPr lang="ar-KW" sz="1000"/>
          </a:p>
          <a:p>
            <a:r>
              <a:rPr lang="en-US" sz="1000"/>
              <a:t>and methods that would be difficult to obtain via Java’s </a:t>
            </a:r>
            <a:endParaRPr lang="ar-KW" sz="1000"/>
          </a:p>
          <a:p>
            <a:r>
              <a:rPr lang="en-US" sz="1000"/>
              <a:t>single‐inheritance model.</a:t>
            </a:r>
          </a:p>
        </p:txBody>
      </p:sp>
      <p:sp>
        <p:nvSpPr>
          <p:cNvPr id="42" name="TextBox 41">
            <a:extLst>
              <a:ext uri="{FF2B5EF4-FFF2-40B4-BE49-F238E27FC236}">
                <a16:creationId xmlns:a16="http://schemas.microsoft.com/office/drawing/2014/main" id="{46FB8ACE-CE63-4482-971C-7FC378475470}"/>
              </a:ext>
            </a:extLst>
          </p:cNvPr>
          <p:cNvSpPr txBox="1"/>
          <p:nvPr/>
        </p:nvSpPr>
        <p:spPr>
          <a:xfrm>
            <a:off x="8731073" y="6226670"/>
            <a:ext cx="3612430" cy="553998"/>
          </a:xfrm>
          <a:prstGeom prst="rect">
            <a:avLst/>
          </a:prstGeom>
          <a:noFill/>
        </p:spPr>
        <p:txBody>
          <a:bodyPr wrap="square">
            <a:spAutoFit/>
          </a:bodyPr>
          <a:lstStyle/>
          <a:p>
            <a:r>
              <a:rPr lang="en-US" sz="1000"/>
              <a:t>Object composition may seem more attractive than inheritance</a:t>
            </a:r>
            <a:endParaRPr lang="ar-KW" sz="1000"/>
          </a:p>
          <a:p>
            <a:r>
              <a:rPr lang="en-US" sz="1000"/>
              <a:t> because of its reusable nature, but bear in mind that one of the</a:t>
            </a:r>
            <a:endParaRPr lang="ar-KW" sz="1000"/>
          </a:p>
          <a:p>
            <a:r>
              <a:rPr lang="en-US" sz="1000"/>
              <a:t> strengths of Java is its powerful inheritance model.</a:t>
            </a:r>
          </a:p>
        </p:txBody>
      </p:sp>
    </p:spTree>
    <p:extLst>
      <p:ext uri="{BB962C8B-B14F-4D97-AF65-F5344CB8AC3E}">
        <p14:creationId xmlns:p14="http://schemas.microsoft.com/office/powerpoint/2010/main" val="225491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B6380-6614-4CCC-8C92-09BE7F1E37CC}"/>
              </a:ext>
            </a:extLst>
          </p:cNvPr>
          <p:cNvSpPr txBox="1"/>
          <p:nvPr/>
        </p:nvSpPr>
        <p:spPr>
          <a:xfrm>
            <a:off x="0" y="0"/>
            <a:ext cx="5185611" cy="461665"/>
          </a:xfrm>
          <a:prstGeom prst="rect">
            <a:avLst/>
          </a:prstGeom>
          <a:noFill/>
        </p:spPr>
        <p:txBody>
          <a:bodyPr wrap="square" rtlCol="0">
            <a:spAutoFit/>
          </a:bodyPr>
          <a:lstStyle/>
          <a:p>
            <a:r>
              <a:rPr lang="ar-KW" sz="2400" b="1" u="sng"/>
              <a:t>5</a:t>
            </a:r>
            <a:r>
              <a:rPr lang="en-US" sz="2400" b="1" u="sng"/>
              <a:t>- Working with Design Patterns </a:t>
            </a:r>
          </a:p>
        </p:txBody>
      </p:sp>
      <p:cxnSp>
        <p:nvCxnSpPr>
          <p:cNvPr id="10" name="Straight Connector 9">
            <a:extLst>
              <a:ext uri="{FF2B5EF4-FFF2-40B4-BE49-F238E27FC236}">
                <a16:creationId xmlns:a16="http://schemas.microsoft.com/office/drawing/2014/main" id="{4A95A8F9-B409-4FD7-9A56-BAC236B0562B}"/>
              </a:ext>
            </a:extLst>
          </p:cNvPr>
          <p:cNvCxnSpPr>
            <a:cxnSpLocks/>
          </p:cNvCxnSpPr>
          <p:nvPr/>
        </p:nvCxnSpPr>
        <p:spPr>
          <a:xfrm>
            <a:off x="512467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6CCA5C-91A4-4B91-854C-7D4ED5EC574A}"/>
              </a:ext>
            </a:extLst>
          </p:cNvPr>
          <p:cNvSpPr txBox="1"/>
          <p:nvPr/>
        </p:nvSpPr>
        <p:spPr>
          <a:xfrm>
            <a:off x="49631" y="461665"/>
            <a:ext cx="5086346" cy="430887"/>
          </a:xfrm>
          <a:prstGeom prst="rect">
            <a:avLst/>
          </a:prstGeom>
          <a:noFill/>
        </p:spPr>
        <p:txBody>
          <a:bodyPr wrap="square">
            <a:spAutoFit/>
          </a:bodyPr>
          <a:lstStyle/>
          <a:p>
            <a:r>
              <a:rPr lang="en-US" sz="1100"/>
              <a:t>A design pattern is an established general solution to a commonly occurring software development problem. </a:t>
            </a:r>
          </a:p>
        </p:txBody>
      </p:sp>
      <p:sp>
        <p:nvSpPr>
          <p:cNvPr id="16" name="TextBox 15">
            <a:extLst>
              <a:ext uri="{FF2B5EF4-FFF2-40B4-BE49-F238E27FC236}">
                <a16:creationId xmlns:a16="http://schemas.microsoft.com/office/drawing/2014/main" id="{5055F162-8CCA-464E-BB0A-82788D7B3684}"/>
              </a:ext>
            </a:extLst>
          </p:cNvPr>
          <p:cNvSpPr txBox="1"/>
          <p:nvPr/>
        </p:nvSpPr>
        <p:spPr>
          <a:xfrm>
            <a:off x="49631" y="892552"/>
            <a:ext cx="5185606" cy="430887"/>
          </a:xfrm>
          <a:prstGeom prst="rect">
            <a:avLst/>
          </a:prstGeom>
          <a:noFill/>
        </p:spPr>
        <p:txBody>
          <a:bodyPr wrap="square">
            <a:spAutoFit/>
          </a:bodyPr>
          <a:lstStyle/>
          <a:p>
            <a:r>
              <a:rPr lang="en-US" sz="1100"/>
              <a:t>In this chapter, we are primarily focused on </a:t>
            </a:r>
            <a:r>
              <a:rPr lang="en-US" sz="1100" b="1" i="1"/>
              <a:t>creational patterns </a:t>
            </a:r>
            <a:r>
              <a:rPr lang="en-US" sz="1100"/>
              <a:t>, a type of software design pattern that manages the creation of objects within an application.</a:t>
            </a:r>
          </a:p>
        </p:txBody>
      </p:sp>
      <p:sp>
        <p:nvSpPr>
          <p:cNvPr id="18" name="TextBox 17">
            <a:extLst>
              <a:ext uri="{FF2B5EF4-FFF2-40B4-BE49-F238E27FC236}">
                <a16:creationId xmlns:a16="http://schemas.microsoft.com/office/drawing/2014/main" id="{25824248-1F71-483C-BE6D-918A5ADBD5F4}"/>
              </a:ext>
            </a:extLst>
          </p:cNvPr>
          <p:cNvSpPr txBox="1"/>
          <p:nvPr/>
        </p:nvSpPr>
        <p:spPr>
          <a:xfrm>
            <a:off x="49631" y="1323439"/>
            <a:ext cx="4894894" cy="769441"/>
          </a:xfrm>
          <a:prstGeom prst="rect">
            <a:avLst/>
          </a:prstGeom>
          <a:noFill/>
        </p:spPr>
        <p:txBody>
          <a:bodyPr wrap="square">
            <a:spAutoFit/>
          </a:bodyPr>
          <a:lstStyle/>
          <a:p>
            <a:r>
              <a:rPr lang="en-US" sz="1100"/>
              <a:t>The creational patterns simply apply a level of indirection to object creation by creating the object in some other class, rather than creating the object directly in your application</a:t>
            </a:r>
            <a:r>
              <a:rPr lang="en-US" sz="1100" b="1"/>
              <a:t>. </a:t>
            </a:r>
            <a:r>
              <a:rPr lang="en-US" sz="1100" b="1" i="1"/>
              <a:t>Level of indirection </a:t>
            </a:r>
            <a:r>
              <a:rPr lang="en-US" sz="1100"/>
              <a:t>is a general term for solving a software design problem by conceptually separating the task into multiple levels. </a:t>
            </a:r>
          </a:p>
        </p:txBody>
      </p:sp>
      <p:sp>
        <p:nvSpPr>
          <p:cNvPr id="19" name="TextBox 18">
            <a:extLst>
              <a:ext uri="{FF2B5EF4-FFF2-40B4-BE49-F238E27FC236}">
                <a16:creationId xmlns:a16="http://schemas.microsoft.com/office/drawing/2014/main" id="{72AFED45-BB3E-4C95-85FD-08E164291896}"/>
              </a:ext>
            </a:extLst>
          </p:cNvPr>
          <p:cNvSpPr txBox="1"/>
          <p:nvPr/>
        </p:nvSpPr>
        <p:spPr>
          <a:xfrm>
            <a:off x="0" y="2048441"/>
            <a:ext cx="3436903" cy="369332"/>
          </a:xfrm>
          <a:prstGeom prst="rect">
            <a:avLst/>
          </a:prstGeom>
          <a:noFill/>
        </p:spPr>
        <p:txBody>
          <a:bodyPr wrap="none" rtlCol="0">
            <a:spAutoFit/>
          </a:bodyPr>
          <a:lstStyle/>
          <a:p>
            <a:pPr marL="342900" indent="-342900">
              <a:buFont typeface="Wingdings" panose="05000000000000000000" pitchFamily="2" charset="2"/>
              <a:buChar char="Ø"/>
            </a:pPr>
            <a:r>
              <a:rPr lang="en-US"/>
              <a:t>Applying the Singleton Pattern </a:t>
            </a:r>
          </a:p>
        </p:txBody>
      </p:sp>
      <p:sp>
        <p:nvSpPr>
          <p:cNvPr id="9" name="TextBox 8">
            <a:extLst>
              <a:ext uri="{FF2B5EF4-FFF2-40B4-BE49-F238E27FC236}">
                <a16:creationId xmlns:a16="http://schemas.microsoft.com/office/drawing/2014/main" id="{6482B14C-F8BB-44E6-B2C2-CA77266C2E2C}"/>
              </a:ext>
            </a:extLst>
          </p:cNvPr>
          <p:cNvSpPr txBox="1"/>
          <p:nvPr/>
        </p:nvSpPr>
        <p:spPr>
          <a:xfrm>
            <a:off x="0" y="2356441"/>
            <a:ext cx="4944523" cy="2693045"/>
          </a:xfrm>
          <a:prstGeom prst="rect">
            <a:avLst/>
          </a:prstGeom>
          <a:noFill/>
        </p:spPr>
        <p:txBody>
          <a:bodyPr wrap="square" lIns="91440" tIns="45720" rIns="91440" bIns="45720" anchor="t">
            <a:spAutoFit/>
          </a:bodyPr>
          <a:lstStyle/>
          <a:p>
            <a:r>
              <a:rPr lang="en-US" sz="1100"/>
              <a:t>The first creational pattern we will discuss is the singleton pattern. </a:t>
            </a:r>
          </a:p>
          <a:p>
            <a:endParaRPr lang="en-US" sz="1100"/>
          </a:p>
          <a:p>
            <a:r>
              <a:rPr lang="en-US" sz="1100" b="1"/>
              <a:t>Problem</a:t>
            </a:r>
            <a:r>
              <a:rPr lang="en-US" sz="1100"/>
              <a:t> How do we create an object in memory only once in an application </a:t>
            </a:r>
            <a:endParaRPr lang="en-US" sz="1100">
              <a:cs typeface="Calibri"/>
            </a:endParaRPr>
          </a:p>
          <a:p>
            <a:r>
              <a:rPr lang="en-US" sz="1100"/>
              <a:t>and have it shared by multiple classes? </a:t>
            </a:r>
            <a:endParaRPr lang="en-US" sz="1100">
              <a:cs typeface="Calibri"/>
            </a:endParaRPr>
          </a:p>
          <a:p>
            <a:endParaRPr lang="en-US" sz="1100"/>
          </a:p>
          <a:p>
            <a:r>
              <a:rPr lang="en-US" sz="1100" b="1"/>
              <a:t>Motivation</a:t>
            </a:r>
            <a:r>
              <a:rPr lang="en-US" sz="1100"/>
              <a:t> There are times when we want only one instance of a particular type </a:t>
            </a:r>
            <a:endParaRPr lang="en-US" sz="1100">
              <a:cs typeface="Calibri"/>
            </a:endParaRPr>
          </a:p>
          <a:p>
            <a:r>
              <a:rPr lang="en-US" sz="1100"/>
              <a:t>of object in memory. For example, we might want to manage the amount of hay </a:t>
            </a:r>
            <a:endParaRPr lang="en-US" sz="1100">
              <a:cs typeface="Calibri"/>
            </a:endParaRPr>
          </a:p>
          <a:p>
            <a:r>
              <a:rPr lang="en-US" sz="1100"/>
              <a:t>available for food to the zoo animals across all classes that use it. </a:t>
            </a:r>
            <a:endParaRPr lang="en-US" sz="1100">
              <a:cs typeface="Calibri"/>
            </a:endParaRPr>
          </a:p>
          <a:p>
            <a:endParaRPr lang="en-US" sz="1100"/>
          </a:p>
          <a:p>
            <a:r>
              <a:rPr lang="en-US" sz="1000" b="1"/>
              <a:t>Solution</a:t>
            </a:r>
            <a:r>
              <a:rPr lang="en-US" sz="1000"/>
              <a:t> The </a:t>
            </a:r>
            <a:r>
              <a:rPr lang="en-US" sz="1000" i="1"/>
              <a:t>singleton pattern </a:t>
            </a:r>
            <a:r>
              <a:rPr lang="en-US" sz="1000"/>
              <a:t>is a creational pattern focused on creating only </a:t>
            </a:r>
            <a:endParaRPr lang="en-US" sz="1000">
              <a:cs typeface="Calibri"/>
            </a:endParaRPr>
          </a:p>
          <a:p>
            <a:r>
              <a:rPr lang="en-US" sz="1000"/>
              <a:t>one instance of an object in memory within an application, sharable by all classes</a:t>
            </a:r>
            <a:endParaRPr lang="en-US" sz="1000">
              <a:cs typeface="Calibri"/>
            </a:endParaRPr>
          </a:p>
          <a:p>
            <a:r>
              <a:rPr lang="en-US" sz="1000"/>
              <a:t> and threads within the application. The globally available object created by</a:t>
            </a:r>
            <a:endParaRPr lang="en-US" sz="1000">
              <a:cs typeface="Calibri"/>
            </a:endParaRPr>
          </a:p>
          <a:p>
            <a:r>
              <a:rPr lang="en-US" sz="1000"/>
              <a:t> the singleton pattern is referred to as a </a:t>
            </a:r>
            <a:r>
              <a:rPr lang="en-US" sz="1000" i="1"/>
              <a:t>singleton</a:t>
            </a:r>
            <a:r>
              <a:rPr lang="en-US" sz="1000"/>
              <a:t>.</a:t>
            </a:r>
            <a:endParaRPr lang="en-US" sz="1000">
              <a:cs typeface="Calibri"/>
            </a:endParaRPr>
          </a:p>
          <a:p>
            <a:endParaRPr lang="en-US" sz="1000">
              <a:cs typeface="Calibri"/>
            </a:endParaRPr>
          </a:p>
          <a:p>
            <a:r>
              <a:rPr lang="en-US" sz="1000"/>
              <a:t>We present a simple implementation of our ‘</a:t>
            </a:r>
            <a:r>
              <a:rPr lang="en-US" sz="1000" err="1"/>
              <a:t>HayManager</a:t>
            </a:r>
            <a:r>
              <a:rPr lang="en-US" sz="1000"/>
              <a:t>’ class as a singleton </a:t>
            </a:r>
            <a:endParaRPr lang="en-US" sz="1000">
              <a:cs typeface="Calibri"/>
            </a:endParaRPr>
          </a:p>
          <a:p>
            <a:r>
              <a:rPr lang="en-US" sz="1000"/>
              <a:t>and discuss its various properties:</a:t>
            </a:r>
            <a:endParaRPr lang="en-US" sz="1000">
              <a:cs typeface="Calibri"/>
            </a:endParaRPr>
          </a:p>
        </p:txBody>
      </p:sp>
      <p:pic>
        <p:nvPicPr>
          <p:cNvPr id="8" name="Picture 7">
            <a:extLst>
              <a:ext uri="{FF2B5EF4-FFF2-40B4-BE49-F238E27FC236}">
                <a16:creationId xmlns:a16="http://schemas.microsoft.com/office/drawing/2014/main" id="{0B989AE1-329A-4124-8E12-9B9CD9841AA8}"/>
              </a:ext>
            </a:extLst>
          </p:cNvPr>
          <p:cNvPicPr>
            <a:picLocks noChangeAspect="1"/>
          </p:cNvPicPr>
          <p:nvPr/>
        </p:nvPicPr>
        <p:blipFill>
          <a:blip r:embed="rId2"/>
          <a:stretch>
            <a:fillRect/>
          </a:stretch>
        </p:blipFill>
        <p:spPr>
          <a:xfrm>
            <a:off x="111301" y="5095875"/>
            <a:ext cx="3819525" cy="1762125"/>
          </a:xfrm>
          <a:prstGeom prst="rect">
            <a:avLst/>
          </a:prstGeom>
        </p:spPr>
      </p:pic>
      <p:pic>
        <p:nvPicPr>
          <p:cNvPr id="13" name="Picture 12">
            <a:extLst>
              <a:ext uri="{FF2B5EF4-FFF2-40B4-BE49-F238E27FC236}">
                <a16:creationId xmlns:a16="http://schemas.microsoft.com/office/drawing/2014/main" id="{A0E40472-418B-4B07-A816-B58AB025B397}"/>
              </a:ext>
            </a:extLst>
          </p:cNvPr>
          <p:cNvPicPr>
            <a:picLocks noChangeAspect="1"/>
          </p:cNvPicPr>
          <p:nvPr/>
        </p:nvPicPr>
        <p:blipFill>
          <a:blip r:embed="rId3"/>
          <a:stretch>
            <a:fillRect/>
          </a:stretch>
        </p:blipFill>
        <p:spPr>
          <a:xfrm>
            <a:off x="5254930" y="0"/>
            <a:ext cx="3352800" cy="2009775"/>
          </a:xfrm>
          <a:prstGeom prst="rect">
            <a:avLst/>
          </a:prstGeom>
        </p:spPr>
      </p:pic>
      <p:sp>
        <p:nvSpPr>
          <p:cNvPr id="20" name="TextBox 19">
            <a:extLst>
              <a:ext uri="{FF2B5EF4-FFF2-40B4-BE49-F238E27FC236}">
                <a16:creationId xmlns:a16="http://schemas.microsoft.com/office/drawing/2014/main" id="{AFF84677-3AA7-4416-919A-DD13ABBD5C8E}"/>
              </a:ext>
            </a:extLst>
          </p:cNvPr>
          <p:cNvSpPr txBox="1"/>
          <p:nvPr/>
        </p:nvSpPr>
        <p:spPr>
          <a:xfrm>
            <a:off x="5179919" y="1930710"/>
            <a:ext cx="6423838" cy="938719"/>
          </a:xfrm>
          <a:prstGeom prst="rect">
            <a:avLst/>
          </a:prstGeom>
          <a:noFill/>
        </p:spPr>
        <p:txBody>
          <a:bodyPr wrap="square">
            <a:spAutoFit/>
          </a:bodyPr>
          <a:lstStyle/>
          <a:p>
            <a:r>
              <a:rPr lang="en-US" sz="1100"/>
              <a:t>As shown in the preceding code, singletons in Java are created as private static variables within the class, often with the name instance. They are accessed via a single public static method, often named getInstance(), which returns the reference to the singleton object. Finally, all constructors in a singleton class are marked private. By marking the constructors private, we have implicitly marked the class final. The singleton class is </a:t>
            </a:r>
            <a:r>
              <a:rPr lang="en-US" sz="1100" b="1"/>
              <a:t>effectively final.</a:t>
            </a:r>
          </a:p>
        </p:txBody>
      </p:sp>
      <p:sp>
        <p:nvSpPr>
          <p:cNvPr id="21" name="TextBox 20">
            <a:extLst>
              <a:ext uri="{FF2B5EF4-FFF2-40B4-BE49-F238E27FC236}">
                <a16:creationId xmlns:a16="http://schemas.microsoft.com/office/drawing/2014/main" id="{7C7896B1-173B-4CC5-AD84-46F06001AD1B}"/>
              </a:ext>
            </a:extLst>
          </p:cNvPr>
          <p:cNvSpPr txBox="1"/>
          <p:nvPr/>
        </p:nvSpPr>
        <p:spPr>
          <a:xfrm>
            <a:off x="5168796" y="3128918"/>
            <a:ext cx="6152444" cy="600164"/>
          </a:xfrm>
          <a:prstGeom prst="rect">
            <a:avLst/>
          </a:prstGeom>
          <a:noFill/>
        </p:spPr>
        <p:txBody>
          <a:bodyPr wrap="square">
            <a:spAutoFit/>
          </a:bodyPr>
          <a:lstStyle/>
          <a:p>
            <a:r>
              <a:rPr lang="en-US" sz="1100"/>
              <a:t>We can also instantiate a singleton in two other ways. The following example creates a singleton using a static initialization block when the class is loaded. For simplicity, we skip defining the data methods on these classes and present only the creation and instance </a:t>
            </a:r>
            <a:r>
              <a:rPr lang="en-US" sz="1100" err="1"/>
              <a:t>retireval</a:t>
            </a:r>
            <a:r>
              <a:rPr lang="en-US" sz="1100"/>
              <a:t> logic:</a:t>
            </a:r>
          </a:p>
        </p:txBody>
      </p:sp>
      <p:pic>
        <p:nvPicPr>
          <p:cNvPr id="24" name="Picture 23">
            <a:extLst>
              <a:ext uri="{FF2B5EF4-FFF2-40B4-BE49-F238E27FC236}">
                <a16:creationId xmlns:a16="http://schemas.microsoft.com/office/drawing/2014/main" id="{FB95C4A0-2209-46FE-A2C8-528D9E5F3AEA}"/>
              </a:ext>
            </a:extLst>
          </p:cNvPr>
          <p:cNvPicPr>
            <a:picLocks noChangeAspect="1"/>
          </p:cNvPicPr>
          <p:nvPr/>
        </p:nvPicPr>
        <p:blipFill>
          <a:blip r:embed="rId4"/>
          <a:stretch>
            <a:fillRect/>
          </a:stretch>
        </p:blipFill>
        <p:spPr>
          <a:xfrm>
            <a:off x="5223543" y="3756824"/>
            <a:ext cx="2914650" cy="2476500"/>
          </a:xfrm>
          <a:prstGeom prst="rect">
            <a:avLst/>
          </a:prstGeom>
        </p:spPr>
      </p:pic>
      <p:sp>
        <p:nvSpPr>
          <p:cNvPr id="26" name="TextBox 25">
            <a:extLst>
              <a:ext uri="{FF2B5EF4-FFF2-40B4-BE49-F238E27FC236}">
                <a16:creationId xmlns:a16="http://schemas.microsoft.com/office/drawing/2014/main" id="{0F60A18B-A496-4573-B872-3ADBF7A6AB7C}"/>
              </a:ext>
            </a:extLst>
          </p:cNvPr>
          <p:cNvSpPr txBox="1"/>
          <p:nvPr/>
        </p:nvSpPr>
        <p:spPr>
          <a:xfrm>
            <a:off x="8034200" y="4297780"/>
            <a:ext cx="4157800" cy="2123658"/>
          </a:xfrm>
          <a:prstGeom prst="rect">
            <a:avLst/>
          </a:prstGeom>
          <a:noFill/>
        </p:spPr>
        <p:txBody>
          <a:bodyPr wrap="square" lIns="91440" tIns="45720" rIns="91440" bIns="45720" anchor="t">
            <a:spAutoFit/>
          </a:bodyPr>
          <a:lstStyle/>
          <a:p>
            <a:r>
              <a:rPr lang="en-US" sz="1100"/>
              <a:t>Both the ‘</a:t>
            </a:r>
            <a:r>
              <a:rPr lang="en-US" sz="1100" err="1"/>
              <a:t>StaffRegister</a:t>
            </a:r>
            <a:r>
              <a:rPr lang="en-US" sz="1100"/>
              <a:t>’ class and our previous ‘</a:t>
            </a:r>
            <a:r>
              <a:rPr lang="en-US" sz="1100" err="1"/>
              <a:t>HayStorage</a:t>
            </a:r>
            <a:r>
              <a:rPr lang="en-US" sz="1100"/>
              <a:t>’ class</a:t>
            </a:r>
          </a:p>
          <a:p>
            <a:r>
              <a:rPr lang="en-US" sz="1100"/>
              <a:t> instantiate the singleton at the time the class is loaded. Unlike </a:t>
            </a:r>
            <a:endParaRPr lang="en-US" sz="1100">
              <a:ea typeface="Calibri"/>
              <a:cs typeface="Calibri"/>
            </a:endParaRPr>
          </a:p>
          <a:p>
            <a:r>
              <a:rPr lang="en-US" sz="1100"/>
              <a:t>the ‘</a:t>
            </a:r>
            <a:r>
              <a:rPr lang="en-US" sz="1100" err="1"/>
              <a:t>HayStorage</a:t>
            </a:r>
            <a:r>
              <a:rPr lang="en-US" sz="1100"/>
              <a:t>’ class, though, the ‘</a:t>
            </a:r>
            <a:r>
              <a:rPr lang="en-US" sz="1100" err="1"/>
              <a:t>StaffRegister</a:t>
            </a:r>
            <a:r>
              <a:rPr lang="en-US" sz="1100"/>
              <a:t>’ class instantiates </a:t>
            </a:r>
            <a:endParaRPr lang="en-US" sz="1100">
              <a:ea typeface="Calibri"/>
              <a:cs typeface="Calibri"/>
            </a:endParaRPr>
          </a:p>
          <a:p>
            <a:r>
              <a:rPr lang="en-US" sz="1100"/>
              <a:t>the singleton as part of a static initialization block. Conceptually,  </a:t>
            </a:r>
            <a:endParaRPr lang="en-US" sz="1100">
              <a:ea typeface="Calibri"/>
              <a:cs typeface="Calibri"/>
            </a:endParaRPr>
          </a:p>
          <a:p>
            <a:r>
              <a:rPr lang="en-US" sz="1100"/>
              <a:t>these two implementations are equivalent, since both create </a:t>
            </a:r>
            <a:endParaRPr lang="en-US" sz="1100">
              <a:ea typeface="Calibri"/>
              <a:cs typeface="Calibri"/>
            </a:endParaRPr>
          </a:p>
          <a:p>
            <a:r>
              <a:rPr lang="en-US" sz="1100"/>
              <a:t>the singleton when the class is loaded, although the static </a:t>
            </a:r>
            <a:endParaRPr lang="en-US" sz="1100">
              <a:ea typeface="Calibri"/>
              <a:cs typeface="Calibri"/>
            </a:endParaRPr>
          </a:p>
          <a:p>
            <a:r>
              <a:rPr lang="en-US" sz="1100"/>
              <a:t>initialization block allows additional steps to be taken to set up </a:t>
            </a:r>
            <a:endParaRPr lang="en-US" sz="1100">
              <a:ea typeface="Calibri"/>
              <a:cs typeface="Calibri"/>
            </a:endParaRPr>
          </a:p>
          <a:p>
            <a:r>
              <a:rPr lang="en-US" sz="1100"/>
              <a:t>the singleton after it has been created. It also allows us to handle </a:t>
            </a:r>
            <a:endParaRPr lang="en-US" sz="1100">
              <a:ea typeface="Calibri"/>
              <a:cs typeface="Calibri"/>
            </a:endParaRPr>
          </a:p>
          <a:p>
            <a:r>
              <a:rPr lang="en-US" sz="1100"/>
              <a:t>cases in which the ‘</a:t>
            </a:r>
            <a:r>
              <a:rPr lang="en-US" sz="1100" err="1"/>
              <a:t>StaffRegister</a:t>
            </a:r>
            <a:r>
              <a:rPr lang="en-US" sz="1100"/>
              <a:t>’ constructor throws an exception.</a:t>
            </a:r>
            <a:endParaRPr lang="en-US" sz="1100">
              <a:ea typeface="Calibri"/>
              <a:cs typeface="Calibri"/>
            </a:endParaRPr>
          </a:p>
          <a:p>
            <a:r>
              <a:rPr lang="en-US" sz="1100"/>
              <a:t> Since the singleton is created when the class is loaded, we are able</a:t>
            </a:r>
            <a:endParaRPr lang="en-US" sz="1100">
              <a:ea typeface="Calibri"/>
              <a:cs typeface="Calibri"/>
            </a:endParaRPr>
          </a:p>
          <a:p>
            <a:r>
              <a:rPr lang="en-US" sz="1100"/>
              <a:t> to mark the reference final, which guarantees only one instance </a:t>
            </a:r>
            <a:endParaRPr lang="en-US" sz="1100">
              <a:ea typeface="Calibri"/>
              <a:cs typeface="Calibri"/>
            </a:endParaRPr>
          </a:p>
          <a:p>
            <a:r>
              <a:rPr lang="en-US" sz="1100"/>
              <a:t>will be created within our application</a:t>
            </a:r>
            <a:endParaRPr lang="en-US" sz="1100">
              <a:ea typeface="Calibri"/>
              <a:cs typeface="Calibri"/>
            </a:endParaRPr>
          </a:p>
        </p:txBody>
      </p:sp>
    </p:spTree>
    <p:extLst>
      <p:ext uri="{BB962C8B-B14F-4D97-AF65-F5344CB8AC3E}">
        <p14:creationId xmlns:p14="http://schemas.microsoft.com/office/powerpoint/2010/main" val="374117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1D5739-EE98-4D1D-9029-67804EBDF109}"/>
              </a:ext>
            </a:extLst>
          </p:cNvPr>
          <p:cNvSpPr txBox="1"/>
          <p:nvPr/>
        </p:nvSpPr>
        <p:spPr>
          <a:xfrm>
            <a:off x="0" y="0"/>
            <a:ext cx="5803900" cy="461665"/>
          </a:xfrm>
          <a:prstGeom prst="rect">
            <a:avLst/>
          </a:prstGeom>
          <a:noFill/>
        </p:spPr>
        <p:txBody>
          <a:bodyPr wrap="square" rtlCol="0">
            <a:spAutoFit/>
          </a:bodyPr>
          <a:lstStyle/>
          <a:p>
            <a:r>
              <a:rPr lang="en-US" sz="2400" b="1" u="sng"/>
              <a:t>3- </a:t>
            </a:r>
            <a:r>
              <a:rPr lang="en-US" sz="2400" u="sng"/>
              <a:t>Understanding Virtual Method Invocation</a:t>
            </a:r>
            <a:endParaRPr lang="en-US" sz="2400" b="1" u="sng"/>
          </a:p>
        </p:txBody>
      </p:sp>
      <p:sp>
        <p:nvSpPr>
          <p:cNvPr id="6" name="TextBox 5">
            <a:extLst>
              <a:ext uri="{FF2B5EF4-FFF2-40B4-BE49-F238E27FC236}">
                <a16:creationId xmlns:a16="http://schemas.microsoft.com/office/drawing/2014/main" id="{1636286C-1AB3-43E0-9FDF-E8D0A023949E}"/>
              </a:ext>
            </a:extLst>
          </p:cNvPr>
          <p:cNvSpPr txBox="1"/>
          <p:nvPr/>
        </p:nvSpPr>
        <p:spPr>
          <a:xfrm>
            <a:off x="0" y="394732"/>
            <a:ext cx="8823056" cy="307777"/>
          </a:xfrm>
          <a:prstGeom prst="rect">
            <a:avLst/>
          </a:prstGeom>
          <a:noFill/>
        </p:spPr>
        <p:txBody>
          <a:bodyPr wrap="none" rtlCol="0">
            <a:spAutoFit/>
          </a:bodyPr>
          <a:lstStyle/>
          <a:p>
            <a:r>
              <a:rPr lang="en-US" sz="1400"/>
              <a:t>You just saw a poor way of feeding some animals. A better way would be to make each Animal know how to feed itself.</a:t>
            </a:r>
          </a:p>
        </p:txBody>
      </p:sp>
      <p:sp>
        <p:nvSpPr>
          <p:cNvPr id="7" name="TextBox 6">
            <a:extLst>
              <a:ext uri="{FF2B5EF4-FFF2-40B4-BE49-F238E27FC236}">
                <a16:creationId xmlns:a16="http://schemas.microsoft.com/office/drawing/2014/main" id="{E0513579-1BE2-41B5-BF4C-1675625D774A}"/>
              </a:ext>
            </a:extLst>
          </p:cNvPr>
          <p:cNvSpPr txBox="1"/>
          <p:nvPr/>
        </p:nvSpPr>
        <p:spPr>
          <a:xfrm>
            <a:off x="-88901" y="671731"/>
            <a:ext cx="1139483" cy="369332"/>
          </a:xfrm>
          <a:prstGeom prst="rect">
            <a:avLst/>
          </a:prstGeom>
          <a:noFill/>
        </p:spPr>
        <p:txBody>
          <a:bodyPr wrap="square" rtlCol="0">
            <a:spAutoFit/>
          </a:bodyPr>
          <a:lstStyle/>
          <a:p>
            <a:r>
              <a:rPr lang="en-US"/>
              <a:t>Examples</a:t>
            </a:r>
            <a:r>
              <a:rPr lang="ar-KW"/>
              <a:t>:</a:t>
            </a:r>
            <a:endParaRPr lang="en-US"/>
          </a:p>
        </p:txBody>
      </p:sp>
      <p:sp>
        <p:nvSpPr>
          <p:cNvPr id="8" name="TextBox 7">
            <a:extLst>
              <a:ext uri="{FF2B5EF4-FFF2-40B4-BE49-F238E27FC236}">
                <a16:creationId xmlns:a16="http://schemas.microsoft.com/office/drawing/2014/main" id="{B900EC45-DA39-4841-B513-9ADE0BEBB797}"/>
              </a:ext>
            </a:extLst>
          </p:cNvPr>
          <p:cNvSpPr txBox="1"/>
          <p:nvPr/>
        </p:nvSpPr>
        <p:spPr>
          <a:xfrm>
            <a:off x="-88901" y="943352"/>
            <a:ext cx="611894" cy="307777"/>
          </a:xfrm>
          <a:prstGeom prst="rect">
            <a:avLst/>
          </a:prstGeom>
          <a:noFill/>
        </p:spPr>
        <p:txBody>
          <a:bodyPr wrap="square" rtlCol="0">
            <a:spAutoFit/>
          </a:bodyPr>
          <a:lstStyle/>
          <a:p>
            <a:r>
              <a:rPr lang="en-US" sz="1400"/>
              <a:t>Ex1:</a:t>
            </a:r>
          </a:p>
        </p:txBody>
      </p:sp>
      <p:sp>
        <p:nvSpPr>
          <p:cNvPr id="9" name="TextBox 8">
            <a:extLst>
              <a:ext uri="{FF2B5EF4-FFF2-40B4-BE49-F238E27FC236}">
                <a16:creationId xmlns:a16="http://schemas.microsoft.com/office/drawing/2014/main" id="{1CE8F73B-4ECA-48F3-88A4-9B94A3803C1E}"/>
              </a:ext>
            </a:extLst>
          </p:cNvPr>
          <p:cNvSpPr txBox="1"/>
          <p:nvPr/>
        </p:nvSpPr>
        <p:spPr>
          <a:xfrm>
            <a:off x="88900" y="1397000"/>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44BBAD25-656C-426D-AC1E-C917F80083EC}"/>
              </a:ext>
            </a:extLst>
          </p:cNvPr>
          <p:cNvPicPr>
            <a:picLocks noChangeAspect="1"/>
          </p:cNvPicPr>
          <p:nvPr/>
        </p:nvPicPr>
        <p:blipFill>
          <a:blip r:embed="rId2"/>
          <a:stretch>
            <a:fillRect/>
          </a:stretch>
        </p:blipFill>
        <p:spPr>
          <a:xfrm>
            <a:off x="0" y="1158796"/>
            <a:ext cx="2828925" cy="1419225"/>
          </a:xfrm>
          <a:prstGeom prst="rect">
            <a:avLst/>
          </a:prstGeom>
        </p:spPr>
      </p:pic>
      <p:pic>
        <p:nvPicPr>
          <p:cNvPr id="15" name="Picture 14">
            <a:extLst>
              <a:ext uri="{FF2B5EF4-FFF2-40B4-BE49-F238E27FC236}">
                <a16:creationId xmlns:a16="http://schemas.microsoft.com/office/drawing/2014/main" id="{D5CD614A-00B2-41B5-A5F9-31C6B67F6972}"/>
              </a:ext>
            </a:extLst>
          </p:cNvPr>
          <p:cNvPicPr>
            <a:picLocks noChangeAspect="1"/>
          </p:cNvPicPr>
          <p:nvPr/>
        </p:nvPicPr>
        <p:blipFill>
          <a:blip r:embed="rId3"/>
          <a:stretch>
            <a:fillRect/>
          </a:stretch>
        </p:blipFill>
        <p:spPr>
          <a:xfrm>
            <a:off x="0" y="2578021"/>
            <a:ext cx="2762250" cy="1619250"/>
          </a:xfrm>
          <a:prstGeom prst="rect">
            <a:avLst/>
          </a:prstGeom>
        </p:spPr>
      </p:pic>
      <p:pic>
        <p:nvPicPr>
          <p:cNvPr id="17" name="Picture 16">
            <a:extLst>
              <a:ext uri="{FF2B5EF4-FFF2-40B4-BE49-F238E27FC236}">
                <a16:creationId xmlns:a16="http://schemas.microsoft.com/office/drawing/2014/main" id="{5B6940E6-5821-4190-9B78-090415C5DF9F}"/>
              </a:ext>
            </a:extLst>
          </p:cNvPr>
          <p:cNvPicPr>
            <a:picLocks noChangeAspect="1"/>
          </p:cNvPicPr>
          <p:nvPr/>
        </p:nvPicPr>
        <p:blipFill>
          <a:blip r:embed="rId4"/>
          <a:stretch>
            <a:fillRect/>
          </a:stretch>
        </p:blipFill>
        <p:spPr>
          <a:xfrm>
            <a:off x="0" y="4457780"/>
            <a:ext cx="3105150" cy="657225"/>
          </a:xfrm>
          <a:prstGeom prst="rect">
            <a:avLst/>
          </a:prstGeom>
        </p:spPr>
      </p:pic>
      <p:sp>
        <p:nvSpPr>
          <p:cNvPr id="18" name="TextBox 17">
            <a:extLst>
              <a:ext uri="{FF2B5EF4-FFF2-40B4-BE49-F238E27FC236}">
                <a16:creationId xmlns:a16="http://schemas.microsoft.com/office/drawing/2014/main" id="{CE5BB778-DD67-4857-9AD0-A9D756A81FB1}"/>
              </a:ext>
            </a:extLst>
          </p:cNvPr>
          <p:cNvSpPr txBox="1"/>
          <p:nvPr/>
        </p:nvSpPr>
        <p:spPr>
          <a:xfrm>
            <a:off x="6732" y="4155381"/>
            <a:ext cx="210314" cy="338554"/>
          </a:xfrm>
          <a:prstGeom prst="rect">
            <a:avLst/>
          </a:prstGeom>
          <a:noFill/>
        </p:spPr>
        <p:txBody>
          <a:bodyPr wrap="none" rtlCol="0">
            <a:spAutoFit/>
          </a:bodyPr>
          <a:lstStyle/>
          <a:p>
            <a:r>
              <a:rPr lang="en-US" sz="800" b="1"/>
              <a:t>.</a:t>
            </a:r>
            <a:br>
              <a:rPr lang="en-US" sz="800" b="1"/>
            </a:br>
            <a:r>
              <a:rPr lang="en-US" sz="800" b="1"/>
              <a:t>.</a:t>
            </a:r>
          </a:p>
        </p:txBody>
      </p:sp>
      <p:sp>
        <p:nvSpPr>
          <p:cNvPr id="20" name="TextBox 19">
            <a:extLst>
              <a:ext uri="{FF2B5EF4-FFF2-40B4-BE49-F238E27FC236}">
                <a16:creationId xmlns:a16="http://schemas.microsoft.com/office/drawing/2014/main" id="{9807D197-2AEF-4316-BDF7-DF9598064FC0}"/>
              </a:ext>
            </a:extLst>
          </p:cNvPr>
          <p:cNvSpPr txBox="1"/>
          <p:nvPr/>
        </p:nvSpPr>
        <p:spPr>
          <a:xfrm>
            <a:off x="-88901" y="5008960"/>
            <a:ext cx="3683001" cy="276999"/>
          </a:xfrm>
          <a:prstGeom prst="rect">
            <a:avLst/>
          </a:prstGeom>
          <a:noFill/>
        </p:spPr>
        <p:txBody>
          <a:bodyPr wrap="square">
            <a:spAutoFit/>
          </a:bodyPr>
          <a:lstStyle/>
          <a:p>
            <a:r>
              <a:rPr lang="en-US" sz="1200"/>
              <a:t>We’ve just relied on virtual method invocation. </a:t>
            </a:r>
          </a:p>
        </p:txBody>
      </p:sp>
      <p:cxnSp>
        <p:nvCxnSpPr>
          <p:cNvPr id="22" name="Straight Connector 21">
            <a:extLst>
              <a:ext uri="{FF2B5EF4-FFF2-40B4-BE49-F238E27FC236}">
                <a16:creationId xmlns:a16="http://schemas.microsoft.com/office/drawing/2014/main" id="{FC168694-DE65-4AF1-82BB-C0B2F5A4E5BC}"/>
              </a:ext>
            </a:extLst>
          </p:cNvPr>
          <p:cNvCxnSpPr/>
          <p:nvPr/>
        </p:nvCxnSpPr>
        <p:spPr>
          <a:xfrm>
            <a:off x="3105150" y="943352"/>
            <a:ext cx="0" cy="591464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B4CEE52-DF68-485A-8820-703F2FF40AE7}"/>
              </a:ext>
            </a:extLst>
          </p:cNvPr>
          <p:cNvSpPr txBox="1"/>
          <p:nvPr/>
        </p:nvSpPr>
        <p:spPr>
          <a:xfrm>
            <a:off x="3035299" y="867271"/>
            <a:ext cx="611894" cy="307777"/>
          </a:xfrm>
          <a:prstGeom prst="rect">
            <a:avLst/>
          </a:prstGeom>
          <a:noFill/>
        </p:spPr>
        <p:txBody>
          <a:bodyPr wrap="square" rtlCol="0">
            <a:spAutoFit/>
          </a:bodyPr>
          <a:lstStyle/>
          <a:p>
            <a:r>
              <a:rPr lang="en-US" sz="1400"/>
              <a:t>Ex2:</a:t>
            </a:r>
          </a:p>
        </p:txBody>
      </p:sp>
      <p:pic>
        <p:nvPicPr>
          <p:cNvPr id="25" name="Picture 24">
            <a:extLst>
              <a:ext uri="{FF2B5EF4-FFF2-40B4-BE49-F238E27FC236}">
                <a16:creationId xmlns:a16="http://schemas.microsoft.com/office/drawing/2014/main" id="{87116095-7414-47C8-8A26-D5E60E3674CA}"/>
              </a:ext>
            </a:extLst>
          </p:cNvPr>
          <p:cNvPicPr>
            <a:picLocks noChangeAspect="1"/>
          </p:cNvPicPr>
          <p:nvPr/>
        </p:nvPicPr>
        <p:blipFill>
          <a:blip r:embed="rId5"/>
          <a:stretch>
            <a:fillRect/>
          </a:stretch>
        </p:blipFill>
        <p:spPr>
          <a:xfrm>
            <a:off x="3161735" y="1158796"/>
            <a:ext cx="2409825" cy="1866900"/>
          </a:xfrm>
          <a:prstGeom prst="rect">
            <a:avLst/>
          </a:prstGeom>
        </p:spPr>
      </p:pic>
      <p:pic>
        <p:nvPicPr>
          <p:cNvPr id="27" name="Picture 26">
            <a:extLst>
              <a:ext uri="{FF2B5EF4-FFF2-40B4-BE49-F238E27FC236}">
                <a16:creationId xmlns:a16="http://schemas.microsoft.com/office/drawing/2014/main" id="{60C0DCE5-2AE2-42CD-B845-63261564230E}"/>
              </a:ext>
            </a:extLst>
          </p:cNvPr>
          <p:cNvPicPr>
            <a:picLocks noChangeAspect="1"/>
          </p:cNvPicPr>
          <p:nvPr/>
        </p:nvPicPr>
        <p:blipFill>
          <a:blip r:embed="rId6"/>
          <a:stretch>
            <a:fillRect/>
          </a:stretch>
        </p:blipFill>
        <p:spPr>
          <a:xfrm>
            <a:off x="3161735" y="3012996"/>
            <a:ext cx="3390900" cy="1257300"/>
          </a:xfrm>
          <a:prstGeom prst="rect">
            <a:avLst/>
          </a:prstGeom>
        </p:spPr>
      </p:pic>
      <p:sp>
        <p:nvSpPr>
          <p:cNvPr id="28" name="TextBox 27">
            <a:extLst>
              <a:ext uri="{FF2B5EF4-FFF2-40B4-BE49-F238E27FC236}">
                <a16:creationId xmlns:a16="http://schemas.microsoft.com/office/drawing/2014/main" id="{A5106341-FA12-439C-83A3-9AC81E0EE8E7}"/>
              </a:ext>
            </a:extLst>
          </p:cNvPr>
          <p:cNvSpPr txBox="1"/>
          <p:nvPr/>
        </p:nvSpPr>
        <p:spPr>
          <a:xfrm>
            <a:off x="3418611" y="4139992"/>
            <a:ext cx="1483584" cy="276999"/>
          </a:xfrm>
          <a:prstGeom prst="rect">
            <a:avLst/>
          </a:prstGeom>
          <a:noFill/>
        </p:spPr>
        <p:txBody>
          <a:bodyPr wrap="square" rtlCol="0">
            <a:spAutoFit/>
          </a:bodyPr>
          <a:lstStyle/>
          <a:p>
            <a:r>
              <a:rPr lang="en-US" sz="1200"/>
              <a:t>Output :???</a:t>
            </a:r>
          </a:p>
        </p:txBody>
      </p:sp>
      <p:sp>
        <p:nvSpPr>
          <p:cNvPr id="29" name="TextBox 28">
            <a:extLst>
              <a:ext uri="{FF2B5EF4-FFF2-40B4-BE49-F238E27FC236}">
                <a16:creationId xmlns:a16="http://schemas.microsoft.com/office/drawing/2014/main" id="{DADEC118-668E-431C-82B8-9BC30A397024}"/>
              </a:ext>
            </a:extLst>
          </p:cNvPr>
          <p:cNvSpPr txBox="1"/>
          <p:nvPr/>
        </p:nvSpPr>
        <p:spPr>
          <a:xfrm>
            <a:off x="3418611" y="867271"/>
            <a:ext cx="1483584" cy="276999"/>
          </a:xfrm>
          <a:prstGeom prst="rect">
            <a:avLst/>
          </a:prstGeom>
          <a:noFill/>
        </p:spPr>
        <p:txBody>
          <a:bodyPr wrap="square" rtlCol="0">
            <a:spAutoFit/>
          </a:bodyPr>
          <a:lstStyle/>
          <a:p>
            <a:r>
              <a:rPr lang="en-US" sz="1200"/>
              <a:t>What the output ?</a:t>
            </a:r>
          </a:p>
        </p:txBody>
      </p:sp>
      <p:cxnSp>
        <p:nvCxnSpPr>
          <p:cNvPr id="30" name="Straight Connector 29">
            <a:extLst>
              <a:ext uri="{FF2B5EF4-FFF2-40B4-BE49-F238E27FC236}">
                <a16:creationId xmlns:a16="http://schemas.microsoft.com/office/drawing/2014/main" id="{9AD55DAD-2AC4-43A0-AD72-029D30C2C0AC}"/>
              </a:ext>
            </a:extLst>
          </p:cNvPr>
          <p:cNvCxnSpPr/>
          <p:nvPr/>
        </p:nvCxnSpPr>
        <p:spPr>
          <a:xfrm>
            <a:off x="6762750" y="943352"/>
            <a:ext cx="0" cy="59146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274327D-7970-472A-9D41-83F5A4B2331F}"/>
              </a:ext>
            </a:extLst>
          </p:cNvPr>
          <p:cNvPicPr>
            <a:picLocks noChangeAspect="1"/>
          </p:cNvPicPr>
          <p:nvPr/>
        </p:nvPicPr>
        <p:blipFill>
          <a:blip r:embed="rId7"/>
          <a:stretch>
            <a:fillRect/>
          </a:stretch>
        </p:blipFill>
        <p:spPr>
          <a:xfrm>
            <a:off x="6809511" y="1102837"/>
            <a:ext cx="3448050" cy="3305175"/>
          </a:xfrm>
          <a:prstGeom prst="rect">
            <a:avLst/>
          </a:prstGeom>
        </p:spPr>
      </p:pic>
      <p:sp>
        <p:nvSpPr>
          <p:cNvPr id="33" name="TextBox 32">
            <a:extLst>
              <a:ext uri="{FF2B5EF4-FFF2-40B4-BE49-F238E27FC236}">
                <a16:creationId xmlns:a16="http://schemas.microsoft.com/office/drawing/2014/main" id="{87BC6996-59B7-481A-BC81-397D3F045FE1}"/>
              </a:ext>
            </a:extLst>
          </p:cNvPr>
          <p:cNvSpPr txBox="1"/>
          <p:nvPr/>
        </p:nvSpPr>
        <p:spPr>
          <a:xfrm>
            <a:off x="6752343" y="853242"/>
            <a:ext cx="611894" cy="307777"/>
          </a:xfrm>
          <a:prstGeom prst="rect">
            <a:avLst/>
          </a:prstGeom>
          <a:noFill/>
        </p:spPr>
        <p:txBody>
          <a:bodyPr wrap="square" rtlCol="0">
            <a:spAutoFit/>
          </a:bodyPr>
          <a:lstStyle/>
          <a:p>
            <a:r>
              <a:rPr lang="en-US" sz="1400"/>
              <a:t>Ex3:</a:t>
            </a:r>
          </a:p>
        </p:txBody>
      </p:sp>
      <p:sp>
        <p:nvSpPr>
          <p:cNvPr id="34" name="TextBox 33">
            <a:extLst>
              <a:ext uri="{FF2B5EF4-FFF2-40B4-BE49-F238E27FC236}">
                <a16:creationId xmlns:a16="http://schemas.microsoft.com/office/drawing/2014/main" id="{185D8683-42F4-47FF-813F-6490FB33B4AE}"/>
              </a:ext>
            </a:extLst>
          </p:cNvPr>
          <p:cNvSpPr txBox="1"/>
          <p:nvPr/>
        </p:nvSpPr>
        <p:spPr>
          <a:xfrm>
            <a:off x="7103493" y="867271"/>
            <a:ext cx="1483584" cy="276999"/>
          </a:xfrm>
          <a:prstGeom prst="rect">
            <a:avLst/>
          </a:prstGeom>
          <a:noFill/>
        </p:spPr>
        <p:txBody>
          <a:bodyPr wrap="square" rtlCol="0">
            <a:spAutoFit/>
          </a:bodyPr>
          <a:lstStyle/>
          <a:p>
            <a:r>
              <a:rPr lang="en-US" sz="1200"/>
              <a:t>What the output ?</a:t>
            </a:r>
          </a:p>
        </p:txBody>
      </p:sp>
      <p:sp>
        <p:nvSpPr>
          <p:cNvPr id="35" name="TextBox 34">
            <a:extLst>
              <a:ext uri="{FF2B5EF4-FFF2-40B4-BE49-F238E27FC236}">
                <a16:creationId xmlns:a16="http://schemas.microsoft.com/office/drawing/2014/main" id="{B940676F-F16C-44F6-8830-3485A9BB7E8F}"/>
              </a:ext>
            </a:extLst>
          </p:cNvPr>
          <p:cNvSpPr txBox="1"/>
          <p:nvPr/>
        </p:nvSpPr>
        <p:spPr>
          <a:xfrm>
            <a:off x="6809510" y="4416991"/>
            <a:ext cx="1750269" cy="276999"/>
          </a:xfrm>
          <a:prstGeom prst="rect">
            <a:avLst/>
          </a:prstGeom>
          <a:noFill/>
        </p:spPr>
        <p:txBody>
          <a:bodyPr wrap="square" rtlCol="0">
            <a:spAutoFit/>
          </a:bodyPr>
          <a:lstStyle/>
          <a:p>
            <a:r>
              <a:rPr lang="en-US" sz="1200"/>
              <a:t>Output : toss in meat</a:t>
            </a:r>
          </a:p>
        </p:txBody>
      </p:sp>
      <p:pic>
        <p:nvPicPr>
          <p:cNvPr id="24" name="Picture 23">
            <a:extLst>
              <a:ext uri="{FF2B5EF4-FFF2-40B4-BE49-F238E27FC236}">
                <a16:creationId xmlns:a16="http://schemas.microsoft.com/office/drawing/2014/main" id="{37AFA8E3-E745-463A-A8AC-002B71C15568}"/>
              </a:ext>
            </a:extLst>
          </p:cNvPr>
          <p:cNvPicPr>
            <a:picLocks noChangeAspect="1"/>
          </p:cNvPicPr>
          <p:nvPr/>
        </p:nvPicPr>
        <p:blipFill>
          <a:blip r:embed="rId8"/>
          <a:stretch>
            <a:fillRect/>
          </a:stretch>
        </p:blipFill>
        <p:spPr>
          <a:xfrm>
            <a:off x="4036137" y="4128826"/>
            <a:ext cx="2516494" cy="276999"/>
          </a:xfrm>
          <a:prstGeom prst="rect">
            <a:avLst/>
          </a:prstGeom>
        </p:spPr>
      </p:pic>
      <p:pic>
        <p:nvPicPr>
          <p:cNvPr id="26" name="Picture 25">
            <a:extLst>
              <a:ext uri="{FF2B5EF4-FFF2-40B4-BE49-F238E27FC236}">
                <a16:creationId xmlns:a16="http://schemas.microsoft.com/office/drawing/2014/main" id="{AB83DFEF-01A6-4CEA-AAF3-B8107C5535AC}"/>
              </a:ext>
            </a:extLst>
          </p:cNvPr>
          <p:cNvPicPr>
            <a:picLocks noChangeAspect="1"/>
          </p:cNvPicPr>
          <p:nvPr/>
        </p:nvPicPr>
        <p:blipFill>
          <a:blip r:embed="rId8"/>
          <a:stretch>
            <a:fillRect/>
          </a:stretch>
        </p:blipFill>
        <p:spPr>
          <a:xfrm>
            <a:off x="7447025" y="4457780"/>
            <a:ext cx="4646004" cy="188196"/>
          </a:xfrm>
          <a:prstGeom prst="rect">
            <a:avLst/>
          </a:prstGeom>
        </p:spPr>
      </p:pic>
    </p:spTree>
    <p:extLst>
      <p:ext uri="{BB962C8B-B14F-4D97-AF65-F5344CB8AC3E}">
        <p14:creationId xmlns:p14="http://schemas.microsoft.com/office/powerpoint/2010/main" val="225144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CC624-4382-4A1B-9206-D96E6496E28D}"/>
              </a:ext>
            </a:extLst>
          </p:cNvPr>
          <p:cNvSpPr txBox="1"/>
          <p:nvPr/>
        </p:nvSpPr>
        <p:spPr>
          <a:xfrm>
            <a:off x="0" y="0"/>
            <a:ext cx="3578737" cy="338554"/>
          </a:xfrm>
          <a:prstGeom prst="rect">
            <a:avLst/>
          </a:prstGeom>
          <a:noFill/>
        </p:spPr>
        <p:txBody>
          <a:bodyPr wrap="none" rtlCol="0">
            <a:spAutoFit/>
          </a:bodyPr>
          <a:lstStyle/>
          <a:p>
            <a:r>
              <a:rPr lang="en-US" sz="1600" u="sng"/>
              <a:t>Applying Lazy Instantiation to Singletons </a:t>
            </a:r>
          </a:p>
        </p:txBody>
      </p:sp>
      <p:sp>
        <p:nvSpPr>
          <p:cNvPr id="5" name="TextBox 4">
            <a:extLst>
              <a:ext uri="{FF2B5EF4-FFF2-40B4-BE49-F238E27FC236}">
                <a16:creationId xmlns:a16="http://schemas.microsoft.com/office/drawing/2014/main" id="{73875199-0591-41A6-9989-0A0F8649B20F}"/>
              </a:ext>
            </a:extLst>
          </p:cNvPr>
          <p:cNvSpPr txBox="1"/>
          <p:nvPr/>
        </p:nvSpPr>
        <p:spPr>
          <a:xfrm>
            <a:off x="108832" y="338554"/>
            <a:ext cx="4114799" cy="430887"/>
          </a:xfrm>
          <a:prstGeom prst="rect">
            <a:avLst/>
          </a:prstGeom>
          <a:noFill/>
        </p:spPr>
        <p:txBody>
          <a:bodyPr wrap="square">
            <a:spAutoFit/>
          </a:bodyPr>
          <a:lstStyle/>
          <a:p>
            <a:r>
              <a:rPr lang="en-US" sz="1100"/>
              <a:t>Another technique is to delay creation of the singleton until the first time the getInstance() method is called:</a:t>
            </a:r>
          </a:p>
        </p:txBody>
      </p:sp>
      <p:pic>
        <p:nvPicPr>
          <p:cNvPr id="6" name="Picture 5">
            <a:extLst>
              <a:ext uri="{FF2B5EF4-FFF2-40B4-BE49-F238E27FC236}">
                <a16:creationId xmlns:a16="http://schemas.microsoft.com/office/drawing/2014/main" id="{BF1DD77B-8794-4D83-8440-58D8CF756116}"/>
              </a:ext>
            </a:extLst>
          </p:cNvPr>
          <p:cNvPicPr>
            <a:picLocks noChangeAspect="1"/>
          </p:cNvPicPr>
          <p:nvPr/>
        </p:nvPicPr>
        <p:blipFill>
          <a:blip r:embed="rId2"/>
          <a:stretch>
            <a:fillRect/>
          </a:stretch>
        </p:blipFill>
        <p:spPr>
          <a:xfrm>
            <a:off x="131410" y="720372"/>
            <a:ext cx="4162425" cy="2686050"/>
          </a:xfrm>
          <a:prstGeom prst="rect">
            <a:avLst/>
          </a:prstGeom>
        </p:spPr>
      </p:pic>
      <p:sp>
        <p:nvSpPr>
          <p:cNvPr id="8" name="TextBox 7">
            <a:extLst>
              <a:ext uri="{FF2B5EF4-FFF2-40B4-BE49-F238E27FC236}">
                <a16:creationId xmlns:a16="http://schemas.microsoft.com/office/drawing/2014/main" id="{47C4E3B1-DAB5-44C3-B077-724D596E37F7}"/>
              </a:ext>
            </a:extLst>
          </p:cNvPr>
          <p:cNvSpPr txBox="1"/>
          <p:nvPr/>
        </p:nvSpPr>
        <p:spPr>
          <a:xfrm>
            <a:off x="108832" y="3338688"/>
            <a:ext cx="6112932" cy="1107996"/>
          </a:xfrm>
          <a:prstGeom prst="rect">
            <a:avLst/>
          </a:prstGeom>
          <a:noFill/>
        </p:spPr>
        <p:txBody>
          <a:bodyPr wrap="square">
            <a:spAutoFit/>
          </a:bodyPr>
          <a:lstStyle/>
          <a:p>
            <a:r>
              <a:rPr lang="en-US" sz="1100"/>
              <a:t>The ‘VisitorTicketTracker’, like our singleton classes, declares only private constructors,</a:t>
            </a:r>
          </a:p>
          <a:p>
            <a:r>
              <a:rPr lang="en-US" sz="1100"/>
              <a:t> creates a singleton instance and returns the singleton with a getInstance() method. The ‘VisitorTicketTracker’ class, though, does not create the singleton object when the class</a:t>
            </a:r>
          </a:p>
          <a:p>
            <a:r>
              <a:rPr lang="en-US" sz="1100"/>
              <a:t> is loaded but rather the first time it is requested by a client. Creating a reusable object, </a:t>
            </a:r>
          </a:p>
          <a:p>
            <a:r>
              <a:rPr lang="en-US" sz="1100"/>
              <a:t>the first time it is requested is a software design pattern known as </a:t>
            </a:r>
            <a:r>
              <a:rPr lang="en-US" sz="1100" b="1" i="1"/>
              <a:t>lazy instantiation</a:t>
            </a:r>
            <a:r>
              <a:rPr lang="en-US" sz="1100" b="1"/>
              <a:t>.</a:t>
            </a:r>
          </a:p>
          <a:p>
            <a:r>
              <a:rPr lang="en-US" sz="1100"/>
              <a:t> It used often in conjunction with the singleton pattern.</a:t>
            </a:r>
          </a:p>
        </p:txBody>
      </p:sp>
      <p:sp>
        <p:nvSpPr>
          <p:cNvPr id="10" name="TextBox 9">
            <a:extLst>
              <a:ext uri="{FF2B5EF4-FFF2-40B4-BE49-F238E27FC236}">
                <a16:creationId xmlns:a16="http://schemas.microsoft.com/office/drawing/2014/main" id="{6B2DA4A4-5FE2-42FF-A1C8-87BE8EC1F0C7}"/>
              </a:ext>
            </a:extLst>
          </p:cNvPr>
          <p:cNvSpPr txBox="1"/>
          <p:nvPr/>
        </p:nvSpPr>
        <p:spPr>
          <a:xfrm>
            <a:off x="131410" y="4367661"/>
            <a:ext cx="5331930" cy="769441"/>
          </a:xfrm>
          <a:prstGeom prst="rect">
            <a:avLst/>
          </a:prstGeom>
          <a:noFill/>
        </p:spPr>
        <p:txBody>
          <a:bodyPr wrap="square">
            <a:spAutoFit/>
          </a:bodyPr>
          <a:lstStyle/>
          <a:p>
            <a:r>
              <a:rPr lang="en-US" sz="1100"/>
              <a:t>Lazy instantiation reduces memory usage and improves performance when an application </a:t>
            </a:r>
          </a:p>
          <a:p>
            <a:r>
              <a:rPr lang="en-US" sz="1100"/>
              <a:t>starts up. In fact, without lazy instantiation, most operating systems and applications that</a:t>
            </a:r>
          </a:p>
          <a:p>
            <a:r>
              <a:rPr lang="en-US" sz="1100"/>
              <a:t> you run would take significantly longer to load and consume a great deal more memory,</a:t>
            </a:r>
          </a:p>
          <a:p>
            <a:r>
              <a:rPr lang="en-US" sz="1100"/>
              <a:t> perhaps more memory than is even available on your computer. </a:t>
            </a:r>
          </a:p>
        </p:txBody>
      </p:sp>
      <p:cxnSp>
        <p:nvCxnSpPr>
          <p:cNvPr id="11" name="Straight Connector 10">
            <a:extLst>
              <a:ext uri="{FF2B5EF4-FFF2-40B4-BE49-F238E27FC236}">
                <a16:creationId xmlns:a16="http://schemas.microsoft.com/office/drawing/2014/main" id="{AF7106D7-7CF5-4A72-8E69-B93F978F0A2B}"/>
              </a:ext>
            </a:extLst>
          </p:cNvPr>
          <p:cNvCxnSpPr>
            <a:cxnSpLocks/>
          </p:cNvCxnSpPr>
          <p:nvPr/>
        </p:nvCxnSpPr>
        <p:spPr>
          <a:xfrm>
            <a:off x="5462863"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DFC9F61-C660-48EB-9861-86E3F1FF104D}"/>
              </a:ext>
            </a:extLst>
          </p:cNvPr>
          <p:cNvPicPr>
            <a:picLocks noChangeAspect="1"/>
          </p:cNvPicPr>
          <p:nvPr/>
        </p:nvPicPr>
        <p:blipFill>
          <a:blip r:embed="rId3"/>
          <a:stretch>
            <a:fillRect/>
          </a:stretch>
        </p:blipFill>
        <p:spPr>
          <a:xfrm>
            <a:off x="131410" y="5133975"/>
            <a:ext cx="4867275" cy="1724025"/>
          </a:xfrm>
          <a:prstGeom prst="rect">
            <a:avLst/>
          </a:prstGeom>
        </p:spPr>
      </p:pic>
      <p:sp>
        <p:nvSpPr>
          <p:cNvPr id="14" name="TextBox 13">
            <a:extLst>
              <a:ext uri="{FF2B5EF4-FFF2-40B4-BE49-F238E27FC236}">
                <a16:creationId xmlns:a16="http://schemas.microsoft.com/office/drawing/2014/main" id="{43E4068D-38CF-425D-B0CE-32DE06BE7ACB}"/>
              </a:ext>
            </a:extLst>
          </p:cNvPr>
          <p:cNvSpPr txBox="1"/>
          <p:nvPr/>
        </p:nvSpPr>
        <p:spPr>
          <a:xfrm>
            <a:off x="5463340" y="0"/>
            <a:ext cx="2478884" cy="338554"/>
          </a:xfrm>
          <a:prstGeom prst="rect">
            <a:avLst/>
          </a:prstGeom>
          <a:noFill/>
        </p:spPr>
        <p:txBody>
          <a:bodyPr wrap="none" rtlCol="0">
            <a:spAutoFit/>
          </a:bodyPr>
          <a:lstStyle/>
          <a:p>
            <a:r>
              <a:rPr lang="en-US" sz="1600" u="sng"/>
              <a:t>Creating Unique Singletons </a:t>
            </a:r>
          </a:p>
        </p:txBody>
      </p:sp>
      <p:sp>
        <p:nvSpPr>
          <p:cNvPr id="16" name="TextBox 15">
            <a:extLst>
              <a:ext uri="{FF2B5EF4-FFF2-40B4-BE49-F238E27FC236}">
                <a16:creationId xmlns:a16="http://schemas.microsoft.com/office/drawing/2014/main" id="{6AA90682-62D9-4BC6-A787-5888B1F15860}"/>
              </a:ext>
            </a:extLst>
          </p:cNvPr>
          <p:cNvSpPr txBox="1"/>
          <p:nvPr/>
        </p:nvSpPr>
        <p:spPr>
          <a:xfrm>
            <a:off x="5534027" y="327057"/>
            <a:ext cx="6112932" cy="2123658"/>
          </a:xfrm>
          <a:prstGeom prst="rect">
            <a:avLst/>
          </a:prstGeom>
          <a:noFill/>
        </p:spPr>
        <p:txBody>
          <a:bodyPr wrap="square">
            <a:spAutoFit/>
          </a:bodyPr>
          <a:lstStyle/>
          <a:p>
            <a:r>
              <a:rPr lang="en-US" sz="1100"/>
              <a:t>To truly implement the singleton pattern, we must ensure that only one instance of the singleton is ever created. Marking the constructor private is a good first step as it prevents the singleton from being created by other classes, but we also need to ensure that the object is only created once within the singleton class itself. We guaranteed this in the ‘HayStorage’ and ‘</a:t>
            </a:r>
            <a:r>
              <a:rPr lang="en-US" sz="1100" err="1"/>
              <a:t>StaffRegister</a:t>
            </a:r>
            <a:r>
              <a:rPr lang="en-US" sz="1100"/>
              <a:t>’ classes by using the final modifier on the static reference.</a:t>
            </a:r>
          </a:p>
          <a:p>
            <a:endParaRPr lang="en-US" sz="1100"/>
          </a:p>
          <a:p>
            <a:r>
              <a:rPr lang="en-US" sz="1100"/>
              <a:t> Unfortunately, because we used lazy instantiation in the VisitorTicketTracker class, the compiler won’t let us assign the final modifier to the static reference. The implementation of VisitorTicketTracker, as shown, is not considered thread‐safe in that two threads could call getInstance() at the same time, resulting in two objects being created. After both threads finish executing, only one object will be set and used by other threads going forward, but the object that the two initial threads received may not be the same. </a:t>
            </a:r>
          </a:p>
        </p:txBody>
      </p:sp>
      <p:sp>
        <p:nvSpPr>
          <p:cNvPr id="18" name="TextBox 17">
            <a:extLst>
              <a:ext uri="{FF2B5EF4-FFF2-40B4-BE49-F238E27FC236}">
                <a16:creationId xmlns:a16="http://schemas.microsoft.com/office/drawing/2014/main" id="{A20329E6-1D14-42F6-AEFD-560EFBAA2BF9}"/>
              </a:ext>
            </a:extLst>
          </p:cNvPr>
          <p:cNvSpPr txBox="1"/>
          <p:nvPr/>
        </p:nvSpPr>
        <p:spPr>
          <a:xfrm>
            <a:off x="5527278" y="2450715"/>
            <a:ext cx="6112932" cy="769441"/>
          </a:xfrm>
          <a:prstGeom prst="rect">
            <a:avLst/>
          </a:prstGeom>
          <a:noFill/>
        </p:spPr>
        <p:txBody>
          <a:bodyPr wrap="square">
            <a:spAutoFit/>
          </a:bodyPr>
          <a:lstStyle/>
          <a:p>
            <a:r>
              <a:rPr lang="en-US" sz="1100" b="1" i="1"/>
              <a:t>Thread safety </a:t>
            </a:r>
            <a:r>
              <a:rPr lang="en-US" sz="1100"/>
              <a:t>is the property of an object that guarantees safe execution by multiple threads at the same time.  </a:t>
            </a:r>
          </a:p>
          <a:p>
            <a:r>
              <a:rPr lang="en-US" sz="1100"/>
              <a:t>but for now, we present a simple solution that is compatible with lazy instantiation using the synchronized modifier:</a:t>
            </a:r>
          </a:p>
        </p:txBody>
      </p:sp>
      <p:pic>
        <p:nvPicPr>
          <p:cNvPr id="22" name="Picture 21">
            <a:extLst>
              <a:ext uri="{FF2B5EF4-FFF2-40B4-BE49-F238E27FC236}">
                <a16:creationId xmlns:a16="http://schemas.microsoft.com/office/drawing/2014/main" id="{4E47E66A-2400-425E-A5A6-75595AB5EF4B}"/>
              </a:ext>
            </a:extLst>
          </p:cNvPr>
          <p:cNvPicPr>
            <a:picLocks noChangeAspect="1"/>
          </p:cNvPicPr>
          <p:nvPr/>
        </p:nvPicPr>
        <p:blipFill>
          <a:blip r:embed="rId4"/>
          <a:stretch>
            <a:fillRect/>
          </a:stretch>
        </p:blipFill>
        <p:spPr>
          <a:xfrm>
            <a:off x="5615692" y="3220156"/>
            <a:ext cx="3895725" cy="1028700"/>
          </a:xfrm>
          <a:prstGeom prst="rect">
            <a:avLst/>
          </a:prstGeom>
        </p:spPr>
      </p:pic>
      <p:sp>
        <p:nvSpPr>
          <p:cNvPr id="24" name="TextBox 23">
            <a:extLst>
              <a:ext uri="{FF2B5EF4-FFF2-40B4-BE49-F238E27FC236}">
                <a16:creationId xmlns:a16="http://schemas.microsoft.com/office/drawing/2014/main" id="{F9B49F2E-BFDE-466D-9638-AB1E162248D9}"/>
              </a:ext>
            </a:extLst>
          </p:cNvPr>
          <p:cNvSpPr txBox="1"/>
          <p:nvPr/>
        </p:nvSpPr>
        <p:spPr>
          <a:xfrm>
            <a:off x="5541686" y="4248856"/>
            <a:ext cx="6112932" cy="430887"/>
          </a:xfrm>
          <a:prstGeom prst="rect">
            <a:avLst/>
          </a:prstGeom>
          <a:noFill/>
        </p:spPr>
        <p:txBody>
          <a:bodyPr wrap="square">
            <a:spAutoFit/>
          </a:bodyPr>
          <a:lstStyle/>
          <a:p>
            <a:r>
              <a:rPr lang="en-US" sz="1100"/>
              <a:t>The getInstance() method is now synchronized, which means only one thread will be allowed in the method at a time, ensuring that only one object is created.</a:t>
            </a:r>
          </a:p>
        </p:txBody>
      </p:sp>
      <p:pic>
        <p:nvPicPr>
          <p:cNvPr id="28" name="Picture 27">
            <a:extLst>
              <a:ext uri="{FF2B5EF4-FFF2-40B4-BE49-F238E27FC236}">
                <a16:creationId xmlns:a16="http://schemas.microsoft.com/office/drawing/2014/main" id="{9E0D5DFA-3B49-4C6F-97E7-870B6DA3D189}"/>
              </a:ext>
            </a:extLst>
          </p:cNvPr>
          <p:cNvPicPr>
            <a:picLocks noChangeAspect="1"/>
          </p:cNvPicPr>
          <p:nvPr/>
        </p:nvPicPr>
        <p:blipFill>
          <a:blip r:embed="rId5"/>
          <a:stretch>
            <a:fillRect/>
          </a:stretch>
        </p:blipFill>
        <p:spPr>
          <a:xfrm>
            <a:off x="5613959" y="4784518"/>
            <a:ext cx="4924425" cy="1847850"/>
          </a:xfrm>
          <a:prstGeom prst="rect">
            <a:avLst/>
          </a:prstGeom>
        </p:spPr>
      </p:pic>
    </p:spTree>
    <p:extLst>
      <p:ext uri="{BB962C8B-B14F-4D97-AF65-F5344CB8AC3E}">
        <p14:creationId xmlns:p14="http://schemas.microsoft.com/office/powerpoint/2010/main" val="159546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9287F4D-A4D9-466B-84B3-C4AB8F0420CE}"/>
              </a:ext>
            </a:extLst>
          </p:cNvPr>
          <p:cNvCxnSpPr>
            <a:cxnSpLocks/>
          </p:cNvCxnSpPr>
          <p:nvPr/>
        </p:nvCxnSpPr>
        <p:spPr>
          <a:xfrm>
            <a:off x="572250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1E273F-E594-4EC6-86B5-649BEA9EB17A}"/>
              </a:ext>
            </a:extLst>
          </p:cNvPr>
          <p:cNvSpPr txBox="1"/>
          <p:nvPr/>
        </p:nvSpPr>
        <p:spPr>
          <a:xfrm>
            <a:off x="-16933" y="3352630"/>
            <a:ext cx="3206391"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Immutable Objects </a:t>
            </a:r>
          </a:p>
        </p:txBody>
      </p:sp>
      <p:sp>
        <p:nvSpPr>
          <p:cNvPr id="8" name="TextBox 7">
            <a:extLst>
              <a:ext uri="{FF2B5EF4-FFF2-40B4-BE49-F238E27FC236}">
                <a16:creationId xmlns:a16="http://schemas.microsoft.com/office/drawing/2014/main" id="{957E929E-407E-4416-A8C5-7A8771FFB614}"/>
              </a:ext>
            </a:extLst>
          </p:cNvPr>
          <p:cNvSpPr txBox="1"/>
          <p:nvPr/>
        </p:nvSpPr>
        <p:spPr>
          <a:xfrm>
            <a:off x="-16932" y="2583189"/>
            <a:ext cx="5277551" cy="769441"/>
          </a:xfrm>
          <a:prstGeom prst="rect">
            <a:avLst/>
          </a:prstGeom>
          <a:noFill/>
        </p:spPr>
        <p:txBody>
          <a:bodyPr wrap="square">
            <a:spAutoFit/>
          </a:bodyPr>
          <a:lstStyle/>
          <a:p>
            <a:r>
              <a:rPr lang="en-US" sz="1100"/>
              <a:t>This solution is better than our previous version, as it performs the synchronization </a:t>
            </a:r>
          </a:p>
          <a:p>
            <a:r>
              <a:rPr lang="en-US" sz="1100"/>
              <a:t>step only when the singleton does not exist. If our singleton is accessed thousands </a:t>
            </a:r>
          </a:p>
          <a:p>
            <a:r>
              <a:rPr lang="en-US" sz="1100"/>
              <a:t>of times over many hours or days, this means that only the first few calls would </a:t>
            </a:r>
          </a:p>
          <a:p>
            <a:r>
              <a:rPr lang="en-US" sz="1100"/>
              <a:t>require synchronization, and the rest would not. </a:t>
            </a:r>
          </a:p>
        </p:txBody>
      </p:sp>
      <p:pic>
        <p:nvPicPr>
          <p:cNvPr id="4" name="Picture 3">
            <a:extLst>
              <a:ext uri="{FF2B5EF4-FFF2-40B4-BE49-F238E27FC236}">
                <a16:creationId xmlns:a16="http://schemas.microsoft.com/office/drawing/2014/main" id="{89D89BBB-BDAB-489F-9504-F55A5898235C}"/>
              </a:ext>
            </a:extLst>
          </p:cNvPr>
          <p:cNvPicPr>
            <a:picLocks noChangeAspect="1"/>
          </p:cNvPicPr>
          <p:nvPr/>
        </p:nvPicPr>
        <p:blipFill>
          <a:blip r:embed="rId2"/>
          <a:stretch>
            <a:fillRect/>
          </a:stretch>
        </p:blipFill>
        <p:spPr>
          <a:xfrm>
            <a:off x="0" y="0"/>
            <a:ext cx="3581400" cy="1885950"/>
          </a:xfrm>
          <a:prstGeom prst="rect">
            <a:avLst/>
          </a:prstGeom>
        </p:spPr>
      </p:pic>
      <p:sp>
        <p:nvSpPr>
          <p:cNvPr id="9" name="TextBox 8">
            <a:extLst>
              <a:ext uri="{FF2B5EF4-FFF2-40B4-BE49-F238E27FC236}">
                <a16:creationId xmlns:a16="http://schemas.microsoft.com/office/drawing/2014/main" id="{3F1ABA60-38AF-4CB6-B10F-064306B06CA9}"/>
              </a:ext>
            </a:extLst>
          </p:cNvPr>
          <p:cNvSpPr txBox="1"/>
          <p:nvPr/>
        </p:nvSpPr>
        <p:spPr>
          <a:xfrm>
            <a:off x="-16933" y="1813748"/>
            <a:ext cx="5277551" cy="769441"/>
          </a:xfrm>
          <a:prstGeom prst="rect">
            <a:avLst/>
          </a:prstGeom>
          <a:noFill/>
        </p:spPr>
        <p:txBody>
          <a:bodyPr wrap="square" lIns="91440" tIns="45720" rIns="91440" bIns="45720" anchor="t">
            <a:spAutoFit/>
          </a:bodyPr>
          <a:lstStyle/>
          <a:p>
            <a:r>
              <a:rPr lang="en-US" sz="1100"/>
              <a:t>As you may have noticed, we added the volatile modifier to our singleton object. This keyword prevents a subtle case where the compiler tries to optimize the code such that that the object is accessed before it is finished being constructed. For the exam, you are not required to know how volatile works or about any compiler optimizations.</a:t>
            </a:r>
            <a:endParaRPr lang="en-US"/>
          </a:p>
        </p:txBody>
      </p:sp>
      <p:sp>
        <p:nvSpPr>
          <p:cNvPr id="10" name="TextBox 9">
            <a:extLst>
              <a:ext uri="{FF2B5EF4-FFF2-40B4-BE49-F238E27FC236}">
                <a16:creationId xmlns:a16="http://schemas.microsoft.com/office/drawing/2014/main" id="{241C33C4-100C-467D-99B1-3B822B007257}"/>
              </a:ext>
            </a:extLst>
          </p:cNvPr>
          <p:cNvSpPr txBox="1"/>
          <p:nvPr/>
        </p:nvSpPr>
        <p:spPr>
          <a:xfrm>
            <a:off x="0" y="3721962"/>
            <a:ext cx="6124222" cy="2631490"/>
          </a:xfrm>
          <a:prstGeom prst="rect">
            <a:avLst/>
          </a:prstGeom>
          <a:noFill/>
        </p:spPr>
        <p:txBody>
          <a:bodyPr wrap="square">
            <a:spAutoFit/>
          </a:bodyPr>
          <a:lstStyle/>
          <a:p>
            <a:r>
              <a:rPr lang="en-US" sz="1100"/>
              <a:t>The next creational pattern we will discuss is the immutable objects pattern.</a:t>
            </a:r>
          </a:p>
          <a:p>
            <a:endParaRPr lang="en-US" sz="1100"/>
          </a:p>
          <a:p>
            <a:r>
              <a:rPr lang="en-US" sz="1100"/>
              <a:t> </a:t>
            </a:r>
            <a:r>
              <a:rPr lang="en-US" sz="1100" b="1"/>
              <a:t>Problem</a:t>
            </a:r>
            <a:r>
              <a:rPr lang="en-US" sz="1100"/>
              <a:t> How do we create read‐only objects that can be shared and used by multiple classes? </a:t>
            </a:r>
          </a:p>
          <a:p>
            <a:endParaRPr lang="en-US" sz="1100"/>
          </a:p>
          <a:p>
            <a:r>
              <a:rPr lang="en-US" sz="1100" b="1"/>
              <a:t>Motivation</a:t>
            </a:r>
            <a:r>
              <a:rPr lang="en-US" sz="1100"/>
              <a:t> Sometimes we want to create simple objects that can be shared across multiple</a:t>
            </a:r>
          </a:p>
          <a:p>
            <a:r>
              <a:rPr lang="en-US" sz="1100"/>
              <a:t> classes, but for security reasons we don’t want their value to be modified. We could copy the</a:t>
            </a:r>
          </a:p>
          <a:p>
            <a:r>
              <a:rPr lang="en-US" sz="1100"/>
              <a:t> object before sending it to another method, but this creates a large overhead that duplicates </a:t>
            </a:r>
          </a:p>
          <a:p>
            <a:r>
              <a:rPr lang="en-US" sz="1100"/>
              <a:t>the object every time it is passed. Furthermore, if we have multiple threads accessing the same</a:t>
            </a:r>
          </a:p>
          <a:p>
            <a:r>
              <a:rPr lang="en-US" sz="1100"/>
              <a:t> object, we could run into concurrency issues, as you will see in Chapter 7. </a:t>
            </a:r>
          </a:p>
          <a:p>
            <a:endParaRPr lang="en-US" sz="1100"/>
          </a:p>
          <a:p>
            <a:r>
              <a:rPr lang="en-US" sz="1100" b="1"/>
              <a:t>Solution</a:t>
            </a:r>
            <a:r>
              <a:rPr lang="en-US" sz="1100"/>
              <a:t> The </a:t>
            </a:r>
            <a:r>
              <a:rPr lang="en-US" sz="1100" b="1" i="1"/>
              <a:t>immutable object pattern </a:t>
            </a:r>
            <a:r>
              <a:rPr lang="en-US" sz="1100"/>
              <a:t>is a creational pattern based on the idea of creating </a:t>
            </a:r>
          </a:p>
          <a:p>
            <a:r>
              <a:rPr lang="en-US" sz="1100"/>
              <a:t>objects whose state does not change after they are created and can be easily shared across </a:t>
            </a:r>
          </a:p>
          <a:p>
            <a:r>
              <a:rPr lang="en-US" sz="1100"/>
              <a:t>multiple classes. Immutable objects go hand and hand with encapsulation, except that no setter methods exist that modify the object. Since the state of an immutable object never changes, </a:t>
            </a:r>
          </a:p>
          <a:p>
            <a:r>
              <a:rPr lang="en-US" sz="1100"/>
              <a:t>they are inherently thread‐safe. </a:t>
            </a:r>
          </a:p>
        </p:txBody>
      </p:sp>
      <p:sp>
        <p:nvSpPr>
          <p:cNvPr id="11" name="TextBox 10">
            <a:extLst>
              <a:ext uri="{FF2B5EF4-FFF2-40B4-BE49-F238E27FC236}">
                <a16:creationId xmlns:a16="http://schemas.microsoft.com/office/drawing/2014/main" id="{354E4D63-BAAD-427A-93B0-E633735F03FB}"/>
              </a:ext>
            </a:extLst>
          </p:cNvPr>
          <p:cNvSpPr txBox="1"/>
          <p:nvPr/>
        </p:nvSpPr>
        <p:spPr>
          <a:xfrm>
            <a:off x="5725171" y="0"/>
            <a:ext cx="2890920" cy="338554"/>
          </a:xfrm>
          <a:prstGeom prst="rect">
            <a:avLst/>
          </a:prstGeom>
          <a:noFill/>
        </p:spPr>
        <p:txBody>
          <a:bodyPr wrap="none" rtlCol="0">
            <a:spAutoFit/>
          </a:bodyPr>
          <a:lstStyle/>
          <a:p>
            <a:r>
              <a:rPr lang="en-US" sz="1600" u="sng"/>
              <a:t>Applying an Immutable Strategy </a:t>
            </a:r>
          </a:p>
        </p:txBody>
      </p:sp>
      <p:sp>
        <p:nvSpPr>
          <p:cNvPr id="12" name="TextBox 11">
            <a:extLst>
              <a:ext uri="{FF2B5EF4-FFF2-40B4-BE49-F238E27FC236}">
                <a16:creationId xmlns:a16="http://schemas.microsoft.com/office/drawing/2014/main" id="{AF9E97AA-77B6-42C9-BC39-808558EA8CD4}"/>
              </a:ext>
            </a:extLst>
          </p:cNvPr>
          <p:cNvSpPr txBox="1"/>
          <p:nvPr/>
        </p:nvSpPr>
        <p:spPr>
          <a:xfrm>
            <a:off x="5850468" y="338554"/>
            <a:ext cx="6124222" cy="1277273"/>
          </a:xfrm>
          <a:prstGeom prst="rect">
            <a:avLst/>
          </a:prstGeom>
          <a:noFill/>
        </p:spPr>
        <p:txBody>
          <a:bodyPr wrap="square">
            <a:spAutoFit/>
          </a:bodyPr>
          <a:lstStyle/>
          <a:p>
            <a:r>
              <a:rPr lang="en-US" sz="1100"/>
              <a:t>Although there are a variety of techniques for writing an immutable class, you should be familiar with a common strategy for making a class immutable for the exam: </a:t>
            </a:r>
          </a:p>
          <a:p>
            <a:pPr marL="228600" indent="-228600">
              <a:buAutoNum type="arabicPeriod"/>
            </a:pPr>
            <a:r>
              <a:rPr lang="en-US" sz="1100"/>
              <a:t>Use a constructor to set all of properties of the object. </a:t>
            </a:r>
          </a:p>
          <a:p>
            <a:pPr marL="228600" indent="-228600">
              <a:buAutoNum type="arabicPeriod"/>
            </a:pPr>
            <a:r>
              <a:rPr lang="en-US" sz="1100"/>
              <a:t>2. Mark all the instance variables private and final . </a:t>
            </a:r>
          </a:p>
          <a:p>
            <a:pPr marL="228600" indent="-228600">
              <a:buAutoNum type="arabicPeriod"/>
            </a:pPr>
            <a:r>
              <a:rPr lang="en-US" sz="1100"/>
              <a:t>3. Don’t define any setter methods. </a:t>
            </a:r>
          </a:p>
          <a:p>
            <a:pPr marL="228600" indent="-228600">
              <a:buAutoNum type="arabicPeriod"/>
            </a:pPr>
            <a:r>
              <a:rPr lang="en-US" sz="1100"/>
              <a:t>4. Don’t allow referenced mutable objects to be modified or accessed directly. </a:t>
            </a:r>
          </a:p>
          <a:p>
            <a:pPr marL="228600" indent="-228600">
              <a:buAutoNum type="arabicPeriod"/>
            </a:pPr>
            <a:r>
              <a:rPr lang="en-US" sz="1100"/>
              <a:t>5. Prevent methods from being overridden.</a:t>
            </a:r>
          </a:p>
        </p:txBody>
      </p:sp>
      <p:sp>
        <p:nvSpPr>
          <p:cNvPr id="13" name="TextBox 12">
            <a:extLst>
              <a:ext uri="{FF2B5EF4-FFF2-40B4-BE49-F238E27FC236}">
                <a16:creationId xmlns:a16="http://schemas.microsoft.com/office/drawing/2014/main" id="{3C46F16F-EF44-4D7B-AAC7-4120D579B62B}"/>
              </a:ext>
            </a:extLst>
          </p:cNvPr>
          <p:cNvSpPr txBox="1"/>
          <p:nvPr/>
        </p:nvSpPr>
        <p:spPr>
          <a:xfrm>
            <a:off x="5850468" y="1598304"/>
            <a:ext cx="6124222" cy="430887"/>
          </a:xfrm>
          <a:prstGeom prst="rect">
            <a:avLst/>
          </a:prstGeom>
          <a:noFill/>
        </p:spPr>
        <p:txBody>
          <a:bodyPr wrap="square">
            <a:spAutoFit/>
          </a:bodyPr>
          <a:lstStyle/>
          <a:p>
            <a:r>
              <a:rPr lang="en-US" sz="1100"/>
              <a:t>The fourth rule requires a little more explanation. Let’s say that you have an immutable Animal object, which contains a reference to a List of the animal’s favorite foods, as shown in the following example:</a:t>
            </a:r>
          </a:p>
        </p:txBody>
      </p:sp>
      <p:pic>
        <p:nvPicPr>
          <p:cNvPr id="15" name="Picture 14">
            <a:extLst>
              <a:ext uri="{FF2B5EF4-FFF2-40B4-BE49-F238E27FC236}">
                <a16:creationId xmlns:a16="http://schemas.microsoft.com/office/drawing/2014/main" id="{7E86966C-BF79-4DC9-90EA-BD504FB35346}"/>
              </a:ext>
            </a:extLst>
          </p:cNvPr>
          <p:cNvPicPr>
            <a:picLocks noChangeAspect="1"/>
          </p:cNvPicPr>
          <p:nvPr/>
        </p:nvPicPr>
        <p:blipFill>
          <a:blip r:embed="rId3"/>
          <a:stretch>
            <a:fillRect/>
          </a:stretch>
        </p:blipFill>
        <p:spPr>
          <a:xfrm>
            <a:off x="5953831" y="2047705"/>
            <a:ext cx="4438650" cy="2609850"/>
          </a:xfrm>
          <a:prstGeom prst="rect">
            <a:avLst/>
          </a:prstGeom>
        </p:spPr>
      </p:pic>
      <p:sp>
        <p:nvSpPr>
          <p:cNvPr id="17" name="TextBox 16">
            <a:extLst>
              <a:ext uri="{FF2B5EF4-FFF2-40B4-BE49-F238E27FC236}">
                <a16:creationId xmlns:a16="http://schemas.microsoft.com/office/drawing/2014/main" id="{7E7F989D-5E99-4EAC-8701-71CA574885DE}"/>
              </a:ext>
            </a:extLst>
          </p:cNvPr>
          <p:cNvSpPr txBox="1"/>
          <p:nvPr/>
        </p:nvSpPr>
        <p:spPr>
          <a:xfrm>
            <a:off x="5850467" y="4612690"/>
            <a:ext cx="6341533" cy="2123658"/>
          </a:xfrm>
          <a:prstGeom prst="rect">
            <a:avLst/>
          </a:prstGeom>
          <a:noFill/>
        </p:spPr>
        <p:txBody>
          <a:bodyPr wrap="square">
            <a:spAutoFit/>
          </a:bodyPr>
          <a:lstStyle/>
          <a:p>
            <a:r>
              <a:rPr lang="en-US" sz="1100"/>
              <a:t>In order to ensure that the ‘</a:t>
            </a:r>
            <a:r>
              <a:rPr lang="en-US" sz="1100" err="1"/>
              <a:t>favoriteFoods</a:t>
            </a:r>
            <a:r>
              <a:rPr lang="en-US" sz="1100"/>
              <a:t>’ List is not null, we validate it in the constructor and throw an exception if it is not provided. The problem in this example is that the user has direct access to the List defined in our instance of Animal. Even though they can’t change the List object to which it points, they can modify the items in the List, for example, deleting all of the items by calling </a:t>
            </a:r>
            <a:r>
              <a:rPr lang="en-US" sz="1100" err="1"/>
              <a:t>getFavoriteFoods</a:t>
            </a:r>
            <a:r>
              <a:rPr lang="en-US" sz="1100"/>
              <a:t>().clear(). </a:t>
            </a:r>
          </a:p>
          <a:p>
            <a:endParaRPr lang="en-US" sz="1100"/>
          </a:p>
          <a:p>
            <a:r>
              <a:rPr lang="en-US" sz="1100"/>
              <a:t>They could also replace, remove, or even sort the List. The solution, then, is never to return that List reference to the user. More generally stated, you should never share references to a mutable object contained within an immutable object. If the user does need access to the data in the List, either create wrapper methods to iterate over the data or create a one‐time copy stored as part of the object. In fact, the Collections API </a:t>
            </a:r>
            <a:r>
              <a:rPr lang="en-US" sz="1100" err="1"/>
              <a:t>includeof</a:t>
            </a:r>
            <a:r>
              <a:rPr lang="en-US" sz="1100"/>
              <a:t> the data that is returned to the user and never s the </a:t>
            </a:r>
            <a:r>
              <a:rPr lang="en-US" sz="1100" err="1"/>
              <a:t>Collections.unmodifiableList</a:t>
            </a:r>
            <a:r>
              <a:rPr lang="en-US" sz="1100"/>
              <a:t>() method, which does exactly this. The key here is that none of the methods that you create should modify the mutable object.</a:t>
            </a:r>
          </a:p>
        </p:txBody>
      </p:sp>
    </p:spTree>
    <p:extLst>
      <p:ext uri="{BB962C8B-B14F-4D97-AF65-F5344CB8AC3E}">
        <p14:creationId xmlns:p14="http://schemas.microsoft.com/office/powerpoint/2010/main" val="380633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AB9DDC-BBDA-4983-9E19-CF909EB92E79}"/>
              </a:ext>
            </a:extLst>
          </p:cNvPr>
          <p:cNvSpPr txBox="1"/>
          <p:nvPr/>
        </p:nvSpPr>
        <p:spPr>
          <a:xfrm>
            <a:off x="0" y="-1"/>
            <a:ext cx="3036711" cy="270933"/>
          </a:xfrm>
          <a:prstGeom prst="rect">
            <a:avLst/>
          </a:prstGeom>
          <a:noFill/>
        </p:spPr>
        <p:txBody>
          <a:bodyPr wrap="square">
            <a:spAutoFit/>
          </a:bodyPr>
          <a:lstStyle/>
          <a:p>
            <a:r>
              <a:rPr lang="en-US" sz="1100"/>
              <a:t>Here is an example of an immutable Animal class:</a:t>
            </a:r>
          </a:p>
        </p:txBody>
      </p:sp>
      <p:pic>
        <p:nvPicPr>
          <p:cNvPr id="7" name="Picture 6">
            <a:extLst>
              <a:ext uri="{FF2B5EF4-FFF2-40B4-BE49-F238E27FC236}">
                <a16:creationId xmlns:a16="http://schemas.microsoft.com/office/drawing/2014/main" id="{0B1BDF23-53DA-4258-9AD5-644A7ADCA8A6}"/>
              </a:ext>
            </a:extLst>
          </p:cNvPr>
          <p:cNvPicPr>
            <a:picLocks noChangeAspect="1"/>
          </p:cNvPicPr>
          <p:nvPr/>
        </p:nvPicPr>
        <p:blipFill>
          <a:blip r:embed="rId2"/>
          <a:stretch>
            <a:fillRect/>
          </a:stretch>
        </p:blipFill>
        <p:spPr>
          <a:xfrm>
            <a:off x="39740" y="270932"/>
            <a:ext cx="5010150" cy="5057775"/>
          </a:xfrm>
          <a:prstGeom prst="rect">
            <a:avLst/>
          </a:prstGeom>
        </p:spPr>
      </p:pic>
      <p:sp>
        <p:nvSpPr>
          <p:cNvPr id="9" name="TextBox 8">
            <a:extLst>
              <a:ext uri="{FF2B5EF4-FFF2-40B4-BE49-F238E27FC236}">
                <a16:creationId xmlns:a16="http://schemas.microsoft.com/office/drawing/2014/main" id="{B2E96E64-DDF1-4427-8A1D-A1FAAE750673}"/>
              </a:ext>
            </a:extLst>
          </p:cNvPr>
          <p:cNvSpPr txBox="1"/>
          <p:nvPr/>
        </p:nvSpPr>
        <p:spPr>
          <a:xfrm>
            <a:off x="-11289" y="5328707"/>
            <a:ext cx="6096000" cy="1277273"/>
          </a:xfrm>
          <a:prstGeom prst="rect">
            <a:avLst/>
          </a:prstGeom>
          <a:noFill/>
        </p:spPr>
        <p:txBody>
          <a:bodyPr wrap="square">
            <a:spAutoFit/>
          </a:bodyPr>
          <a:lstStyle/>
          <a:p>
            <a:r>
              <a:rPr lang="en-US" sz="1100"/>
              <a:t>Does this sample follow all five rules? Well, all fields are marked private and final, and the constructor sets them upon object creation. Next, there are no setter methods and the class itself is marked final, so the methods cannot be overridden by a subclass. The class does contain a mutable object, List, but no references to the object are publicly available. We provide two methods for retrieving the total number of favorite foods as well as a method to retrieve a food based on an index value. Note that String is given to be immutable, so we don’t have to worry about any of the String objects being modified. Therefore, all five rules are preserved, and instances of this class are immutable.</a:t>
            </a:r>
          </a:p>
        </p:txBody>
      </p:sp>
      <p:pic>
        <p:nvPicPr>
          <p:cNvPr id="11" name="Picture 10">
            <a:extLst>
              <a:ext uri="{FF2B5EF4-FFF2-40B4-BE49-F238E27FC236}">
                <a16:creationId xmlns:a16="http://schemas.microsoft.com/office/drawing/2014/main" id="{D3C3C513-BB75-49FC-9220-ABB1261B31A6}"/>
              </a:ext>
            </a:extLst>
          </p:cNvPr>
          <p:cNvPicPr>
            <a:picLocks noChangeAspect="1"/>
          </p:cNvPicPr>
          <p:nvPr/>
        </p:nvPicPr>
        <p:blipFill>
          <a:blip r:embed="rId3"/>
          <a:stretch>
            <a:fillRect/>
          </a:stretch>
        </p:blipFill>
        <p:spPr>
          <a:xfrm>
            <a:off x="6209850" y="-11289"/>
            <a:ext cx="5391150" cy="2038350"/>
          </a:xfrm>
          <a:prstGeom prst="rect">
            <a:avLst/>
          </a:prstGeom>
        </p:spPr>
      </p:pic>
      <p:cxnSp>
        <p:nvCxnSpPr>
          <p:cNvPr id="12" name="Straight Connector 11">
            <a:extLst>
              <a:ext uri="{FF2B5EF4-FFF2-40B4-BE49-F238E27FC236}">
                <a16:creationId xmlns:a16="http://schemas.microsoft.com/office/drawing/2014/main" id="{76133164-EBAB-431D-BE0C-FF7E114D6185}"/>
              </a:ext>
            </a:extLst>
          </p:cNvPr>
          <p:cNvCxnSpPr>
            <a:cxnSpLocks/>
          </p:cNvCxnSpPr>
          <p:nvPr/>
        </p:nvCxnSpPr>
        <p:spPr>
          <a:xfrm>
            <a:off x="6072463"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2004B9-ED3A-45C4-93BF-74AC56D3C179}"/>
              </a:ext>
            </a:extLst>
          </p:cNvPr>
          <p:cNvSpPr txBox="1"/>
          <p:nvPr/>
        </p:nvSpPr>
        <p:spPr>
          <a:xfrm>
            <a:off x="6119538" y="2038350"/>
            <a:ext cx="3059299" cy="338554"/>
          </a:xfrm>
          <a:prstGeom prst="rect">
            <a:avLst/>
          </a:prstGeom>
          <a:noFill/>
        </p:spPr>
        <p:txBody>
          <a:bodyPr wrap="none" rtlCol="0">
            <a:spAutoFit/>
          </a:bodyPr>
          <a:lstStyle/>
          <a:p>
            <a:r>
              <a:rPr lang="en-US" sz="1600" u="sng"/>
              <a:t>“Modifying” an Immutable Object </a:t>
            </a:r>
          </a:p>
        </p:txBody>
      </p:sp>
      <p:sp>
        <p:nvSpPr>
          <p:cNvPr id="15" name="TextBox 14">
            <a:extLst>
              <a:ext uri="{FF2B5EF4-FFF2-40B4-BE49-F238E27FC236}">
                <a16:creationId xmlns:a16="http://schemas.microsoft.com/office/drawing/2014/main" id="{BED2C7E7-CC69-4593-984A-52E744176ABE}"/>
              </a:ext>
            </a:extLst>
          </p:cNvPr>
          <p:cNvSpPr txBox="1"/>
          <p:nvPr/>
        </p:nvSpPr>
        <p:spPr>
          <a:xfrm>
            <a:off x="6128015" y="2376904"/>
            <a:ext cx="6063985" cy="600164"/>
          </a:xfrm>
          <a:prstGeom prst="rect">
            <a:avLst/>
          </a:prstGeom>
          <a:noFill/>
        </p:spPr>
        <p:txBody>
          <a:bodyPr wrap="square">
            <a:spAutoFit/>
          </a:bodyPr>
          <a:lstStyle/>
          <a:p>
            <a:r>
              <a:rPr lang="en-US" sz="1100"/>
              <a:t>How do we modify immutable objects if they are inherently unmodifiable? The answer is, we can’t! Alternatively, we can create new immutable objects that contain all of the same information as the original object plus whatever we wanted to change. This happens every time we combine two strings:</a:t>
            </a:r>
          </a:p>
        </p:txBody>
      </p:sp>
      <p:pic>
        <p:nvPicPr>
          <p:cNvPr id="17" name="Picture 16">
            <a:extLst>
              <a:ext uri="{FF2B5EF4-FFF2-40B4-BE49-F238E27FC236}">
                <a16:creationId xmlns:a16="http://schemas.microsoft.com/office/drawing/2014/main" id="{017262A2-1E49-40B8-84F3-633CA48B5B24}"/>
              </a:ext>
            </a:extLst>
          </p:cNvPr>
          <p:cNvPicPr>
            <a:picLocks noChangeAspect="1"/>
          </p:cNvPicPr>
          <p:nvPr/>
        </p:nvPicPr>
        <p:blipFill>
          <a:blip r:embed="rId4"/>
          <a:stretch>
            <a:fillRect/>
          </a:stretch>
        </p:blipFill>
        <p:spPr>
          <a:xfrm>
            <a:off x="6209850" y="2951410"/>
            <a:ext cx="2705100" cy="428625"/>
          </a:xfrm>
          <a:prstGeom prst="rect">
            <a:avLst/>
          </a:prstGeom>
        </p:spPr>
      </p:pic>
      <p:sp>
        <p:nvSpPr>
          <p:cNvPr id="19" name="TextBox 18">
            <a:extLst>
              <a:ext uri="{FF2B5EF4-FFF2-40B4-BE49-F238E27FC236}">
                <a16:creationId xmlns:a16="http://schemas.microsoft.com/office/drawing/2014/main" id="{0450037F-6298-4538-B147-7E08AABC1A3B}"/>
              </a:ext>
            </a:extLst>
          </p:cNvPr>
          <p:cNvSpPr txBox="1"/>
          <p:nvPr/>
        </p:nvSpPr>
        <p:spPr>
          <a:xfrm>
            <a:off x="6128015" y="3307259"/>
            <a:ext cx="6118578" cy="769441"/>
          </a:xfrm>
          <a:prstGeom prst="rect">
            <a:avLst/>
          </a:prstGeom>
          <a:noFill/>
        </p:spPr>
        <p:txBody>
          <a:bodyPr wrap="square">
            <a:spAutoFit/>
          </a:bodyPr>
          <a:lstStyle/>
          <a:p>
            <a:r>
              <a:rPr lang="en-US" sz="1100"/>
              <a:t>In this example, the </a:t>
            </a:r>
            <a:r>
              <a:rPr lang="en-US" sz="1100" err="1"/>
              <a:t>firstName</a:t>
            </a:r>
            <a:r>
              <a:rPr lang="en-US" sz="1100"/>
              <a:t> is immutable and is not modified when added to the </a:t>
            </a:r>
            <a:r>
              <a:rPr lang="en-US" sz="1100" err="1"/>
              <a:t>fullName</a:t>
            </a:r>
            <a:r>
              <a:rPr lang="en-US" sz="1100"/>
              <a:t>, which is also an immutable object. We can also do the same thing with our Animal class. Imagine that we want to increase the age of an Animal by one. The following creates two Animal instances, the second using a copy of the data from the first instance:</a:t>
            </a:r>
          </a:p>
        </p:txBody>
      </p:sp>
      <p:pic>
        <p:nvPicPr>
          <p:cNvPr id="21" name="Picture 20">
            <a:extLst>
              <a:ext uri="{FF2B5EF4-FFF2-40B4-BE49-F238E27FC236}">
                <a16:creationId xmlns:a16="http://schemas.microsoft.com/office/drawing/2014/main" id="{AA532078-9E8D-47B4-B17D-47CE6527A0E5}"/>
              </a:ext>
            </a:extLst>
          </p:cNvPr>
          <p:cNvPicPr>
            <a:picLocks noChangeAspect="1"/>
          </p:cNvPicPr>
          <p:nvPr/>
        </p:nvPicPr>
        <p:blipFill>
          <a:blip r:embed="rId5"/>
          <a:stretch>
            <a:fillRect/>
          </a:stretch>
        </p:blipFill>
        <p:spPr>
          <a:xfrm>
            <a:off x="6209850" y="4031544"/>
            <a:ext cx="4686300" cy="1828800"/>
          </a:xfrm>
          <a:prstGeom prst="rect">
            <a:avLst/>
          </a:prstGeom>
        </p:spPr>
      </p:pic>
      <p:sp>
        <p:nvSpPr>
          <p:cNvPr id="23" name="TextBox 22">
            <a:extLst>
              <a:ext uri="{FF2B5EF4-FFF2-40B4-BE49-F238E27FC236}">
                <a16:creationId xmlns:a16="http://schemas.microsoft.com/office/drawing/2014/main" id="{63EAEEF2-3FAB-4346-8706-1A4FEF4936E1}"/>
              </a:ext>
            </a:extLst>
          </p:cNvPr>
          <p:cNvSpPr txBox="1"/>
          <p:nvPr/>
        </p:nvSpPr>
        <p:spPr>
          <a:xfrm>
            <a:off x="6128015" y="5808344"/>
            <a:ext cx="6135510" cy="769441"/>
          </a:xfrm>
          <a:prstGeom prst="rect">
            <a:avLst/>
          </a:prstGeom>
          <a:noFill/>
        </p:spPr>
        <p:txBody>
          <a:bodyPr wrap="square">
            <a:spAutoFit/>
          </a:bodyPr>
          <a:lstStyle/>
          <a:p>
            <a:r>
              <a:rPr lang="en-US" sz="1100"/>
              <a:t>Since we did not have direct access to the </a:t>
            </a:r>
            <a:r>
              <a:rPr lang="en-US" sz="1100" err="1"/>
              <a:t>favoriteFoods</a:t>
            </a:r>
            <a:r>
              <a:rPr lang="en-US" sz="1100"/>
              <a:t> mutable List, we had to copy it using the methods available in the immutable class. We could also simplify this by defining a method in Animal that returns a copy of the </a:t>
            </a:r>
            <a:r>
              <a:rPr lang="en-US" sz="1100" err="1"/>
              <a:t>favoriteFood</a:t>
            </a:r>
            <a:r>
              <a:rPr lang="en-US" sz="1100"/>
              <a:t> List, provided that the caller understands that modifying this copied List does not change the original Animal object in any way. </a:t>
            </a:r>
          </a:p>
        </p:txBody>
      </p:sp>
    </p:spTree>
    <p:extLst>
      <p:ext uri="{BB962C8B-B14F-4D97-AF65-F5344CB8AC3E}">
        <p14:creationId xmlns:p14="http://schemas.microsoft.com/office/powerpoint/2010/main" val="2098873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B1CED-7E1A-41D3-A76E-D2487CF5C45C}"/>
              </a:ext>
            </a:extLst>
          </p:cNvPr>
          <p:cNvSpPr txBox="1"/>
          <p:nvPr/>
        </p:nvSpPr>
        <p:spPr>
          <a:xfrm>
            <a:off x="0" y="0"/>
            <a:ext cx="2935419" cy="369332"/>
          </a:xfrm>
          <a:prstGeom prst="rect">
            <a:avLst/>
          </a:prstGeom>
          <a:noFill/>
        </p:spPr>
        <p:txBody>
          <a:bodyPr wrap="none" rtlCol="0">
            <a:spAutoFit/>
          </a:bodyPr>
          <a:lstStyle/>
          <a:p>
            <a:pPr marL="342900" indent="-342900">
              <a:buFont typeface="Wingdings" panose="05000000000000000000" pitchFamily="2" charset="2"/>
              <a:buChar char="Ø"/>
            </a:pPr>
            <a:r>
              <a:rPr lang="en-US"/>
              <a:t>Using the Builder Pattern </a:t>
            </a:r>
          </a:p>
        </p:txBody>
      </p:sp>
      <p:sp>
        <p:nvSpPr>
          <p:cNvPr id="4" name="TextBox 3">
            <a:extLst>
              <a:ext uri="{FF2B5EF4-FFF2-40B4-BE49-F238E27FC236}">
                <a16:creationId xmlns:a16="http://schemas.microsoft.com/office/drawing/2014/main" id="{6B179522-6241-4B74-BC47-50DD8927145E}"/>
              </a:ext>
            </a:extLst>
          </p:cNvPr>
          <p:cNvSpPr txBox="1"/>
          <p:nvPr/>
        </p:nvSpPr>
        <p:spPr>
          <a:xfrm>
            <a:off x="98778" y="369332"/>
            <a:ext cx="5974387" cy="3139321"/>
          </a:xfrm>
          <a:prstGeom prst="rect">
            <a:avLst/>
          </a:prstGeom>
          <a:noFill/>
        </p:spPr>
        <p:txBody>
          <a:bodyPr wrap="square">
            <a:spAutoFit/>
          </a:bodyPr>
          <a:lstStyle/>
          <a:p>
            <a:r>
              <a:rPr lang="en-US" sz="1100"/>
              <a:t>The third creational pattern we will discuss is the builder pattern. </a:t>
            </a:r>
          </a:p>
          <a:p>
            <a:endParaRPr lang="en-US" sz="1100"/>
          </a:p>
          <a:p>
            <a:r>
              <a:rPr lang="en-US" sz="1100" b="1"/>
              <a:t>Problem</a:t>
            </a:r>
            <a:r>
              <a:rPr lang="en-US" sz="1100"/>
              <a:t> How do we create an object that requires numerous values to be set at the time the object is instantiated? </a:t>
            </a:r>
          </a:p>
          <a:p>
            <a:endParaRPr lang="en-US" sz="1100"/>
          </a:p>
          <a:p>
            <a:r>
              <a:rPr lang="en-US" sz="1100" b="1"/>
              <a:t>Motivation</a:t>
            </a:r>
            <a:r>
              <a:rPr lang="en-US" sz="1100"/>
              <a:t> As our data objects grow in size, the constructor may grow to contain many attributes. For example, in our most recent immutable Animal class example, we had three input parameters: species , age , and </a:t>
            </a:r>
            <a:r>
              <a:rPr lang="en-US" sz="1100" err="1"/>
              <a:t>favoriteFoods</a:t>
            </a:r>
            <a:r>
              <a:rPr lang="en-US" sz="1100"/>
              <a:t> . If we want to add five new attributes to the object, we’d have to add five new values in the constructor. Every time we add a parameter, the constructor grows! Users who reference our object would also be required to update their constructor calls each time that the object was modified, resulting in a class that would be difficult to use and maintain. Alternatively, we could add a new constructor each time we add a parameter, but having too many constructors can be quite difficult to manage in practice. </a:t>
            </a:r>
          </a:p>
          <a:p>
            <a:r>
              <a:rPr lang="en-US" sz="1100"/>
              <a:t>One solution is to use setter methods instead of the constructor to configure the object, but this doesn’t work for immutable objects since they can’t be modified after creation. For mutable objects, it could also lead to class invariants being temporarily broken. For example, the attributes of the class may be dependent on each other and setting them one at a time may expose a state where the object is not properly configured.</a:t>
            </a:r>
          </a:p>
        </p:txBody>
      </p:sp>
      <p:pic>
        <p:nvPicPr>
          <p:cNvPr id="6" name="Picture 5">
            <a:extLst>
              <a:ext uri="{FF2B5EF4-FFF2-40B4-BE49-F238E27FC236}">
                <a16:creationId xmlns:a16="http://schemas.microsoft.com/office/drawing/2014/main" id="{A2F37299-DF7E-41FD-9F2C-EEB34D44BDD7}"/>
              </a:ext>
            </a:extLst>
          </p:cNvPr>
          <p:cNvPicPr>
            <a:picLocks noChangeAspect="1"/>
          </p:cNvPicPr>
          <p:nvPr/>
        </p:nvPicPr>
        <p:blipFill>
          <a:blip r:embed="rId2"/>
          <a:stretch>
            <a:fillRect/>
          </a:stretch>
        </p:blipFill>
        <p:spPr>
          <a:xfrm>
            <a:off x="69090" y="3627552"/>
            <a:ext cx="5438775" cy="2028825"/>
          </a:xfrm>
          <a:prstGeom prst="rect">
            <a:avLst/>
          </a:prstGeom>
        </p:spPr>
      </p:pic>
      <p:pic>
        <p:nvPicPr>
          <p:cNvPr id="8" name="Picture 7">
            <a:extLst>
              <a:ext uri="{FF2B5EF4-FFF2-40B4-BE49-F238E27FC236}">
                <a16:creationId xmlns:a16="http://schemas.microsoft.com/office/drawing/2014/main" id="{48B52755-43E6-42D6-A3A7-586B6EB8A483}"/>
              </a:ext>
            </a:extLst>
          </p:cNvPr>
          <p:cNvPicPr>
            <a:picLocks noChangeAspect="1"/>
          </p:cNvPicPr>
          <p:nvPr/>
        </p:nvPicPr>
        <p:blipFill>
          <a:blip r:embed="rId3"/>
          <a:stretch>
            <a:fillRect/>
          </a:stretch>
        </p:blipFill>
        <p:spPr>
          <a:xfrm>
            <a:off x="69090" y="5579547"/>
            <a:ext cx="5324475" cy="1476375"/>
          </a:xfrm>
          <a:prstGeom prst="rect">
            <a:avLst/>
          </a:prstGeom>
        </p:spPr>
      </p:pic>
      <p:cxnSp>
        <p:nvCxnSpPr>
          <p:cNvPr id="9" name="Straight Connector 8">
            <a:extLst>
              <a:ext uri="{FF2B5EF4-FFF2-40B4-BE49-F238E27FC236}">
                <a16:creationId xmlns:a16="http://schemas.microsoft.com/office/drawing/2014/main" id="{6D5E5FE1-3319-4EAA-909C-C85654C0B43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423312-7EBC-4596-90FB-BDD866067AAC}"/>
              </a:ext>
            </a:extLst>
          </p:cNvPr>
          <p:cNvSpPr txBox="1"/>
          <p:nvPr/>
        </p:nvSpPr>
        <p:spPr>
          <a:xfrm>
            <a:off x="6079068" y="0"/>
            <a:ext cx="6112932" cy="938719"/>
          </a:xfrm>
          <a:prstGeom prst="rect">
            <a:avLst/>
          </a:prstGeom>
          <a:noFill/>
        </p:spPr>
        <p:txBody>
          <a:bodyPr wrap="square" lIns="91440" tIns="45720" rIns="91440" bIns="45720" anchor="t">
            <a:spAutoFit/>
          </a:bodyPr>
          <a:lstStyle/>
          <a:p>
            <a:r>
              <a:rPr lang="en-US" sz="1100" b="1"/>
              <a:t>Solution</a:t>
            </a:r>
            <a:r>
              <a:rPr lang="en-US" sz="1100"/>
              <a:t> The </a:t>
            </a:r>
            <a:r>
              <a:rPr lang="en-US" sz="1100" b="1" i="1"/>
              <a:t>builder pattern</a:t>
            </a:r>
            <a:r>
              <a:rPr lang="en-US" sz="1100"/>
              <a:t> is a creational pattern in which parameters are passed to a builder object, often through method chaining, and an object is generated with a final build call. It is often used with immutable objects, since immutable objects do not have setter methods and must be created with all of their parameters set, although it can be used with mutable objects as well.</a:t>
            </a:r>
          </a:p>
          <a:p>
            <a:r>
              <a:rPr lang="en-US" sz="1100"/>
              <a:t> The following is an </a:t>
            </a:r>
            <a:r>
              <a:rPr lang="en-US" sz="1100" err="1"/>
              <a:t>AnimalBuilder</a:t>
            </a:r>
            <a:r>
              <a:rPr lang="en-US" sz="1100"/>
              <a:t> class, which uses our immutable Animal class:</a:t>
            </a:r>
            <a:endParaRPr lang="en-US" sz="1100">
              <a:ea typeface="Calibri"/>
              <a:cs typeface="Calibri"/>
            </a:endParaRPr>
          </a:p>
        </p:txBody>
      </p:sp>
      <p:pic>
        <p:nvPicPr>
          <p:cNvPr id="13" name="Picture 12">
            <a:extLst>
              <a:ext uri="{FF2B5EF4-FFF2-40B4-BE49-F238E27FC236}">
                <a16:creationId xmlns:a16="http://schemas.microsoft.com/office/drawing/2014/main" id="{0B6081C4-6D29-42E2-91FE-816802CC5CD8}"/>
              </a:ext>
            </a:extLst>
          </p:cNvPr>
          <p:cNvPicPr>
            <a:picLocks noChangeAspect="1"/>
          </p:cNvPicPr>
          <p:nvPr/>
        </p:nvPicPr>
        <p:blipFill>
          <a:blip r:embed="rId4"/>
          <a:stretch>
            <a:fillRect/>
          </a:stretch>
        </p:blipFill>
        <p:spPr>
          <a:xfrm>
            <a:off x="6268226" y="1048619"/>
            <a:ext cx="4305300" cy="3829050"/>
          </a:xfrm>
          <a:prstGeom prst="rect">
            <a:avLst/>
          </a:prstGeom>
        </p:spPr>
      </p:pic>
      <p:sp>
        <p:nvSpPr>
          <p:cNvPr id="15" name="TextBox 14">
            <a:extLst>
              <a:ext uri="{FF2B5EF4-FFF2-40B4-BE49-F238E27FC236}">
                <a16:creationId xmlns:a16="http://schemas.microsoft.com/office/drawing/2014/main" id="{FD3EBE9C-AC98-42B6-8F07-BD6072543B75}"/>
              </a:ext>
            </a:extLst>
          </p:cNvPr>
          <p:cNvSpPr txBox="1"/>
          <p:nvPr/>
        </p:nvSpPr>
        <p:spPr>
          <a:xfrm>
            <a:off x="6112933" y="4937046"/>
            <a:ext cx="6112932" cy="2031325"/>
          </a:xfrm>
          <a:prstGeom prst="rect">
            <a:avLst/>
          </a:prstGeom>
          <a:noFill/>
        </p:spPr>
        <p:txBody>
          <a:bodyPr wrap="square" lIns="91440" tIns="45720" rIns="91440" bIns="45720" anchor="t">
            <a:spAutoFit/>
          </a:bodyPr>
          <a:lstStyle/>
          <a:p>
            <a:r>
              <a:rPr lang="en-US" sz="1400"/>
              <a:t>At first glance, this code might look a lot like the immutable Animal class, so much so that it seems like we redefined it exactly. But there are some important differences. First, this class is mutable, whereas the Animal class is immutable. We can modify this class as we build it, and the result of the build method will be an immutable object. In some ways, using the builder pattern is analogous to taking a mutable object and making it read‐only. The next thing that you might notice is that all of the setter methods return an instance of the builder object this. Builder methods are commonly chained together, often callable in any order. </a:t>
            </a:r>
            <a:endParaRPr lang="en-US" sz="1400">
              <a:ea typeface="Calibri"/>
              <a:cs typeface="Calibri"/>
            </a:endParaRPr>
          </a:p>
          <a:p>
            <a:r>
              <a:rPr lang="en-US" sz="1400"/>
              <a:t>For example, the following two code snippets are both valid uses of this builder:</a:t>
            </a:r>
            <a:endParaRPr lang="en-US" sz="1400">
              <a:ea typeface="Calibri"/>
              <a:cs typeface="Calibri"/>
            </a:endParaRPr>
          </a:p>
        </p:txBody>
      </p:sp>
    </p:spTree>
    <p:extLst>
      <p:ext uri="{BB962C8B-B14F-4D97-AF65-F5344CB8AC3E}">
        <p14:creationId xmlns:p14="http://schemas.microsoft.com/office/powerpoint/2010/main" val="100327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6DD22D-AFDF-46EA-B082-B6D97CEA973B}"/>
              </a:ext>
            </a:extLst>
          </p:cNvPr>
          <p:cNvPicPr>
            <a:picLocks noChangeAspect="1"/>
          </p:cNvPicPr>
          <p:nvPr/>
        </p:nvPicPr>
        <p:blipFill>
          <a:blip r:embed="rId2"/>
          <a:stretch>
            <a:fillRect/>
          </a:stretch>
        </p:blipFill>
        <p:spPr>
          <a:xfrm>
            <a:off x="96131" y="3222969"/>
            <a:ext cx="5286375" cy="1266825"/>
          </a:xfrm>
          <a:prstGeom prst="rect">
            <a:avLst/>
          </a:prstGeom>
        </p:spPr>
      </p:pic>
      <p:pic>
        <p:nvPicPr>
          <p:cNvPr id="11" name="Picture 10">
            <a:extLst>
              <a:ext uri="{FF2B5EF4-FFF2-40B4-BE49-F238E27FC236}">
                <a16:creationId xmlns:a16="http://schemas.microsoft.com/office/drawing/2014/main" id="{40AD6967-5F2E-40DF-A121-4B912DAED49B}"/>
              </a:ext>
            </a:extLst>
          </p:cNvPr>
          <p:cNvPicPr>
            <a:picLocks noChangeAspect="1"/>
          </p:cNvPicPr>
          <p:nvPr/>
        </p:nvPicPr>
        <p:blipFill>
          <a:blip r:embed="rId3"/>
          <a:stretch>
            <a:fillRect/>
          </a:stretch>
        </p:blipFill>
        <p:spPr>
          <a:xfrm>
            <a:off x="96131" y="4429125"/>
            <a:ext cx="5334000" cy="2428875"/>
          </a:xfrm>
          <a:prstGeom prst="rect">
            <a:avLst/>
          </a:prstGeom>
        </p:spPr>
      </p:pic>
      <p:pic>
        <p:nvPicPr>
          <p:cNvPr id="13" name="Picture 12">
            <a:extLst>
              <a:ext uri="{FF2B5EF4-FFF2-40B4-BE49-F238E27FC236}">
                <a16:creationId xmlns:a16="http://schemas.microsoft.com/office/drawing/2014/main" id="{802C3888-D39E-429D-B276-8CC7E8FD890C}"/>
              </a:ext>
            </a:extLst>
          </p:cNvPr>
          <p:cNvPicPr>
            <a:picLocks noChangeAspect="1"/>
          </p:cNvPicPr>
          <p:nvPr/>
        </p:nvPicPr>
        <p:blipFill>
          <a:blip r:embed="rId4"/>
          <a:stretch>
            <a:fillRect/>
          </a:stretch>
        </p:blipFill>
        <p:spPr>
          <a:xfrm>
            <a:off x="96131" y="-1759"/>
            <a:ext cx="4391025" cy="1466850"/>
          </a:xfrm>
          <a:prstGeom prst="rect">
            <a:avLst/>
          </a:prstGeom>
        </p:spPr>
      </p:pic>
      <p:sp>
        <p:nvSpPr>
          <p:cNvPr id="14" name="TextBox 13">
            <a:extLst>
              <a:ext uri="{FF2B5EF4-FFF2-40B4-BE49-F238E27FC236}">
                <a16:creationId xmlns:a16="http://schemas.microsoft.com/office/drawing/2014/main" id="{3EE87FAE-9C87-4410-B909-7A4937B5E098}"/>
              </a:ext>
            </a:extLst>
          </p:cNvPr>
          <p:cNvSpPr txBox="1"/>
          <p:nvPr/>
        </p:nvSpPr>
        <p:spPr>
          <a:xfrm>
            <a:off x="0" y="1336320"/>
            <a:ext cx="6096000" cy="1954381"/>
          </a:xfrm>
          <a:prstGeom prst="rect">
            <a:avLst/>
          </a:prstGeom>
          <a:noFill/>
        </p:spPr>
        <p:txBody>
          <a:bodyPr wrap="square">
            <a:spAutoFit/>
          </a:bodyPr>
          <a:lstStyle/>
          <a:p>
            <a:r>
              <a:rPr lang="en-US" sz="1100"/>
              <a:t>Notice that in the second Animal example, we never even save an instance to our builder object! Oftentimes, builder objects are used once and then discarded. Finally, we create our target object build method, usually named build(), allowing it to interact with the Animal’s constructor directly. You might also notice that we never explicitly set the age in the second example. In this scenario, age may not be required, although we could certainly write our build() method to throw an exception if certain required fields are not set. Alternatively, the build() method may also set default values for anything the user failed to specify on the builder object. The primary advantage of the builder pattern is that, over time, this approach leads to far more maintainable code. If a new optional field is added to the Animal class, then our code that creates objects using the AnimalBuilder class will not need to be changed. In practice, a builder object often supports dozens of parameters, only a handful of which may be set by users of the builder at a given time.</a:t>
            </a:r>
          </a:p>
        </p:txBody>
      </p:sp>
      <p:cxnSp>
        <p:nvCxnSpPr>
          <p:cNvPr id="15" name="Straight Connector 14">
            <a:extLst>
              <a:ext uri="{FF2B5EF4-FFF2-40B4-BE49-F238E27FC236}">
                <a16:creationId xmlns:a16="http://schemas.microsoft.com/office/drawing/2014/main" id="{0D229950-433D-4952-8457-6343065DC4B8}"/>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A5134F-5040-42A0-81D2-656EF5D61472}"/>
              </a:ext>
            </a:extLst>
          </p:cNvPr>
          <p:cNvSpPr txBox="1"/>
          <p:nvPr/>
        </p:nvSpPr>
        <p:spPr>
          <a:xfrm>
            <a:off x="6096000" y="-47439"/>
            <a:ext cx="4450642"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Objects with the Factory Pattern </a:t>
            </a:r>
          </a:p>
        </p:txBody>
      </p:sp>
      <p:sp>
        <p:nvSpPr>
          <p:cNvPr id="18" name="TextBox 17">
            <a:extLst>
              <a:ext uri="{FF2B5EF4-FFF2-40B4-BE49-F238E27FC236}">
                <a16:creationId xmlns:a16="http://schemas.microsoft.com/office/drawing/2014/main" id="{B7EBC61B-2B6C-4486-B8DC-AF63785D61E1}"/>
              </a:ext>
            </a:extLst>
          </p:cNvPr>
          <p:cNvSpPr txBox="1"/>
          <p:nvPr/>
        </p:nvSpPr>
        <p:spPr>
          <a:xfrm>
            <a:off x="6093170" y="285561"/>
            <a:ext cx="6096000" cy="3647152"/>
          </a:xfrm>
          <a:prstGeom prst="rect">
            <a:avLst/>
          </a:prstGeom>
          <a:noFill/>
        </p:spPr>
        <p:txBody>
          <a:bodyPr wrap="square">
            <a:spAutoFit/>
          </a:bodyPr>
          <a:lstStyle/>
          <a:p>
            <a:r>
              <a:rPr lang="en-US" sz="1100"/>
              <a:t>The final creational pattern we will discuss is the factory pattern. </a:t>
            </a:r>
            <a:endParaRPr lang="ar-KW" sz="1100"/>
          </a:p>
          <a:p>
            <a:endParaRPr lang="ar-KW" sz="1100"/>
          </a:p>
          <a:p>
            <a:r>
              <a:rPr lang="en-US" sz="1100" b="1"/>
              <a:t>Problem</a:t>
            </a:r>
            <a:r>
              <a:rPr lang="en-US" sz="1100"/>
              <a:t> How do we write code that creates objects in which the precise type of the object may not be known until runtime? </a:t>
            </a:r>
            <a:endParaRPr lang="ar-KW" sz="1100"/>
          </a:p>
          <a:p>
            <a:endParaRPr lang="ar-KW" sz="1100"/>
          </a:p>
          <a:p>
            <a:r>
              <a:rPr lang="en-US" sz="1100" b="1"/>
              <a:t>Motivation</a:t>
            </a:r>
            <a:r>
              <a:rPr lang="en-US" sz="1100"/>
              <a:t> As you saw with the builder pattern, object creation can be quite complex. We’d like some way of encapsulating object creation to deal with the complexity of object creation, including selecting which subclass to use, as well as loosely coupling the underlying creation implementation.</a:t>
            </a:r>
            <a:endParaRPr lang="ar-KW" sz="1100"/>
          </a:p>
          <a:p>
            <a:endParaRPr lang="ar-KW" sz="1100"/>
          </a:p>
          <a:p>
            <a:r>
              <a:rPr lang="en-US" sz="1100" b="1"/>
              <a:t>Solution</a:t>
            </a:r>
            <a:r>
              <a:rPr lang="en-US" sz="1100"/>
              <a:t> The </a:t>
            </a:r>
            <a:r>
              <a:rPr lang="en-US" sz="1100" b="1" i="1"/>
              <a:t>factory pattern</a:t>
            </a:r>
            <a:r>
              <a:rPr lang="en-US" sz="1100"/>
              <a:t>, sometimes referred to as the factory method pattern, is a creational pattern based on the idea of using a factory class to produce instances of objects based on a set of input parameters. It is similar to the builder pattern, although it is focused on supporting class polymorphism.</a:t>
            </a:r>
            <a:endParaRPr lang="ar-KW" sz="1100"/>
          </a:p>
          <a:p>
            <a:endParaRPr lang="ar-KW" sz="1100"/>
          </a:p>
          <a:p>
            <a:r>
              <a:rPr lang="en-US" sz="1100"/>
              <a:t> Factory patterns are often, although not always, implemented using static methods that return objects and do not require a pointer to an instance of the factory class. It is also a good coding practice to postfix the class name with the word Factory, such as in </a:t>
            </a:r>
            <a:r>
              <a:rPr lang="en-US" sz="1100" err="1"/>
              <a:t>AnimalFactory</a:t>
            </a:r>
            <a:r>
              <a:rPr lang="en-US" sz="1100"/>
              <a:t>, </a:t>
            </a:r>
            <a:r>
              <a:rPr lang="en-US" sz="1100" err="1"/>
              <a:t>ZooFactory</a:t>
            </a:r>
            <a:r>
              <a:rPr lang="en-US" sz="1100"/>
              <a:t>, and so forth. </a:t>
            </a:r>
            <a:endParaRPr lang="ar-KW" sz="1100"/>
          </a:p>
          <a:p>
            <a:endParaRPr lang="ar-KW" sz="1100"/>
          </a:p>
          <a:p>
            <a:r>
              <a:rPr lang="en-US" sz="1100"/>
              <a:t>Let’s try an example of the factory pattern involving zoo animals and food. Imagine a zookeeper who needs to feed a variety of animals in the zoo different types of foods. Some animals eat specialized food, while others share the same type food. Furthermore, a quantity value is associated with each distribution of food to an animal. We illustrate this example with the following class definitions:</a:t>
            </a:r>
          </a:p>
        </p:txBody>
      </p:sp>
      <p:pic>
        <p:nvPicPr>
          <p:cNvPr id="22" name="Picture 21">
            <a:extLst>
              <a:ext uri="{FF2B5EF4-FFF2-40B4-BE49-F238E27FC236}">
                <a16:creationId xmlns:a16="http://schemas.microsoft.com/office/drawing/2014/main" id="{FB9158D4-BA44-4C96-B0F6-219A7FF07A70}"/>
              </a:ext>
            </a:extLst>
          </p:cNvPr>
          <p:cNvPicPr>
            <a:picLocks noChangeAspect="1"/>
          </p:cNvPicPr>
          <p:nvPr/>
        </p:nvPicPr>
        <p:blipFill>
          <a:blip r:embed="rId5"/>
          <a:stretch>
            <a:fillRect/>
          </a:stretch>
        </p:blipFill>
        <p:spPr>
          <a:xfrm>
            <a:off x="6237287" y="3833803"/>
            <a:ext cx="3295650" cy="3028950"/>
          </a:xfrm>
          <a:prstGeom prst="rect">
            <a:avLst/>
          </a:prstGeom>
        </p:spPr>
      </p:pic>
    </p:spTree>
    <p:extLst>
      <p:ext uri="{BB962C8B-B14F-4D97-AF65-F5344CB8AC3E}">
        <p14:creationId xmlns:p14="http://schemas.microsoft.com/office/powerpoint/2010/main" val="98354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31903-F15C-4E51-A97B-CCFF27BBCF74}"/>
              </a:ext>
            </a:extLst>
          </p:cNvPr>
          <p:cNvPicPr>
            <a:picLocks noChangeAspect="1"/>
          </p:cNvPicPr>
          <p:nvPr/>
        </p:nvPicPr>
        <p:blipFill>
          <a:blip r:embed="rId2"/>
          <a:stretch>
            <a:fillRect/>
          </a:stretch>
        </p:blipFill>
        <p:spPr>
          <a:xfrm>
            <a:off x="92499" y="0"/>
            <a:ext cx="3571875" cy="2867025"/>
          </a:xfrm>
          <a:prstGeom prst="rect">
            <a:avLst/>
          </a:prstGeom>
        </p:spPr>
      </p:pic>
      <p:sp>
        <p:nvSpPr>
          <p:cNvPr id="7" name="TextBox 6">
            <a:extLst>
              <a:ext uri="{FF2B5EF4-FFF2-40B4-BE49-F238E27FC236}">
                <a16:creationId xmlns:a16="http://schemas.microsoft.com/office/drawing/2014/main" id="{2993A863-DD2B-473F-A46E-47286B676EA6}"/>
              </a:ext>
            </a:extLst>
          </p:cNvPr>
          <p:cNvSpPr txBox="1"/>
          <p:nvPr/>
        </p:nvSpPr>
        <p:spPr>
          <a:xfrm>
            <a:off x="0" y="2866672"/>
            <a:ext cx="6096000" cy="769441"/>
          </a:xfrm>
          <a:prstGeom prst="rect">
            <a:avLst/>
          </a:prstGeom>
          <a:noFill/>
        </p:spPr>
        <p:txBody>
          <a:bodyPr wrap="square">
            <a:spAutoFit/>
          </a:bodyPr>
          <a:lstStyle/>
          <a:p>
            <a:r>
              <a:rPr lang="en-US" sz="1100"/>
              <a:t>Now, let’s define a FoodFactory using the factory pattern that returns a food type based on some set of inputs, as shown in the following code and in Figure 2.9. For simplicity, we will use a java.lang.String representing the animal name as input, although you could certainly expand the data model using a class type or set of input parameters.</a:t>
            </a:r>
          </a:p>
        </p:txBody>
      </p:sp>
      <p:pic>
        <p:nvPicPr>
          <p:cNvPr id="11" name="Picture 10">
            <a:extLst>
              <a:ext uri="{FF2B5EF4-FFF2-40B4-BE49-F238E27FC236}">
                <a16:creationId xmlns:a16="http://schemas.microsoft.com/office/drawing/2014/main" id="{C1994F38-B191-4007-BAD5-A390573110EB}"/>
              </a:ext>
            </a:extLst>
          </p:cNvPr>
          <p:cNvPicPr>
            <a:picLocks noChangeAspect="1"/>
          </p:cNvPicPr>
          <p:nvPr/>
        </p:nvPicPr>
        <p:blipFill>
          <a:blip r:embed="rId3"/>
          <a:stretch>
            <a:fillRect/>
          </a:stretch>
        </p:blipFill>
        <p:spPr>
          <a:xfrm>
            <a:off x="13476" y="3636113"/>
            <a:ext cx="4933950" cy="3181350"/>
          </a:xfrm>
          <a:prstGeom prst="rect">
            <a:avLst/>
          </a:prstGeom>
        </p:spPr>
      </p:pic>
      <p:pic>
        <p:nvPicPr>
          <p:cNvPr id="14" name="Picture 13">
            <a:extLst>
              <a:ext uri="{FF2B5EF4-FFF2-40B4-BE49-F238E27FC236}">
                <a16:creationId xmlns:a16="http://schemas.microsoft.com/office/drawing/2014/main" id="{C8B9A46D-75CF-47A4-893A-8913DC27A7CC}"/>
              </a:ext>
            </a:extLst>
          </p:cNvPr>
          <p:cNvPicPr>
            <a:picLocks noChangeAspect="1"/>
          </p:cNvPicPr>
          <p:nvPr/>
        </p:nvPicPr>
        <p:blipFill>
          <a:blip r:embed="rId4"/>
          <a:stretch>
            <a:fillRect/>
          </a:stretch>
        </p:blipFill>
        <p:spPr>
          <a:xfrm>
            <a:off x="3054877" y="3554941"/>
            <a:ext cx="3305175" cy="1238250"/>
          </a:xfrm>
          <a:prstGeom prst="rect">
            <a:avLst/>
          </a:prstGeom>
        </p:spPr>
      </p:pic>
      <p:cxnSp>
        <p:nvCxnSpPr>
          <p:cNvPr id="15" name="Straight Connector 14">
            <a:extLst>
              <a:ext uri="{FF2B5EF4-FFF2-40B4-BE49-F238E27FC236}">
                <a16:creationId xmlns:a16="http://schemas.microsoft.com/office/drawing/2014/main" id="{A21FB173-6E4B-4089-A18E-6F7FB0C31F55}"/>
              </a:ext>
            </a:extLst>
          </p:cNvPr>
          <p:cNvCxnSpPr>
            <a:cxnSpLocks/>
          </p:cNvCxnSpPr>
          <p:nvPr/>
        </p:nvCxnSpPr>
        <p:spPr>
          <a:xfrm>
            <a:off x="633059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2F55D4-7DA1-4A51-A133-289A4C5446E1}"/>
              </a:ext>
            </a:extLst>
          </p:cNvPr>
          <p:cNvSpPr txBox="1"/>
          <p:nvPr/>
        </p:nvSpPr>
        <p:spPr>
          <a:xfrm>
            <a:off x="6285438" y="16394"/>
            <a:ext cx="6096000" cy="1615827"/>
          </a:xfrm>
          <a:prstGeom prst="rect">
            <a:avLst/>
          </a:prstGeom>
          <a:noFill/>
        </p:spPr>
        <p:txBody>
          <a:bodyPr wrap="square">
            <a:spAutoFit/>
          </a:bodyPr>
          <a:lstStyle/>
          <a:p>
            <a:r>
              <a:rPr lang="en-US" sz="1100"/>
              <a:t>Depending on the value of </a:t>
            </a:r>
            <a:r>
              <a:rPr lang="en-US" sz="1100" err="1"/>
              <a:t>animalName</a:t>
            </a:r>
            <a:r>
              <a:rPr lang="en-US" sz="1100"/>
              <a:t>, we return different types of food for use in our factory. The factory pattern gives us a number of features. First of all, different animals can share the same food, such as goat and rabbit both eating pellets but with varying quantities. Next, notice in our </a:t>
            </a:r>
            <a:r>
              <a:rPr lang="en-US" sz="1100" err="1"/>
              <a:t>ZooKeeper</a:t>
            </a:r>
            <a:r>
              <a:rPr lang="en-US" sz="1100"/>
              <a:t> method that we don’t care about the particular type of food that we get, as long as it implements the Food interface. This loose coupling of </a:t>
            </a:r>
            <a:r>
              <a:rPr lang="en-US" sz="1100" err="1"/>
              <a:t>ZooKeeper</a:t>
            </a:r>
            <a:r>
              <a:rPr lang="en-US" sz="1100"/>
              <a:t> and Food allows us to change the rules in the FoodFactory at a later date without requiring any code changes to our </a:t>
            </a:r>
            <a:r>
              <a:rPr lang="en-US" sz="1100" err="1"/>
              <a:t>ZooKeeper</a:t>
            </a:r>
            <a:r>
              <a:rPr lang="en-US" sz="1100"/>
              <a:t> class. Of course, the developer could cast the object to a particular subclass of Food after it is returned from the FoodFactory, although that practice is generally discouraged when using a factory pattern as it creates</a:t>
            </a:r>
            <a:endParaRPr lang="ar-KW" sz="1100"/>
          </a:p>
          <a:p>
            <a:r>
              <a:rPr lang="en-US" sz="1100"/>
              <a:t> a tightly coupled solution.</a:t>
            </a:r>
          </a:p>
        </p:txBody>
      </p:sp>
      <p:pic>
        <p:nvPicPr>
          <p:cNvPr id="19" name="Picture 18">
            <a:extLst>
              <a:ext uri="{FF2B5EF4-FFF2-40B4-BE49-F238E27FC236}">
                <a16:creationId xmlns:a16="http://schemas.microsoft.com/office/drawing/2014/main" id="{DC9A169F-4135-4205-AB3C-0571181B1CB8}"/>
              </a:ext>
            </a:extLst>
          </p:cNvPr>
          <p:cNvPicPr>
            <a:picLocks noChangeAspect="1"/>
          </p:cNvPicPr>
          <p:nvPr/>
        </p:nvPicPr>
        <p:blipFill>
          <a:blip r:embed="rId5"/>
          <a:stretch>
            <a:fillRect/>
          </a:stretch>
        </p:blipFill>
        <p:spPr>
          <a:xfrm>
            <a:off x="6375751" y="1600151"/>
            <a:ext cx="4876800" cy="2809875"/>
          </a:xfrm>
          <a:prstGeom prst="rect">
            <a:avLst/>
          </a:prstGeom>
        </p:spPr>
      </p:pic>
      <p:sp>
        <p:nvSpPr>
          <p:cNvPr id="21" name="TextBox 20">
            <a:extLst>
              <a:ext uri="{FF2B5EF4-FFF2-40B4-BE49-F238E27FC236}">
                <a16:creationId xmlns:a16="http://schemas.microsoft.com/office/drawing/2014/main" id="{5E0929FE-1FEE-449F-B4F0-94251E95FDFA}"/>
              </a:ext>
            </a:extLst>
          </p:cNvPr>
          <p:cNvSpPr txBox="1"/>
          <p:nvPr/>
        </p:nvSpPr>
        <p:spPr>
          <a:xfrm>
            <a:off x="6318952" y="4423229"/>
            <a:ext cx="6191954" cy="1107996"/>
          </a:xfrm>
          <a:prstGeom prst="rect">
            <a:avLst/>
          </a:prstGeom>
          <a:noFill/>
        </p:spPr>
        <p:txBody>
          <a:bodyPr wrap="square">
            <a:spAutoFit/>
          </a:bodyPr>
          <a:lstStyle/>
          <a:p>
            <a:r>
              <a:rPr lang="en-US" sz="1100"/>
              <a:t>As an alternative to using a factory pattern, a developer could implement a set of Animal classes and define a </a:t>
            </a:r>
            <a:r>
              <a:rPr lang="en-US" sz="1100" err="1"/>
              <a:t>getFood</a:t>
            </a:r>
            <a:r>
              <a:rPr lang="en-US" sz="1100"/>
              <a:t>() method in each class that returns a Food object. The limitation in this solution</a:t>
            </a:r>
            <a:endParaRPr lang="ar-KW" sz="1100"/>
          </a:p>
          <a:p>
            <a:r>
              <a:rPr lang="en-US" sz="1100"/>
              <a:t> is that it tightly couples what an animal is and what food an animal eats. For example, if a particular </a:t>
            </a:r>
            <a:endParaRPr lang="ar-KW" sz="1100"/>
          </a:p>
          <a:p>
            <a:r>
              <a:rPr lang="en-US" sz="1100"/>
              <a:t>food were no longer available, all of the many classes that use that particular food would need to be changed. By using a factory pattern, we create loosely coupled code that is more resistant to changes </a:t>
            </a:r>
            <a:endParaRPr lang="ar-KW" sz="1100"/>
          </a:p>
          <a:p>
            <a:r>
              <a:rPr lang="en-US" sz="1100"/>
              <a:t>in animal feeding behaviors.</a:t>
            </a:r>
          </a:p>
        </p:txBody>
      </p:sp>
    </p:spTree>
    <p:extLst>
      <p:ext uri="{BB962C8B-B14F-4D97-AF65-F5344CB8AC3E}">
        <p14:creationId xmlns:p14="http://schemas.microsoft.com/office/powerpoint/2010/main" val="403574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1EDB4-F834-4AEC-945F-1762CD10AB09}"/>
              </a:ext>
            </a:extLst>
          </p:cNvPr>
          <p:cNvSpPr txBox="1"/>
          <p:nvPr/>
        </p:nvSpPr>
        <p:spPr>
          <a:xfrm>
            <a:off x="0" y="0"/>
            <a:ext cx="5546070" cy="523220"/>
          </a:xfrm>
          <a:prstGeom prst="rect">
            <a:avLst/>
          </a:prstGeom>
          <a:noFill/>
        </p:spPr>
        <p:txBody>
          <a:bodyPr wrap="none" rtlCol="0">
            <a:spAutoFit/>
          </a:bodyPr>
          <a:lstStyle/>
          <a:p>
            <a:r>
              <a:rPr lang="en-US" sz="2800"/>
              <a:t>Chapter </a:t>
            </a:r>
            <a:r>
              <a:rPr lang="ar-KW" sz="2800"/>
              <a:t>3</a:t>
            </a:r>
            <a:r>
              <a:rPr lang="en-US" sz="2800"/>
              <a:t> : Generics and Collections</a:t>
            </a:r>
          </a:p>
        </p:txBody>
      </p:sp>
      <p:sp>
        <p:nvSpPr>
          <p:cNvPr id="5" name="TextBox 4">
            <a:extLst>
              <a:ext uri="{FF2B5EF4-FFF2-40B4-BE49-F238E27FC236}">
                <a16:creationId xmlns:a16="http://schemas.microsoft.com/office/drawing/2014/main" id="{8277E012-85FC-4374-AB9C-67C6F9D99042}"/>
              </a:ext>
            </a:extLst>
          </p:cNvPr>
          <p:cNvSpPr txBox="1"/>
          <p:nvPr/>
        </p:nvSpPr>
        <p:spPr>
          <a:xfrm>
            <a:off x="120598" y="504573"/>
            <a:ext cx="4503420" cy="461665"/>
          </a:xfrm>
          <a:prstGeom prst="rect">
            <a:avLst/>
          </a:prstGeom>
          <a:noFill/>
        </p:spPr>
        <p:txBody>
          <a:bodyPr wrap="square" rtlCol="0">
            <a:spAutoFit/>
          </a:bodyPr>
          <a:lstStyle/>
          <a:p>
            <a:r>
              <a:rPr lang="en-US" sz="2400" b="1" u="sng"/>
              <a:t>1- Reviewing OCA Collections </a:t>
            </a:r>
          </a:p>
        </p:txBody>
      </p:sp>
      <p:sp>
        <p:nvSpPr>
          <p:cNvPr id="6" name="TextBox 5">
            <a:extLst>
              <a:ext uri="{FF2B5EF4-FFF2-40B4-BE49-F238E27FC236}">
                <a16:creationId xmlns:a16="http://schemas.microsoft.com/office/drawing/2014/main" id="{44E57A02-3D30-43FF-8851-5176CC153965}"/>
              </a:ext>
            </a:extLst>
          </p:cNvPr>
          <p:cNvSpPr txBox="1"/>
          <p:nvPr/>
        </p:nvSpPr>
        <p:spPr>
          <a:xfrm>
            <a:off x="120598" y="1027793"/>
            <a:ext cx="4503420" cy="461665"/>
          </a:xfrm>
          <a:prstGeom prst="rect">
            <a:avLst/>
          </a:prstGeom>
          <a:noFill/>
        </p:spPr>
        <p:txBody>
          <a:bodyPr wrap="square" rtlCol="0">
            <a:spAutoFit/>
          </a:bodyPr>
          <a:lstStyle/>
          <a:p>
            <a:r>
              <a:rPr lang="ar-KW" sz="2400" b="1" u="sng"/>
              <a:t>2</a:t>
            </a:r>
            <a:r>
              <a:rPr lang="en-US" sz="2400" b="1" u="sng"/>
              <a:t>- Working with Generics </a:t>
            </a:r>
          </a:p>
        </p:txBody>
      </p:sp>
      <p:pic>
        <p:nvPicPr>
          <p:cNvPr id="8" name="Picture 7">
            <a:extLst>
              <a:ext uri="{FF2B5EF4-FFF2-40B4-BE49-F238E27FC236}">
                <a16:creationId xmlns:a16="http://schemas.microsoft.com/office/drawing/2014/main" id="{35652180-874C-4915-9E2B-EB46143205F1}"/>
              </a:ext>
            </a:extLst>
          </p:cNvPr>
          <p:cNvPicPr>
            <a:picLocks noChangeAspect="1"/>
          </p:cNvPicPr>
          <p:nvPr/>
        </p:nvPicPr>
        <p:blipFill>
          <a:blip r:embed="rId2"/>
          <a:stretch>
            <a:fillRect/>
          </a:stretch>
        </p:blipFill>
        <p:spPr>
          <a:xfrm>
            <a:off x="329318" y="1489458"/>
            <a:ext cx="5324475" cy="2009775"/>
          </a:xfrm>
          <a:prstGeom prst="rect">
            <a:avLst/>
          </a:prstGeom>
        </p:spPr>
      </p:pic>
      <p:sp>
        <p:nvSpPr>
          <p:cNvPr id="10" name="TextBox 9">
            <a:extLst>
              <a:ext uri="{FF2B5EF4-FFF2-40B4-BE49-F238E27FC236}">
                <a16:creationId xmlns:a16="http://schemas.microsoft.com/office/drawing/2014/main" id="{50DE2676-C4AA-4224-809E-7229F9861B4A}"/>
              </a:ext>
            </a:extLst>
          </p:cNvPr>
          <p:cNvSpPr txBox="1"/>
          <p:nvPr/>
        </p:nvSpPr>
        <p:spPr>
          <a:xfrm>
            <a:off x="245534" y="3499233"/>
            <a:ext cx="6158088" cy="938719"/>
          </a:xfrm>
          <a:prstGeom prst="rect">
            <a:avLst/>
          </a:prstGeom>
          <a:noFill/>
        </p:spPr>
        <p:txBody>
          <a:bodyPr wrap="square">
            <a:spAutoFit/>
          </a:bodyPr>
          <a:lstStyle/>
          <a:p>
            <a:r>
              <a:rPr lang="en-US" sz="1100"/>
              <a:t>This code throws a ClassCastException that </a:t>
            </a:r>
            <a:r>
              <a:rPr lang="en-US" sz="1100" err="1"/>
              <a:t>java.lang</a:t>
            </a:r>
            <a:r>
              <a:rPr lang="en-US" sz="1100"/>
              <a:t> .StringBuilder cannot be cast to </a:t>
            </a:r>
            <a:r>
              <a:rPr lang="en-US" sz="1100" err="1"/>
              <a:t>java.lang.String</a:t>
            </a:r>
            <a:r>
              <a:rPr lang="en-US" sz="1100"/>
              <a:t>. </a:t>
            </a:r>
          </a:p>
          <a:p>
            <a:endParaRPr lang="ar-KW" sz="1100"/>
          </a:p>
          <a:p>
            <a:r>
              <a:rPr lang="en-US" sz="1100"/>
              <a:t>Generics fix this by allowing you to write and use parameterized types. You specify that you want an </a:t>
            </a:r>
            <a:r>
              <a:rPr lang="en-US" sz="1100" err="1"/>
              <a:t>ArrayList</a:t>
            </a:r>
            <a:r>
              <a:rPr lang="en-US" sz="1100"/>
              <a:t> of String objects. Now the compiler has enough information to prevent you from causing this problem in the first place:</a:t>
            </a:r>
          </a:p>
        </p:txBody>
      </p:sp>
      <p:pic>
        <p:nvPicPr>
          <p:cNvPr id="12" name="Picture 11">
            <a:extLst>
              <a:ext uri="{FF2B5EF4-FFF2-40B4-BE49-F238E27FC236}">
                <a16:creationId xmlns:a16="http://schemas.microsoft.com/office/drawing/2014/main" id="{E48EBBFA-CAC2-42E2-A053-A7F14F557610}"/>
              </a:ext>
            </a:extLst>
          </p:cNvPr>
          <p:cNvPicPr>
            <a:picLocks noChangeAspect="1"/>
          </p:cNvPicPr>
          <p:nvPr/>
        </p:nvPicPr>
        <p:blipFill>
          <a:blip r:embed="rId3"/>
          <a:stretch>
            <a:fillRect/>
          </a:stretch>
        </p:blipFill>
        <p:spPr>
          <a:xfrm>
            <a:off x="329318" y="5019837"/>
            <a:ext cx="4438650" cy="390525"/>
          </a:xfrm>
          <a:prstGeom prst="rect">
            <a:avLst/>
          </a:prstGeom>
        </p:spPr>
      </p:pic>
      <p:sp>
        <p:nvSpPr>
          <p:cNvPr id="14" name="TextBox 13">
            <a:extLst>
              <a:ext uri="{FF2B5EF4-FFF2-40B4-BE49-F238E27FC236}">
                <a16:creationId xmlns:a16="http://schemas.microsoft.com/office/drawing/2014/main" id="{287E26F4-D660-45FD-85B5-4618E3ACE478}"/>
              </a:ext>
            </a:extLst>
          </p:cNvPr>
          <p:cNvSpPr txBox="1"/>
          <p:nvPr/>
        </p:nvSpPr>
        <p:spPr>
          <a:xfrm>
            <a:off x="245534" y="5668538"/>
            <a:ext cx="6158088" cy="430887"/>
          </a:xfrm>
          <a:prstGeom prst="rect">
            <a:avLst/>
          </a:prstGeom>
          <a:noFill/>
        </p:spPr>
        <p:txBody>
          <a:bodyPr wrap="square">
            <a:spAutoFit/>
          </a:bodyPr>
          <a:lstStyle/>
          <a:p>
            <a:r>
              <a:rPr lang="en-US" sz="1100"/>
              <a:t>Getting a compiler error is good. You’ll know right away that something is wrong rather than hoping to discover it later.</a:t>
            </a:r>
          </a:p>
        </p:txBody>
      </p:sp>
      <p:cxnSp>
        <p:nvCxnSpPr>
          <p:cNvPr id="15" name="Straight Connector 14">
            <a:extLst>
              <a:ext uri="{FF2B5EF4-FFF2-40B4-BE49-F238E27FC236}">
                <a16:creationId xmlns:a16="http://schemas.microsoft.com/office/drawing/2014/main" id="{C29EC94D-6BC1-4894-92D8-9E1C0DECA672}"/>
              </a:ext>
            </a:extLst>
          </p:cNvPr>
          <p:cNvCxnSpPr>
            <a:cxnSpLocks/>
          </p:cNvCxnSpPr>
          <p:nvPr/>
        </p:nvCxnSpPr>
        <p:spPr>
          <a:xfrm>
            <a:off x="619512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C37F1E-0F13-4683-93ED-FAA6E5064198}"/>
              </a:ext>
            </a:extLst>
          </p:cNvPr>
          <p:cNvSpPr txBox="1"/>
          <p:nvPr/>
        </p:nvSpPr>
        <p:spPr>
          <a:xfrm>
            <a:off x="6195128" y="-75457"/>
            <a:ext cx="2037737"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Classes </a:t>
            </a:r>
          </a:p>
        </p:txBody>
      </p:sp>
      <p:sp>
        <p:nvSpPr>
          <p:cNvPr id="18" name="TextBox 17">
            <a:extLst>
              <a:ext uri="{FF2B5EF4-FFF2-40B4-BE49-F238E27FC236}">
                <a16:creationId xmlns:a16="http://schemas.microsoft.com/office/drawing/2014/main" id="{23007865-9A88-4733-9394-EB2D402FEBA1}"/>
              </a:ext>
            </a:extLst>
          </p:cNvPr>
          <p:cNvSpPr txBox="1"/>
          <p:nvPr/>
        </p:nvSpPr>
        <p:spPr>
          <a:xfrm>
            <a:off x="6222927" y="201882"/>
            <a:ext cx="6158088" cy="600164"/>
          </a:xfrm>
          <a:prstGeom prst="rect">
            <a:avLst/>
          </a:prstGeom>
          <a:noFill/>
        </p:spPr>
        <p:txBody>
          <a:bodyPr wrap="square">
            <a:spAutoFit/>
          </a:bodyPr>
          <a:lstStyle/>
          <a:p>
            <a:r>
              <a:rPr lang="en-US" sz="1100"/>
              <a:t>You can introduce generics into your own classes. The syntax for introducing a generic is to declare a </a:t>
            </a:r>
            <a:r>
              <a:rPr lang="en-US" sz="1100" b="1" i="1"/>
              <a:t>formal type parameter </a:t>
            </a:r>
            <a:r>
              <a:rPr lang="en-US" sz="1100"/>
              <a:t>in angle brackets. For example, the following class named Crate has a </a:t>
            </a:r>
          </a:p>
          <a:p>
            <a:r>
              <a:rPr lang="en-US" sz="1100"/>
              <a:t>generic type variable declared after the name of the class:</a:t>
            </a:r>
          </a:p>
        </p:txBody>
      </p:sp>
      <p:sp>
        <p:nvSpPr>
          <p:cNvPr id="22" name="TextBox 21">
            <a:extLst>
              <a:ext uri="{FF2B5EF4-FFF2-40B4-BE49-F238E27FC236}">
                <a16:creationId xmlns:a16="http://schemas.microsoft.com/office/drawing/2014/main" id="{805EF4B1-179F-463A-A10C-F0F8630BCAB3}"/>
              </a:ext>
            </a:extLst>
          </p:cNvPr>
          <p:cNvSpPr txBox="1"/>
          <p:nvPr/>
        </p:nvSpPr>
        <p:spPr>
          <a:xfrm>
            <a:off x="6262511" y="2415267"/>
            <a:ext cx="6270978" cy="430887"/>
          </a:xfrm>
          <a:prstGeom prst="rect">
            <a:avLst/>
          </a:prstGeom>
          <a:noFill/>
        </p:spPr>
        <p:txBody>
          <a:bodyPr wrap="square">
            <a:spAutoFit/>
          </a:bodyPr>
          <a:lstStyle/>
          <a:p>
            <a:r>
              <a:rPr lang="en-US" sz="1100"/>
              <a:t>The generic type T is available anywhere within the Crate class. When you instantiate the class, you</a:t>
            </a:r>
          </a:p>
          <a:p>
            <a:r>
              <a:rPr lang="en-US" sz="1100"/>
              <a:t> tell the compiler what T should be for that particular instance.</a:t>
            </a:r>
          </a:p>
        </p:txBody>
      </p:sp>
      <p:pic>
        <p:nvPicPr>
          <p:cNvPr id="26" name="Picture 25">
            <a:extLst>
              <a:ext uri="{FF2B5EF4-FFF2-40B4-BE49-F238E27FC236}">
                <a16:creationId xmlns:a16="http://schemas.microsoft.com/office/drawing/2014/main" id="{9320FC0E-98B7-4309-BEA9-47A35A1B6D36}"/>
              </a:ext>
            </a:extLst>
          </p:cNvPr>
          <p:cNvPicPr>
            <a:picLocks noChangeAspect="1"/>
          </p:cNvPicPr>
          <p:nvPr/>
        </p:nvPicPr>
        <p:blipFill>
          <a:blip r:embed="rId4"/>
          <a:stretch>
            <a:fillRect/>
          </a:stretch>
        </p:blipFill>
        <p:spPr>
          <a:xfrm>
            <a:off x="6349644" y="2799224"/>
            <a:ext cx="5191125" cy="1800225"/>
          </a:xfrm>
          <a:prstGeom prst="rect">
            <a:avLst/>
          </a:prstGeom>
        </p:spPr>
      </p:pic>
      <p:sp>
        <p:nvSpPr>
          <p:cNvPr id="28" name="TextBox 27">
            <a:extLst>
              <a:ext uri="{FF2B5EF4-FFF2-40B4-BE49-F238E27FC236}">
                <a16:creationId xmlns:a16="http://schemas.microsoft.com/office/drawing/2014/main" id="{2F55ADD0-D756-48BD-A776-6B0EABB38EAB}"/>
              </a:ext>
            </a:extLst>
          </p:cNvPr>
          <p:cNvSpPr txBox="1"/>
          <p:nvPr/>
        </p:nvSpPr>
        <p:spPr>
          <a:xfrm>
            <a:off x="6298314" y="4452107"/>
            <a:ext cx="5846409" cy="430887"/>
          </a:xfrm>
          <a:prstGeom prst="rect">
            <a:avLst/>
          </a:prstGeom>
          <a:noFill/>
        </p:spPr>
        <p:txBody>
          <a:bodyPr wrap="square">
            <a:spAutoFit/>
          </a:bodyPr>
          <a:lstStyle/>
          <a:p>
            <a:r>
              <a:rPr lang="en-US" sz="1100"/>
              <a:t>For example, suppose an Elephant class exists, and we are moving our elephant to a new and larger enclosure in our zoo. </a:t>
            </a:r>
          </a:p>
        </p:txBody>
      </p:sp>
      <p:pic>
        <p:nvPicPr>
          <p:cNvPr id="30" name="Picture 29">
            <a:extLst>
              <a:ext uri="{FF2B5EF4-FFF2-40B4-BE49-F238E27FC236}">
                <a16:creationId xmlns:a16="http://schemas.microsoft.com/office/drawing/2014/main" id="{4B7369BB-D315-4B76-ABDB-40E5233291A2}"/>
              </a:ext>
            </a:extLst>
          </p:cNvPr>
          <p:cNvPicPr>
            <a:picLocks noChangeAspect="1"/>
          </p:cNvPicPr>
          <p:nvPr/>
        </p:nvPicPr>
        <p:blipFill>
          <a:blip r:embed="rId5"/>
          <a:stretch>
            <a:fillRect/>
          </a:stretch>
        </p:blipFill>
        <p:spPr>
          <a:xfrm>
            <a:off x="6364776" y="4808957"/>
            <a:ext cx="3448050" cy="800100"/>
          </a:xfrm>
          <a:prstGeom prst="rect">
            <a:avLst/>
          </a:prstGeom>
        </p:spPr>
      </p:pic>
      <p:pic>
        <p:nvPicPr>
          <p:cNvPr id="32" name="Picture 31">
            <a:extLst>
              <a:ext uri="{FF2B5EF4-FFF2-40B4-BE49-F238E27FC236}">
                <a16:creationId xmlns:a16="http://schemas.microsoft.com/office/drawing/2014/main" id="{87D19D70-BFDD-4B1F-A99F-3D525CDFD2E9}"/>
              </a:ext>
            </a:extLst>
          </p:cNvPr>
          <p:cNvPicPr>
            <a:picLocks noChangeAspect="1"/>
          </p:cNvPicPr>
          <p:nvPr/>
        </p:nvPicPr>
        <p:blipFill>
          <a:blip r:embed="rId6"/>
          <a:stretch>
            <a:fillRect/>
          </a:stretch>
        </p:blipFill>
        <p:spPr>
          <a:xfrm>
            <a:off x="6342041" y="5546067"/>
            <a:ext cx="2962275" cy="209550"/>
          </a:xfrm>
          <a:prstGeom prst="rect">
            <a:avLst/>
          </a:prstGeom>
        </p:spPr>
      </p:pic>
      <p:pic>
        <p:nvPicPr>
          <p:cNvPr id="39" name="Picture 38">
            <a:extLst>
              <a:ext uri="{FF2B5EF4-FFF2-40B4-BE49-F238E27FC236}">
                <a16:creationId xmlns:a16="http://schemas.microsoft.com/office/drawing/2014/main" id="{763EF586-FC27-402D-9B64-19698D2584C1}"/>
              </a:ext>
            </a:extLst>
          </p:cNvPr>
          <p:cNvPicPr>
            <a:picLocks noChangeAspect="1"/>
          </p:cNvPicPr>
          <p:nvPr/>
        </p:nvPicPr>
        <p:blipFill>
          <a:blip r:embed="rId7"/>
          <a:stretch>
            <a:fillRect/>
          </a:stretch>
        </p:blipFill>
        <p:spPr>
          <a:xfrm>
            <a:off x="6364776" y="5756051"/>
            <a:ext cx="3086100" cy="923925"/>
          </a:xfrm>
          <a:prstGeom prst="rect">
            <a:avLst/>
          </a:prstGeom>
        </p:spPr>
      </p:pic>
      <p:pic>
        <p:nvPicPr>
          <p:cNvPr id="41" name="Picture 40">
            <a:extLst>
              <a:ext uri="{FF2B5EF4-FFF2-40B4-BE49-F238E27FC236}">
                <a16:creationId xmlns:a16="http://schemas.microsoft.com/office/drawing/2014/main" id="{FB0C8EF9-48EA-4953-9BD2-40E0D4D7D5C4}"/>
              </a:ext>
            </a:extLst>
          </p:cNvPr>
          <p:cNvPicPr>
            <a:picLocks noChangeAspect="1"/>
          </p:cNvPicPr>
          <p:nvPr/>
        </p:nvPicPr>
        <p:blipFill>
          <a:blip r:embed="rId8"/>
          <a:stretch>
            <a:fillRect/>
          </a:stretch>
        </p:blipFill>
        <p:spPr>
          <a:xfrm>
            <a:off x="6337914" y="733573"/>
            <a:ext cx="2676525" cy="1685925"/>
          </a:xfrm>
          <a:prstGeom prst="rect">
            <a:avLst/>
          </a:prstGeom>
        </p:spPr>
      </p:pic>
      <p:sp>
        <p:nvSpPr>
          <p:cNvPr id="43" name="TextBox 42">
            <a:extLst>
              <a:ext uri="{FF2B5EF4-FFF2-40B4-BE49-F238E27FC236}">
                <a16:creationId xmlns:a16="http://schemas.microsoft.com/office/drawing/2014/main" id="{ADE8A90A-9CD1-4AD5-88E1-A7336EB222F6}"/>
              </a:ext>
            </a:extLst>
          </p:cNvPr>
          <p:cNvSpPr txBox="1"/>
          <p:nvPr/>
        </p:nvSpPr>
        <p:spPr>
          <a:xfrm>
            <a:off x="6322640" y="6611837"/>
            <a:ext cx="6327422" cy="261610"/>
          </a:xfrm>
          <a:prstGeom prst="rect">
            <a:avLst/>
          </a:prstGeom>
          <a:noFill/>
        </p:spPr>
        <p:txBody>
          <a:bodyPr wrap="square">
            <a:spAutoFit/>
          </a:bodyPr>
          <a:lstStyle/>
          <a:p>
            <a:r>
              <a:rPr lang="en-US" sz="1100"/>
              <a:t>Now it is starting to get interesting. The Crate class works with any type of class.</a:t>
            </a:r>
          </a:p>
        </p:txBody>
      </p:sp>
      <p:pic>
        <p:nvPicPr>
          <p:cNvPr id="20" name="Picture 19">
            <a:extLst>
              <a:ext uri="{FF2B5EF4-FFF2-40B4-BE49-F238E27FC236}">
                <a16:creationId xmlns:a16="http://schemas.microsoft.com/office/drawing/2014/main" id="{580715CB-AA4B-433A-82B5-5F86104EBE94}"/>
              </a:ext>
            </a:extLst>
          </p:cNvPr>
          <p:cNvPicPr>
            <a:picLocks noChangeAspect="1"/>
          </p:cNvPicPr>
          <p:nvPr/>
        </p:nvPicPr>
        <p:blipFill>
          <a:blip r:embed="rId9"/>
          <a:stretch>
            <a:fillRect/>
          </a:stretch>
        </p:blipFill>
        <p:spPr>
          <a:xfrm>
            <a:off x="3647932" y="1747684"/>
            <a:ext cx="2345032" cy="323658"/>
          </a:xfrm>
          <a:prstGeom prst="rect">
            <a:avLst/>
          </a:prstGeom>
        </p:spPr>
      </p:pic>
      <p:pic>
        <p:nvPicPr>
          <p:cNvPr id="21" name="Picture 20">
            <a:extLst>
              <a:ext uri="{FF2B5EF4-FFF2-40B4-BE49-F238E27FC236}">
                <a16:creationId xmlns:a16="http://schemas.microsoft.com/office/drawing/2014/main" id="{B3724FF0-9C58-49C5-BB4E-3720E4661134}"/>
              </a:ext>
            </a:extLst>
          </p:cNvPr>
          <p:cNvPicPr>
            <a:picLocks noChangeAspect="1"/>
          </p:cNvPicPr>
          <p:nvPr/>
        </p:nvPicPr>
        <p:blipFill>
          <a:blip r:embed="rId9"/>
          <a:stretch>
            <a:fillRect/>
          </a:stretch>
        </p:blipFill>
        <p:spPr>
          <a:xfrm>
            <a:off x="3369141" y="5209086"/>
            <a:ext cx="2825985" cy="270549"/>
          </a:xfrm>
          <a:prstGeom prst="rect">
            <a:avLst/>
          </a:prstGeom>
        </p:spPr>
      </p:pic>
    </p:spTree>
    <p:extLst>
      <p:ext uri="{BB962C8B-B14F-4D97-AF65-F5344CB8AC3E}">
        <p14:creationId xmlns:p14="http://schemas.microsoft.com/office/powerpoint/2010/main" val="2485310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CA7AF1-C308-49A3-8AAB-E922D87552CD}"/>
              </a:ext>
            </a:extLst>
          </p:cNvPr>
          <p:cNvSpPr txBox="1"/>
          <p:nvPr/>
        </p:nvSpPr>
        <p:spPr>
          <a:xfrm>
            <a:off x="0" y="0"/>
            <a:ext cx="5463822" cy="430887"/>
          </a:xfrm>
          <a:prstGeom prst="rect">
            <a:avLst/>
          </a:prstGeom>
          <a:noFill/>
        </p:spPr>
        <p:txBody>
          <a:bodyPr wrap="square">
            <a:spAutoFit/>
          </a:bodyPr>
          <a:lstStyle/>
          <a:p>
            <a:r>
              <a:rPr lang="en-US" sz="1100"/>
              <a:t>Generic classes aren’t limited to having a single type parameter. This class shows two generic parameters:</a:t>
            </a:r>
          </a:p>
        </p:txBody>
      </p:sp>
      <p:pic>
        <p:nvPicPr>
          <p:cNvPr id="7" name="Picture 6">
            <a:extLst>
              <a:ext uri="{FF2B5EF4-FFF2-40B4-BE49-F238E27FC236}">
                <a16:creationId xmlns:a16="http://schemas.microsoft.com/office/drawing/2014/main" id="{6A009EC9-41F4-4DC2-9EAF-52624B6D7580}"/>
              </a:ext>
            </a:extLst>
          </p:cNvPr>
          <p:cNvPicPr>
            <a:picLocks noChangeAspect="1"/>
          </p:cNvPicPr>
          <p:nvPr/>
        </p:nvPicPr>
        <p:blipFill>
          <a:blip r:embed="rId2"/>
          <a:stretch>
            <a:fillRect/>
          </a:stretch>
        </p:blipFill>
        <p:spPr>
          <a:xfrm>
            <a:off x="114122" y="430887"/>
            <a:ext cx="3609975" cy="1295400"/>
          </a:xfrm>
          <a:prstGeom prst="rect">
            <a:avLst/>
          </a:prstGeom>
        </p:spPr>
      </p:pic>
      <p:pic>
        <p:nvPicPr>
          <p:cNvPr id="9" name="Picture 8">
            <a:extLst>
              <a:ext uri="{FF2B5EF4-FFF2-40B4-BE49-F238E27FC236}">
                <a16:creationId xmlns:a16="http://schemas.microsoft.com/office/drawing/2014/main" id="{7A51100D-21DF-49AA-9A27-17D17E1617E3}"/>
              </a:ext>
            </a:extLst>
          </p:cNvPr>
          <p:cNvPicPr>
            <a:picLocks noChangeAspect="1"/>
          </p:cNvPicPr>
          <p:nvPr/>
        </p:nvPicPr>
        <p:blipFill>
          <a:blip r:embed="rId3"/>
          <a:stretch>
            <a:fillRect/>
          </a:stretch>
        </p:blipFill>
        <p:spPr>
          <a:xfrm>
            <a:off x="114122" y="1726287"/>
            <a:ext cx="4876800" cy="762000"/>
          </a:xfrm>
          <a:prstGeom prst="rect">
            <a:avLst/>
          </a:prstGeom>
        </p:spPr>
      </p:pic>
      <p:sp>
        <p:nvSpPr>
          <p:cNvPr id="11" name="TextBox 10">
            <a:extLst>
              <a:ext uri="{FF2B5EF4-FFF2-40B4-BE49-F238E27FC236}">
                <a16:creationId xmlns:a16="http://schemas.microsoft.com/office/drawing/2014/main" id="{1D6B095E-2226-44C7-8CDA-7F3F3FD4BE42}"/>
              </a:ext>
            </a:extLst>
          </p:cNvPr>
          <p:cNvSpPr txBox="1"/>
          <p:nvPr/>
        </p:nvSpPr>
        <p:spPr>
          <a:xfrm>
            <a:off x="57677" y="2488287"/>
            <a:ext cx="6096000" cy="430887"/>
          </a:xfrm>
          <a:prstGeom prst="rect">
            <a:avLst/>
          </a:prstGeom>
          <a:noFill/>
        </p:spPr>
        <p:txBody>
          <a:bodyPr wrap="square">
            <a:spAutoFit/>
          </a:bodyPr>
          <a:lstStyle/>
          <a:p>
            <a:r>
              <a:rPr lang="en-US" sz="1100"/>
              <a:t>Here we specify that the type is Elephant and the unit is Integer. We also throw in a reminder that numeric literals have been able to contain underscores since Java 7.</a:t>
            </a:r>
          </a:p>
        </p:txBody>
      </p:sp>
      <p:cxnSp>
        <p:nvCxnSpPr>
          <p:cNvPr id="12" name="Straight Connector 11">
            <a:extLst>
              <a:ext uri="{FF2B5EF4-FFF2-40B4-BE49-F238E27FC236}">
                <a16:creationId xmlns:a16="http://schemas.microsoft.com/office/drawing/2014/main" id="{3DB87068-F4BB-4431-9F39-8D80701830EB}"/>
              </a:ext>
            </a:extLst>
          </p:cNvPr>
          <p:cNvCxnSpPr>
            <a:cxnSpLocks/>
          </p:cNvCxnSpPr>
          <p:nvPr/>
        </p:nvCxnSpPr>
        <p:spPr>
          <a:xfrm>
            <a:off x="5845172"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FD484A7-3379-48D2-B600-1990CC5B6040}"/>
              </a:ext>
            </a:extLst>
          </p:cNvPr>
          <p:cNvPicPr>
            <a:picLocks noChangeAspect="1"/>
          </p:cNvPicPr>
          <p:nvPr/>
        </p:nvPicPr>
        <p:blipFill>
          <a:blip r:embed="rId4"/>
          <a:stretch>
            <a:fillRect/>
          </a:stretch>
        </p:blipFill>
        <p:spPr>
          <a:xfrm>
            <a:off x="126468" y="3004380"/>
            <a:ext cx="5410200" cy="1514475"/>
          </a:xfrm>
          <a:prstGeom prst="rect">
            <a:avLst/>
          </a:prstGeom>
        </p:spPr>
      </p:pic>
      <p:pic>
        <p:nvPicPr>
          <p:cNvPr id="18" name="Picture 17">
            <a:extLst>
              <a:ext uri="{FF2B5EF4-FFF2-40B4-BE49-F238E27FC236}">
                <a16:creationId xmlns:a16="http://schemas.microsoft.com/office/drawing/2014/main" id="{F87F26A4-EB9E-4533-A0F6-C483B73C6585}"/>
              </a:ext>
            </a:extLst>
          </p:cNvPr>
          <p:cNvPicPr>
            <a:picLocks noChangeAspect="1"/>
          </p:cNvPicPr>
          <p:nvPr/>
        </p:nvPicPr>
        <p:blipFill>
          <a:blip r:embed="rId5"/>
          <a:stretch>
            <a:fillRect/>
          </a:stretch>
        </p:blipFill>
        <p:spPr>
          <a:xfrm>
            <a:off x="126468" y="4545687"/>
            <a:ext cx="4895850" cy="2314575"/>
          </a:xfrm>
          <a:prstGeom prst="rect">
            <a:avLst/>
          </a:prstGeom>
        </p:spPr>
      </p:pic>
      <p:pic>
        <p:nvPicPr>
          <p:cNvPr id="20" name="Picture 19">
            <a:extLst>
              <a:ext uri="{FF2B5EF4-FFF2-40B4-BE49-F238E27FC236}">
                <a16:creationId xmlns:a16="http://schemas.microsoft.com/office/drawing/2014/main" id="{67186555-7E99-44AF-BCA1-2D0378D2136B}"/>
              </a:ext>
            </a:extLst>
          </p:cNvPr>
          <p:cNvPicPr>
            <a:picLocks noChangeAspect="1"/>
          </p:cNvPicPr>
          <p:nvPr/>
        </p:nvPicPr>
        <p:blipFill>
          <a:blip r:embed="rId6"/>
          <a:stretch>
            <a:fillRect/>
          </a:stretch>
        </p:blipFill>
        <p:spPr>
          <a:xfrm>
            <a:off x="6096000" y="26074"/>
            <a:ext cx="5095875" cy="2105025"/>
          </a:xfrm>
          <a:prstGeom prst="rect">
            <a:avLst/>
          </a:prstGeom>
        </p:spPr>
      </p:pic>
      <p:sp>
        <p:nvSpPr>
          <p:cNvPr id="21" name="TextBox 20">
            <a:extLst>
              <a:ext uri="{FF2B5EF4-FFF2-40B4-BE49-F238E27FC236}">
                <a16:creationId xmlns:a16="http://schemas.microsoft.com/office/drawing/2014/main" id="{7F6F54FF-3143-4BDF-929F-866BD7CC59C0}"/>
              </a:ext>
            </a:extLst>
          </p:cNvPr>
          <p:cNvSpPr txBox="1"/>
          <p:nvPr/>
        </p:nvSpPr>
        <p:spPr>
          <a:xfrm>
            <a:off x="5845172" y="2075991"/>
            <a:ext cx="2293128"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Interfaces </a:t>
            </a:r>
          </a:p>
        </p:txBody>
      </p:sp>
      <p:sp>
        <p:nvSpPr>
          <p:cNvPr id="23" name="TextBox 22">
            <a:extLst>
              <a:ext uri="{FF2B5EF4-FFF2-40B4-BE49-F238E27FC236}">
                <a16:creationId xmlns:a16="http://schemas.microsoft.com/office/drawing/2014/main" id="{674A5B33-34CE-4888-A8C6-836A1E89F87A}"/>
              </a:ext>
            </a:extLst>
          </p:cNvPr>
          <p:cNvSpPr txBox="1"/>
          <p:nvPr/>
        </p:nvSpPr>
        <p:spPr>
          <a:xfrm>
            <a:off x="5915379" y="2333377"/>
            <a:ext cx="6096000" cy="430887"/>
          </a:xfrm>
          <a:prstGeom prst="rect">
            <a:avLst/>
          </a:prstGeom>
          <a:noFill/>
        </p:spPr>
        <p:txBody>
          <a:bodyPr wrap="square">
            <a:spAutoFit/>
          </a:bodyPr>
          <a:lstStyle/>
          <a:p>
            <a:r>
              <a:rPr lang="en-US" sz="1100"/>
              <a:t>Just like a class, an interface can declare a formal type parameter. For example, the following Shippable interface uses a generic type as the argument to its ship() method:</a:t>
            </a:r>
          </a:p>
        </p:txBody>
      </p:sp>
      <p:pic>
        <p:nvPicPr>
          <p:cNvPr id="25" name="Picture 24">
            <a:extLst>
              <a:ext uri="{FF2B5EF4-FFF2-40B4-BE49-F238E27FC236}">
                <a16:creationId xmlns:a16="http://schemas.microsoft.com/office/drawing/2014/main" id="{317F8620-53DB-419F-886E-21D58DFDC7B6}"/>
              </a:ext>
            </a:extLst>
          </p:cNvPr>
          <p:cNvPicPr>
            <a:picLocks noChangeAspect="1"/>
          </p:cNvPicPr>
          <p:nvPr/>
        </p:nvPicPr>
        <p:blipFill>
          <a:blip r:embed="rId7"/>
          <a:stretch>
            <a:fillRect/>
          </a:stretch>
        </p:blipFill>
        <p:spPr>
          <a:xfrm>
            <a:off x="6004700" y="2730397"/>
            <a:ext cx="2133600" cy="600075"/>
          </a:xfrm>
          <a:prstGeom prst="rect">
            <a:avLst/>
          </a:prstGeom>
        </p:spPr>
      </p:pic>
      <p:sp>
        <p:nvSpPr>
          <p:cNvPr id="27" name="TextBox 26">
            <a:extLst>
              <a:ext uri="{FF2B5EF4-FFF2-40B4-BE49-F238E27FC236}">
                <a16:creationId xmlns:a16="http://schemas.microsoft.com/office/drawing/2014/main" id="{F4ACFE41-D263-439E-891F-A9F26C50D132}"/>
              </a:ext>
            </a:extLst>
          </p:cNvPr>
          <p:cNvSpPr txBox="1"/>
          <p:nvPr/>
        </p:nvSpPr>
        <p:spPr>
          <a:xfrm>
            <a:off x="5915379" y="3310820"/>
            <a:ext cx="6096000" cy="430887"/>
          </a:xfrm>
          <a:prstGeom prst="rect">
            <a:avLst/>
          </a:prstGeom>
          <a:noFill/>
        </p:spPr>
        <p:txBody>
          <a:bodyPr wrap="square">
            <a:spAutoFit/>
          </a:bodyPr>
          <a:lstStyle/>
          <a:p>
            <a:r>
              <a:rPr lang="en-US" sz="1100"/>
              <a:t>There are three ways a class can approach implementing this interface. The first is to specify the generic type in the class :</a:t>
            </a:r>
          </a:p>
        </p:txBody>
      </p:sp>
      <p:pic>
        <p:nvPicPr>
          <p:cNvPr id="29" name="Picture 28">
            <a:extLst>
              <a:ext uri="{FF2B5EF4-FFF2-40B4-BE49-F238E27FC236}">
                <a16:creationId xmlns:a16="http://schemas.microsoft.com/office/drawing/2014/main" id="{2F4A2F06-862B-4363-B887-A47028ECDECA}"/>
              </a:ext>
            </a:extLst>
          </p:cNvPr>
          <p:cNvPicPr>
            <a:picLocks noChangeAspect="1"/>
          </p:cNvPicPr>
          <p:nvPr/>
        </p:nvPicPr>
        <p:blipFill>
          <a:blip r:embed="rId8"/>
          <a:stretch>
            <a:fillRect/>
          </a:stretch>
        </p:blipFill>
        <p:spPr>
          <a:xfrm>
            <a:off x="6004700" y="3707674"/>
            <a:ext cx="3762375" cy="609600"/>
          </a:xfrm>
          <a:prstGeom prst="rect">
            <a:avLst/>
          </a:prstGeom>
        </p:spPr>
      </p:pic>
      <p:sp>
        <p:nvSpPr>
          <p:cNvPr id="31" name="TextBox 30">
            <a:extLst>
              <a:ext uri="{FF2B5EF4-FFF2-40B4-BE49-F238E27FC236}">
                <a16:creationId xmlns:a16="http://schemas.microsoft.com/office/drawing/2014/main" id="{CECD9A15-0E33-43C4-A4EE-12EB78A1E30F}"/>
              </a:ext>
            </a:extLst>
          </p:cNvPr>
          <p:cNvSpPr txBox="1"/>
          <p:nvPr/>
        </p:nvSpPr>
        <p:spPr>
          <a:xfrm>
            <a:off x="5925679" y="4244420"/>
            <a:ext cx="6096000" cy="261610"/>
          </a:xfrm>
          <a:prstGeom prst="rect">
            <a:avLst/>
          </a:prstGeom>
          <a:noFill/>
        </p:spPr>
        <p:txBody>
          <a:bodyPr wrap="square">
            <a:spAutoFit/>
          </a:bodyPr>
          <a:lstStyle/>
          <a:p>
            <a:r>
              <a:rPr lang="en-US" sz="1100"/>
              <a:t>The next way is to create a generic class :</a:t>
            </a:r>
          </a:p>
        </p:txBody>
      </p:sp>
      <p:pic>
        <p:nvPicPr>
          <p:cNvPr id="33" name="Picture 32">
            <a:extLst>
              <a:ext uri="{FF2B5EF4-FFF2-40B4-BE49-F238E27FC236}">
                <a16:creationId xmlns:a16="http://schemas.microsoft.com/office/drawing/2014/main" id="{712FFBA7-E9E5-42F8-AA14-E07439FBBB2D}"/>
              </a:ext>
            </a:extLst>
          </p:cNvPr>
          <p:cNvPicPr>
            <a:picLocks noChangeAspect="1"/>
          </p:cNvPicPr>
          <p:nvPr/>
        </p:nvPicPr>
        <p:blipFill>
          <a:blip r:embed="rId9"/>
          <a:stretch>
            <a:fillRect/>
          </a:stretch>
        </p:blipFill>
        <p:spPr>
          <a:xfrm>
            <a:off x="6004700" y="4502723"/>
            <a:ext cx="3848100" cy="552450"/>
          </a:xfrm>
          <a:prstGeom prst="rect">
            <a:avLst/>
          </a:prstGeom>
        </p:spPr>
      </p:pic>
      <p:sp>
        <p:nvSpPr>
          <p:cNvPr id="35" name="TextBox 34">
            <a:extLst>
              <a:ext uri="{FF2B5EF4-FFF2-40B4-BE49-F238E27FC236}">
                <a16:creationId xmlns:a16="http://schemas.microsoft.com/office/drawing/2014/main" id="{D74E7EE9-5FC9-4B07-A914-EA6C12F37203}"/>
              </a:ext>
            </a:extLst>
          </p:cNvPr>
          <p:cNvSpPr txBox="1"/>
          <p:nvPr/>
        </p:nvSpPr>
        <p:spPr>
          <a:xfrm>
            <a:off x="5925679" y="4983103"/>
            <a:ext cx="6096000" cy="1107996"/>
          </a:xfrm>
          <a:prstGeom prst="rect">
            <a:avLst/>
          </a:prstGeom>
          <a:noFill/>
        </p:spPr>
        <p:txBody>
          <a:bodyPr wrap="square">
            <a:spAutoFit/>
          </a:bodyPr>
          <a:lstStyle/>
          <a:p>
            <a:r>
              <a:rPr lang="en-US" sz="1100"/>
              <a:t>In this example, the type parameter could have been named anything, including T. We used U in the example so that it isn’t confusing as to what T refers to. The exam won’t mind trying to confuse you by using the same type parameter name. </a:t>
            </a:r>
          </a:p>
          <a:p>
            <a:endParaRPr lang="en-US" sz="1100"/>
          </a:p>
          <a:p>
            <a:r>
              <a:rPr lang="en-US" sz="1100"/>
              <a:t>The final way is to not use generics at all. This is the old way of writing code. It generates a compiler warning about Shippable being a </a:t>
            </a:r>
            <a:r>
              <a:rPr lang="en-US" sz="1100" b="1" i="1"/>
              <a:t>raw type</a:t>
            </a:r>
            <a:r>
              <a:rPr lang="en-US" sz="1100"/>
              <a:t>, but it does compile: </a:t>
            </a:r>
          </a:p>
        </p:txBody>
      </p:sp>
      <p:pic>
        <p:nvPicPr>
          <p:cNvPr id="37" name="Picture 36">
            <a:extLst>
              <a:ext uri="{FF2B5EF4-FFF2-40B4-BE49-F238E27FC236}">
                <a16:creationId xmlns:a16="http://schemas.microsoft.com/office/drawing/2014/main" id="{67B62F68-7FCF-40E0-B083-929DBD49A961}"/>
              </a:ext>
            </a:extLst>
          </p:cNvPr>
          <p:cNvPicPr>
            <a:picLocks noChangeAspect="1"/>
          </p:cNvPicPr>
          <p:nvPr/>
        </p:nvPicPr>
        <p:blipFill>
          <a:blip r:embed="rId10"/>
          <a:stretch>
            <a:fillRect/>
          </a:stretch>
        </p:blipFill>
        <p:spPr>
          <a:xfrm>
            <a:off x="6004700" y="6199365"/>
            <a:ext cx="2924175" cy="571500"/>
          </a:xfrm>
          <a:prstGeom prst="rect">
            <a:avLst/>
          </a:prstGeom>
        </p:spPr>
      </p:pic>
    </p:spTree>
    <p:extLst>
      <p:ext uri="{BB962C8B-B14F-4D97-AF65-F5344CB8AC3E}">
        <p14:creationId xmlns:p14="http://schemas.microsoft.com/office/powerpoint/2010/main" val="173139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F92995-98EE-4691-8E6D-692D47059CCF}"/>
              </a:ext>
            </a:extLst>
          </p:cNvPr>
          <p:cNvSpPr txBox="1"/>
          <p:nvPr/>
        </p:nvSpPr>
        <p:spPr>
          <a:xfrm>
            <a:off x="0" y="3203577"/>
            <a:ext cx="2293128"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Methods </a:t>
            </a:r>
          </a:p>
        </p:txBody>
      </p:sp>
      <p:sp>
        <p:nvSpPr>
          <p:cNvPr id="8" name="TextBox 7">
            <a:extLst>
              <a:ext uri="{FF2B5EF4-FFF2-40B4-BE49-F238E27FC236}">
                <a16:creationId xmlns:a16="http://schemas.microsoft.com/office/drawing/2014/main" id="{8B52349F-3DB6-449B-90C4-284AC288B19A}"/>
              </a:ext>
            </a:extLst>
          </p:cNvPr>
          <p:cNvSpPr txBox="1"/>
          <p:nvPr/>
        </p:nvSpPr>
        <p:spPr>
          <a:xfrm>
            <a:off x="56445" y="3572909"/>
            <a:ext cx="6112932" cy="938719"/>
          </a:xfrm>
          <a:prstGeom prst="rect">
            <a:avLst/>
          </a:prstGeom>
          <a:noFill/>
        </p:spPr>
        <p:txBody>
          <a:bodyPr wrap="square">
            <a:spAutoFit/>
          </a:bodyPr>
          <a:lstStyle/>
          <a:p>
            <a:r>
              <a:rPr lang="en-US" sz="1100"/>
              <a:t>Up until this point, you’ve seen formal type parameters declared on the class or interface level. It is also possible to declare them on the method level. This is often useful for static methods since they aren’t part of an instance that can declare the type. However, it is also allowed on non-static methods as well.</a:t>
            </a:r>
          </a:p>
          <a:p>
            <a:endParaRPr lang="en-US" sz="1100"/>
          </a:p>
          <a:p>
            <a:r>
              <a:rPr lang="en-US" sz="1100"/>
              <a:t>In this example, the method uses a generic parameter:</a:t>
            </a:r>
          </a:p>
        </p:txBody>
      </p:sp>
      <p:cxnSp>
        <p:nvCxnSpPr>
          <p:cNvPr id="9" name="Straight Connector 8">
            <a:extLst>
              <a:ext uri="{FF2B5EF4-FFF2-40B4-BE49-F238E27FC236}">
                <a16:creationId xmlns:a16="http://schemas.microsoft.com/office/drawing/2014/main" id="{8E4E12C8-02C3-4468-BCE7-ACAF00FC46D4}"/>
              </a:ext>
            </a:extLst>
          </p:cNvPr>
          <p:cNvCxnSpPr>
            <a:cxnSpLocks/>
          </p:cNvCxnSpPr>
          <p:nvPr/>
        </p:nvCxnSpPr>
        <p:spPr>
          <a:xfrm>
            <a:off x="607095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C95381-4EBD-4EB9-89D5-ED1CC8F90A1A}"/>
              </a:ext>
            </a:extLst>
          </p:cNvPr>
          <p:cNvPicPr>
            <a:picLocks noChangeAspect="1"/>
          </p:cNvPicPr>
          <p:nvPr/>
        </p:nvPicPr>
        <p:blipFill>
          <a:blip r:embed="rId2"/>
          <a:stretch>
            <a:fillRect/>
          </a:stretch>
        </p:blipFill>
        <p:spPr>
          <a:xfrm>
            <a:off x="213607" y="4511628"/>
            <a:ext cx="2733675" cy="762000"/>
          </a:xfrm>
          <a:prstGeom prst="rect">
            <a:avLst/>
          </a:prstGeom>
        </p:spPr>
      </p:pic>
      <p:sp>
        <p:nvSpPr>
          <p:cNvPr id="13" name="TextBox 12">
            <a:extLst>
              <a:ext uri="{FF2B5EF4-FFF2-40B4-BE49-F238E27FC236}">
                <a16:creationId xmlns:a16="http://schemas.microsoft.com/office/drawing/2014/main" id="{E17223EC-7039-4CF7-ABCE-C36A0CAD413E}"/>
              </a:ext>
            </a:extLst>
          </p:cNvPr>
          <p:cNvSpPr txBox="1"/>
          <p:nvPr/>
        </p:nvSpPr>
        <p:spPr>
          <a:xfrm>
            <a:off x="6070950" y="0"/>
            <a:ext cx="6112932" cy="769441"/>
          </a:xfrm>
          <a:prstGeom prst="rect">
            <a:avLst/>
          </a:prstGeom>
          <a:noFill/>
        </p:spPr>
        <p:txBody>
          <a:bodyPr wrap="square">
            <a:spAutoFit/>
          </a:bodyPr>
          <a:lstStyle/>
          <a:p>
            <a:r>
              <a:rPr lang="en-US" sz="1100"/>
              <a:t>The method parameter is the generic type T. The return type is a Crate. Before the return type, we declare the formal type parameter of . Unless a method is obtaining the generic formal type parameter from the class/interface, it is specified immediately before the return type of the method. This can lead to some interesting-looking code!</a:t>
            </a:r>
          </a:p>
        </p:txBody>
      </p:sp>
      <p:pic>
        <p:nvPicPr>
          <p:cNvPr id="15" name="Picture 14">
            <a:extLst>
              <a:ext uri="{FF2B5EF4-FFF2-40B4-BE49-F238E27FC236}">
                <a16:creationId xmlns:a16="http://schemas.microsoft.com/office/drawing/2014/main" id="{543968EB-A876-4E3C-991F-3200AF2357B6}"/>
              </a:ext>
            </a:extLst>
          </p:cNvPr>
          <p:cNvPicPr>
            <a:picLocks noChangeAspect="1"/>
          </p:cNvPicPr>
          <p:nvPr/>
        </p:nvPicPr>
        <p:blipFill>
          <a:blip r:embed="rId3"/>
          <a:stretch>
            <a:fillRect/>
          </a:stretch>
        </p:blipFill>
        <p:spPr>
          <a:xfrm>
            <a:off x="6169377" y="726058"/>
            <a:ext cx="4581525" cy="647700"/>
          </a:xfrm>
          <a:prstGeom prst="rect">
            <a:avLst/>
          </a:prstGeom>
        </p:spPr>
      </p:pic>
      <p:sp>
        <p:nvSpPr>
          <p:cNvPr id="17" name="TextBox 16">
            <a:extLst>
              <a:ext uri="{FF2B5EF4-FFF2-40B4-BE49-F238E27FC236}">
                <a16:creationId xmlns:a16="http://schemas.microsoft.com/office/drawing/2014/main" id="{AB010FAE-F5EB-4C2A-A454-C0D47F3D47EF}"/>
              </a:ext>
            </a:extLst>
          </p:cNvPr>
          <p:cNvSpPr txBox="1"/>
          <p:nvPr/>
        </p:nvSpPr>
        <p:spPr>
          <a:xfrm>
            <a:off x="6096000" y="1330374"/>
            <a:ext cx="6112932" cy="600164"/>
          </a:xfrm>
          <a:prstGeom prst="rect">
            <a:avLst/>
          </a:prstGeom>
          <a:noFill/>
        </p:spPr>
        <p:txBody>
          <a:bodyPr wrap="square">
            <a:spAutoFit/>
          </a:bodyPr>
          <a:lstStyle/>
          <a:p>
            <a:r>
              <a:rPr lang="en-US" sz="1100"/>
              <a:t>Line 3 shows the formal parameter type immediately before the return type of void. Line 4 shows the return type being the formal parameter type. It looks weird, but it is correct. Line 5 omits the formal parameter type, and therefore it does not compile.</a:t>
            </a:r>
          </a:p>
        </p:txBody>
      </p:sp>
      <p:pic>
        <p:nvPicPr>
          <p:cNvPr id="19" name="Picture 18">
            <a:extLst>
              <a:ext uri="{FF2B5EF4-FFF2-40B4-BE49-F238E27FC236}">
                <a16:creationId xmlns:a16="http://schemas.microsoft.com/office/drawing/2014/main" id="{41FBC705-14EB-4363-A5B7-54BBA87FA136}"/>
              </a:ext>
            </a:extLst>
          </p:cNvPr>
          <p:cNvPicPr>
            <a:picLocks noChangeAspect="1"/>
          </p:cNvPicPr>
          <p:nvPr/>
        </p:nvPicPr>
        <p:blipFill>
          <a:blip r:embed="rId4"/>
          <a:stretch>
            <a:fillRect/>
          </a:stretch>
        </p:blipFill>
        <p:spPr>
          <a:xfrm>
            <a:off x="6169377" y="1930538"/>
            <a:ext cx="5353050" cy="2019300"/>
          </a:xfrm>
          <a:prstGeom prst="rect">
            <a:avLst/>
          </a:prstGeom>
        </p:spPr>
      </p:pic>
      <p:sp>
        <p:nvSpPr>
          <p:cNvPr id="20" name="TextBox 19">
            <a:extLst>
              <a:ext uri="{FF2B5EF4-FFF2-40B4-BE49-F238E27FC236}">
                <a16:creationId xmlns:a16="http://schemas.microsoft.com/office/drawing/2014/main" id="{F91EDA65-B793-43BA-9BC2-F82EABFCA5CE}"/>
              </a:ext>
            </a:extLst>
          </p:cNvPr>
          <p:cNvSpPr txBox="1"/>
          <p:nvPr/>
        </p:nvSpPr>
        <p:spPr>
          <a:xfrm>
            <a:off x="6070950" y="3949838"/>
            <a:ext cx="3284041" cy="369332"/>
          </a:xfrm>
          <a:prstGeom prst="rect">
            <a:avLst/>
          </a:prstGeom>
          <a:noFill/>
        </p:spPr>
        <p:txBody>
          <a:bodyPr wrap="none" rtlCol="0">
            <a:spAutoFit/>
          </a:bodyPr>
          <a:lstStyle/>
          <a:p>
            <a:pPr marL="342900" indent="-342900">
              <a:buFont typeface="Wingdings" panose="05000000000000000000" pitchFamily="2" charset="2"/>
              <a:buChar char="Ø"/>
            </a:pPr>
            <a:r>
              <a:rPr lang="en-US"/>
              <a:t>Interacting with Legacy Code </a:t>
            </a:r>
          </a:p>
        </p:txBody>
      </p:sp>
      <p:sp>
        <p:nvSpPr>
          <p:cNvPr id="22" name="TextBox 21">
            <a:extLst>
              <a:ext uri="{FF2B5EF4-FFF2-40B4-BE49-F238E27FC236}">
                <a16:creationId xmlns:a16="http://schemas.microsoft.com/office/drawing/2014/main" id="{98B0312A-733D-479A-8404-255FC33AC01E}"/>
              </a:ext>
            </a:extLst>
          </p:cNvPr>
          <p:cNvSpPr txBox="1"/>
          <p:nvPr/>
        </p:nvSpPr>
        <p:spPr>
          <a:xfrm>
            <a:off x="6096000" y="4288825"/>
            <a:ext cx="6118578" cy="769441"/>
          </a:xfrm>
          <a:prstGeom prst="rect">
            <a:avLst/>
          </a:prstGeom>
          <a:noFill/>
        </p:spPr>
        <p:txBody>
          <a:bodyPr wrap="square">
            <a:spAutoFit/>
          </a:bodyPr>
          <a:lstStyle/>
          <a:p>
            <a:r>
              <a:rPr lang="en-US" sz="1100" b="1" i="1"/>
              <a:t>Legacy code </a:t>
            </a:r>
            <a:r>
              <a:rPr lang="en-US" sz="1100"/>
              <a:t>is older code. It is usually code that is in a different style than you would write if you were writing the code today. In this section, we are referring to code that was written to target Java 1.4 or lower, and therefore it does not use generics. Collections written without generics are also known</a:t>
            </a:r>
            <a:endParaRPr lang="ar-KW" sz="1100"/>
          </a:p>
          <a:p>
            <a:r>
              <a:rPr lang="en-US" sz="1100"/>
              <a:t> as </a:t>
            </a:r>
            <a:r>
              <a:rPr lang="en-US" sz="1100" b="1" i="1"/>
              <a:t>raw collections</a:t>
            </a:r>
          </a:p>
        </p:txBody>
      </p:sp>
      <p:sp>
        <p:nvSpPr>
          <p:cNvPr id="24" name="TextBox 23">
            <a:extLst>
              <a:ext uri="{FF2B5EF4-FFF2-40B4-BE49-F238E27FC236}">
                <a16:creationId xmlns:a16="http://schemas.microsoft.com/office/drawing/2014/main" id="{0EDB7911-CC17-4FA4-914B-ABABECF0D33A}"/>
              </a:ext>
            </a:extLst>
          </p:cNvPr>
          <p:cNvSpPr txBox="1"/>
          <p:nvPr/>
        </p:nvSpPr>
        <p:spPr>
          <a:xfrm>
            <a:off x="6121051" y="4968952"/>
            <a:ext cx="6124222" cy="600164"/>
          </a:xfrm>
          <a:prstGeom prst="rect">
            <a:avLst/>
          </a:prstGeom>
          <a:noFill/>
        </p:spPr>
        <p:txBody>
          <a:bodyPr wrap="square">
            <a:spAutoFit/>
          </a:bodyPr>
          <a:lstStyle/>
          <a:p>
            <a:r>
              <a:rPr lang="en-US" sz="1100"/>
              <a:t>Remember that using generics gives us compile time safety. At least it does when all of the code involved uses generics. When some code uses generics and other code does not, it is easy to get lulled into a false sense of security. Let’s look at an example:</a:t>
            </a:r>
          </a:p>
        </p:txBody>
      </p:sp>
      <p:pic>
        <p:nvPicPr>
          <p:cNvPr id="3" name="Picture 2">
            <a:extLst>
              <a:ext uri="{FF2B5EF4-FFF2-40B4-BE49-F238E27FC236}">
                <a16:creationId xmlns:a16="http://schemas.microsoft.com/office/drawing/2014/main" id="{DC3680F8-3F5F-45A9-AE3D-4928A9C9F05C}"/>
              </a:ext>
            </a:extLst>
          </p:cNvPr>
          <p:cNvPicPr>
            <a:picLocks noChangeAspect="1"/>
          </p:cNvPicPr>
          <p:nvPr/>
        </p:nvPicPr>
        <p:blipFill>
          <a:blip r:embed="rId5"/>
          <a:stretch>
            <a:fillRect/>
          </a:stretch>
        </p:blipFill>
        <p:spPr>
          <a:xfrm>
            <a:off x="107595" y="0"/>
            <a:ext cx="5276850" cy="3095625"/>
          </a:xfrm>
          <a:prstGeom prst="rect">
            <a:avLst/>
          </a:prstGeom>
        </p:spPr>
      </p:pic>
      <p:pic>
        <p:nvPicPr>
          <p:cNvPr id="16" name="Picture 15">
            <a:extLst>
              <a:ext uri="{FF2B5EF4-FFF2-40B4-BE49-F238E27FC236}">
                <a16:creationId xmlns:a16="http://schemas.microsoft.com/office/drawing/2014/main" id="{3F87C037-1811-4D2A-BF14-6023724C6624}"/>
              </a:ext>
            </a:extLst>
          </p:cNvPr>
          <p:cNvPicPr>
            <a:picLocks noChangeAspect="1"/>
          </p:cNvPicPr>
          <p:nvPr/>
        </p:nvPicPr>
        <p:blipFill>
          <a:blip r:embed="rId6"/>
          <a:stretch>
            <a:fillRect/>
          </a:stretch>
        </p:blipFill>
        <p:spPr>
          <a:xfrm>
            <a:off x="9359579" y="1165506"/>
            <a:ext cx="2635762" cy="218176"/>
          </a:xfrm>
          <a:prstGeom prst="rect">
            <a:avLst/>
          </a:prstGeom>
        </p:spPr>
      </p:pic>
    </p:spTree>
    <p:extLst>
      <p:ext uri="{BB962C8B-B14F-4D97-AF65-F5344CB8AC3E}">
        <p14:creationId xmlns:p14="http://schemas.microsoft.com/office/powerpoint/2010/main" val="102753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C3DB46-FF17-4E12-862A-8DCFA16D47C4}"/>
              </a:ext>
            </a:extLst>
          </p:cNvPr>
          <p:cNvPicPr>
            <a:picLocks noChangeAspect="1"/>
          </p:cNvPicPr>
          <p:nvPr/>
        </p:nvPicPr>
        <p:blipFill>
          <a:blip r:embed="rId2"/>
          <a:stretch>
            <a:fillRect/>
          </a:stretch>
        </p:blipFill>
        <p:spPr>
          <a:xfrm>
            <a:off x="134791" y="0"/>
            <a:ext cx="4038600" cy="2190750"/>
          </a:xfrm>
          <a:prstGeom prst="rect">
            <a:avLst/>
          </a:prstGeom>
        </p:spPr>
      </p:pic>
      <p:sp>
        <p:nvSpPr>
          <p:cNvPr id="6" name="TextBox 5">
            <a:extLst>
              <a:ext uri="{FF2B5EF4-FFF2-40B4-BE49-F238E27FC236}">
                <a16:creationId xmlns:a16="http://schemas.microsoft.com/office/drawing/2014/main" id="{8764E922-828E-4404-877A-01CA0583E2FB}"/>
              </a:ext>
            </a:extLst>
          </p:cNvPr>
          <p:cNvSpPr txBox="1"/>
          <p:nvPr/>
        </p:nvSpPr>
        <p:spPr>
          <a:xfrm>
            <a:off x="134791" y="2190750"/>
            <a:ext cx="6096000" cy="2123658"/>
          </a:xfrm>
          <a:prstGeom prst="rect">
            <a:avLst/>
          </a:prstGeom>
          <a:noFill/>
        </p:spPr>
        <p:txBody>
          <a:bodyPr wrap="square">
            <a:spAutoFit/>
          </a:bodyPr>
          <a:lstStyle/>
          <a:p>
            <a:r>
              <a:rPr lang="en-US" sz="1100"/>
              <a:t>In this example, we get a ClassCastException on a line that is working with a generic list. At first,</a:t>
            </a:r>
            <a:endParaRPr lang="ar-KW" sz="1100"/>
          </a:p>
          <a:p>
            <a:r>
              <a:rPr lang="en-US" sz="1100"/>
              <a:t> this seems odd. This is the problem that generics are supposed to solve. The difference is that </a:t>
            </a:r>
            <a:endParaRPr lang="ar-KW" sz="1100"/>
          </a:p>
          <a:p>
            <a:r>
              <a:rPr lang="en-US" sz="1100"/>
              <a:t>all of the code doesn’t use generics here. The main() method calls </a:t>
            </a:r>
            <a:r>
              <a:rPr lang="en-US" sz="1100" err="1"/>
              <a:t>printDragons</a:t>
            </a:r>
            <a:r>
              <a:rPr lang="en-US" sz="1100"/>
              <a:t>() with a raw type.</a:t>
            </a:r>
            <a:endParaRPr lang="ar-KW" sz="1100"/>
          </a:p>
          <a:p>
            <a:r>
              <a:rPr lang="en-US" sz="1100"/>
              <a:t> Due to type erasure, Java doesn’t know this is a problem until runtime, when it attempts to cast a Unicorn to a Dragon. The cast is tricky because it doesn’t appear in the code. With generic types,</a:t>
            </a:r>
            <a:endParaRPr lang="ar-KW" sz="1100"/>
          </a:p>
          <a:p>
            <a:r>
              <a:rPr lang="en-US" sz="1100"/>
              <a:t> Java writes the casts for us.</a:t>
            </a:r>
            <a:endParaRPr lang="ar-KW" sz="1100"/>
          </a:p>
          <a:p>
            <a:endParaRPr lang="ar-KW" sz="1100"/>
          </a:p>
          <a:p>
            <a:r>
              <a:rPr lang="en-US" sz="1100"/>
              <a:t> Although Java doesn’t know that there is a problem, it does know there </a:t>
            </a:r>
            <a:r>
              <a:rPr lang="en-US" sz="1100" b="1" i="1"/>
              <a:t>might</a:t>
            </a:r>
            <a:r>
              <a:rPr lang="en-US" sz="1100"/>
              <a:t> be a problem. </a:t>
            </a:r>
            <a:endParaRPr lang="ar-KW" sz="1100"/>
          </a:p>
          <a:p>
            <a:r>
              <a:rPr lang="en-US" sz="1100"/>
              <a:t>Java knows that raw types are asking for trouble, and it presents a </a:t>
            </a:r>
            <a:r>
              <a:rPr lang="en-US" sz="1100" b="1" i="1"/>
              <a:t>compiler warning </a:t>
            </a:r>
            <a:r>
              <a:rPr lang="en-US" sz="1100"/>
              <a:t>for this case. </a:t>
            </a:r>
            <a:endParaRPr lang="ar-KW" sz="1100"/>
          </a:p>
          <a:p>
            <a:r>
              <a:rPr lang="en-US" sz="1100"/>
              <a:t>A compiler warning is different from a compiler error in that all of the code still compiles with </a:t>
            </a:r>
            <a:endParaRPr lang="ar-KW" sz="1100"/>
          </a:p>
          <a:p>
            <a:r>
              <a:rPr lang="en-US" sz="1100"/>
              <a:t>a compiler error. The compiler warning is Java informing you</a:t>
            </a:r>
            <a:r>
              <a:rPr lang="ar-KW" sz="1100"/>
              <a:t> </a:t>
            </a:r>
            <a:r>
              <a:rPr lang="en-US" sz="1100"/>
              <a:t>that you should take a closer look at something.</a:t>
            </a:r>
          </a:p>
        </p:txBody>
      </p:sp>
      <p:pic>
        <p:nvPicPr>
          <p:cNvPr id="8" name="Picture 7">
            <a:extLst>
              <a:ext uri="{FF2B5EF4-FFF2-40B4-BE49-F238E27FC236}">
                <a16:creationId xmlns:a16="http://schemas.microsoft.com/office/drawing/2014/main" id="{CE4CAE90-C236-479B-BF2B-C1AF05945405}"/>
              </a:ext>
            </a:extLst>
          </p:cNvPr>
          <p:cNvPicPr>
            <a:picLocks noChangeAspect="1"/>
          </p:cNvPicPr>
          <p:nvPr/>
        </p:nvPicPr>
        <p:blipFill>
          <a:blip r:embed="rId3"/>
          <a:stretch>
            <a:fillRect/>
          </a:stretch>
        </p:blipFill>
        <p:spPr>
          <a:xfrm>
            <a:off x="214489" y="4314408"/>
            <a:ext cx="4876800" cy="2447925"/>
          </a:xfrm>
          <a:prstGeom prst="rect">
            <a:avLst/>
          </a:prstGeom>
        </p:spPr>
      </p:pic>
      <p:cxnSp>
        <p:nvCxnSpPr>
          <p:cNvPr id="9" name="Straight Connector 8">
            <a:extLst>
              <a:ext uri="{FF2B5EF4-FFF2-40B4-BE49-F238E27FC236}">
                <a16:creationId xmlns:a16="http://schemas.microsoft.com/office/drawing/2014/main" id="{06272EDB-DB0F-43E9-A458-266AC5B6C7C8}"/>
              </a:ext>
            </a:extLst>
          </p:cNvPr>
          <p:cNvCxnSpPr>
            <a:cxnSpLocks/>
          </p:cNvCxnSpPr>
          <p:nvPr/>
        </p:nvCxnSpPr>
        <p:spPr>
          <a:xfrm>
            <a:off x="5901616"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C9AF98-E8E5-4902-AD93-D6C930E5528A}"/>
              </a:ext>
            </a:extLst>
          </p:cNvPr>
          <p:cNvSpPr txBox="1"/>
          <p:nvPr/>
        </p:nvSpPr>
        <p:spPr>
          <a:xfrm>
            <a:off x="5901615" y="0"/>
            <a:ext cx="6155585" cy="261610"/>
          </a:xfrm>
          <a:prstGeom prst="rect">
            <a:avLst/>
          </a:prstGeom>
          <a:noFill/>
        </p:spPr>
        <p:txBody>
          <a:bodyPr wrap="square">
            <a:spAutoFit/>
          </a:bodyPr>
          <a:lstStyle/>
          <a:p>
            <a:r>
              <a:rPr lang="en-US" sz="1100"/>
              <a:t>It shouldn’t be a surprise that you can get a ClassCastException in the other direction either, for example:</a:t>
            </a:r>
          </a:p>
        </p:txBody>
      </p:sp>
      <p:pic>
        <p:nvPicPr>
          <p:cNvPr id="13" name="Picture 12">
            <a:extLst>
              <a:ext uri="{FF2B5EF4-FFF2-40B4-BE49-F238E27FC236}">
                <a16:creationId xmlns:a16="http://schemas.microsoft.com/office/drawing/2014/main" id="{55B26BB9-2AF1-43FC-B711-41DB32C4E337}"/>
              </a:ext>
            </a:extLst>
          </p:cNvPr>
          <p:cNvPicPr>
            <a:picLocks noChangeAspect="1"/>
          </p:cNvPicPr>
          <p:nvPr/>
        </p:nvPicPr>
        <p:blipFill>
          <a:blip r:embed="rId4"/>
          <a:stretch>
            <a:fillRect/>
          </a:stretch>
        </p:blipFill>
        <p:spPr>
          <a:xfrm>
            <a:off x="5991754" y="261610"/>
            <a:ext cx="4543425" cy="1504950"/>
          </a:xfrm>
          <a:prstGeom prst="rect">
            <a:avLst/>
          </a:prstGeom>
        </p:spPr>
      </p:pic>
      <p:sp>
        <p:nvSpPr>
          <p:cNvPr id="15" name="TextBox 14">
            <a:extLst>
              <a:ext uri="{FF2B5EF4-FFF2-40B4-BE49-F238E27FC236}">
                <a16:creationId xmlns:a16="http://schemas.microsoft.com/office/drawing/2014/main" id="{1E5968F8-0289-4CA6-A588-164BE14AFEF8}"/>
              </a:ext>
            </a:extLst>
          </p:cNvPr>
          <p:cNvSpPr txBox="1"/>
          <p:nvPr/>
        </p:nvSpPr>
        <p:spPr>
          <a:xfrm>
            <a:off x="5901616" y="1766560"/>
            <a:ext cx="6096000" cy="1107996"/>
          </a:xfrm>
          <a:prstGeom prst="rect">
            <a:avLst/>
          </a:prstGeom>
          <a:noFill/>
        </p:spPr>
        <p:txBody>
          <a:bodyPr wrap="square">
            <a:spAutoFit/>
          </a:bodyPr>
          <a:lstStyle/>
          <a:p>
            <a:r>
              <a:rPr lang="en-US" sz="1100"/>
              <a:t>The main() method correctly uses generics. The problem is that it calls a legacy method that claims to add a Unicorn to the list. But this method does not actually work as advertised and adds a Dragon on line 8 instead. Then when line 5 tries to put that Dragon in a Unicorn reference, a ClassCastException occurs. Of course, this code has compiler warnings in it as well. This problem is fairly straightforward. If the legacy code doesn’t use the right types, the generics code will still fail at runtime. Autoboxing has a different problem:</a:t>
            </a:r>
          </a:p>
        </p:txBody>
      </p:sp>
      <p:pic>
        <p:nvPicPr>
          <p:cNvPr id="17" name="Picture 16">
            <a:extLst>
              <a:ext uri="{FF2B5EF4-FFF2-40B4-BE49-F238E27FC236}">
                <a16:creationId xmlns:a16="http://schemas.microsoft.com/office/drawing/2014/main" id="{12FDC90E-CB63-435D-8024-F4F7DE822F8A}"/>
              </a:ext>
            </a:extLst>
          </p:cNvPr>
          <p:cNvPicPr>
            <a:picLocks noChangeAspect="1"/>
          </p:cNvPicPr>
          <p:nvPr/>
        </p:nvPicPr>
        <p:blipFill>
          <a:blip r:embed="rId5"/>
          <a:stretch>
            <a:fillRect/>
          </a:stretch>
        </p:blipFill>
        <p:spPr>
          <a:xfrm>
            <a:off x="5948711" y="2828925"/>
            <a:ext cx="3952875" cy="1200150"/>
          </a:xfrm>
          <a:prstGeom prst="rect">
            <a:avLst/>
          </a:prstGeom>
        </p:spPr>
      </p:pic>
      <p:sp>
        <p:nvSpPr>
          <p:cNvPr id="19" name="TextBox 18">
            <a:extLst>
              <a:ext uri="{FF2B5EF4-FFF2-40B4-BE49-F238E27FC236}">
                <a16:creationId xmlns:a16="http://schemas.microsoft.com/office/drawing/2014/main" id="{EA6F7295-F1E2-4654-8D66-8EBE0D33A411}"/>
              </a:ext>
            </a:extLst>
          </p:cNvPr>
          <p:cNvSpPr txBox="1"/>
          <p:nvPr/>
        </p:nvSpPr>
        <p:spPr>
          <a:xfrm>
            <a:off x="5901616" y="4029075"/>
            <a:ext cx="6096000" cy="1446550"/>
          </a:xfrm>
          <a:prstGeom prst="rect">
            <a:avLst/>
          </a:prstGeom>
          <a:noFill/>
        </p:spPr>
        <p:txBody>
          <a:bodyPr wrap="square">
            <a:spAutoFit/>
          </a:bodyPr>
          <a:lstStyle/>
          <a:p>
            <a:r>
              <a:rPr lang="en-US" sz="1100"/>
              <a:t>The good news is that unboxing fails with a compiler error rather than a runtime error. On line 3, we create a raw list. On line 4, we try to add an int to the list. This works because Java automatically autoboxes to an Integer. On line 5, we have a problem. Since we aren’t using generics, Java doesn’t know that the list contains an Integer. It just knows that we have an Object. And an Object can’t be unboxed into an int. </a:t>
            </a:r>
            <a:endParaRPr lang="ar-KW" sz="1100"/>
          </a:p>
          <a:p>
            <a:endParaRPr lang="ar-KW" sz="1100"/>
          </a:p>
          <a:p>
            <a:r>
              <a:rPr lang="en-US" sz="1100"/>
              <a:t>To review, the lesson is to be careful when you see code that doesn’t use generics. Pay special attention to looking for compiler warnings, ClassCastExceptions, and compiler errors.</a:t>
            </a:r>
          </a:p>
        </p:txBody>
      </p:sp>
      <p:pic>
        <p:nvPicPr>
          <p:cNvPr id="12" name="Picture 11">
            <a:extLst>
              <a:ext uri="{FF2B5EF4-FFF2-40B4-BE49-F238E27FC236}">
                <a16:creationId xmlns:a16="http://schemas.microsoft.com/office/drawing/2014/main" id="{53FF64EE-FBB7-4074-8686-EDB3A9A545C0}"/>
              </a:ext>
            </a:extLst>
          </p:cNvPr>
          <p:cNvPicPr>
            <a:picLocks noChangeAspect="1"/>
          </p:cNvPicPr>
          <p:nvPr/>
        </p:nvPicPr>
        <p:blipFill>
          <a:blip r:embed="rId6"/>
          <a:stretch>
            <a:fillRect/>
          </a:stretch>
        </p:blipFill>
        <p:spPr>
          <a:xfrm>
            <a:off x="2731911" y="1659194"/>
            <a:ext cx="3122612" cy="484951"/>
          </a:xfrm>
          <a:prstGeom prst="rect">
            <a:avLst/>
          </a:prstGeom>
        </p:spPr>
      </p:pic>
      <p:pic>
        <p:nvPicPr>
          <p:cNvPr id="14" name="Picture 13">
            <a:extLst>
              <a:ext uri="{FF2B5EF4-FFF2-40B4-BE49-F238E27FC236}">
                <a16:creationId xmlns:a16="http://schemas.microsoft.com/office/drawing/2014/main" id="{C1095405-11CE-4791-B9A4-C1F4AD9B3BA2}"/>
              </a:ext>
            </a:extLst>
          </p:cNvPr>
          <p:cNvPicPr>
            <a:picLocks noChangeAspect="1"/>
          </p:cNvPicPr>
          <p:nvPr/>
        </p:nvPicPr>
        <p:blipFill>
          <a:blip r:embed="rId6"/>
          <a:stretch>
            <a:fillRect/>
          </a:stretch>
        </p:blipFill>
        <p:spPr>
          <a:xfrm>
            <a:off x="8969407" y="823388"/>
            <a:ext cx="3087793" cy="355832"/>
          </a:xfrm>
          <a:prstGeom prst="rect">
            <a:avLst/>
          </a:prstGeom>
        </p:spPr>
      </p:pic>
      <p:pic>
        <p:nvPicPr>
          <p:cNvPr id="16" name="Picture 15">
            <a:extLst>
              <a:ext uri="{FF2B5EF4-FFF2-40B4-BE49-F238E27FC236}">
                <a16:creationId xmlns:a16="http://schemas.microsoft.com/office/drawing/2014/main" id="{420F45CC-9B0B-421A-BCAD-D741D0D663E9}"/>
              </a:ext>
            </a:extLst>
          </p:cNvPr>
          <p:cNvPicPr>
            <a:picLocks noChangeAspect="1"/>
          </p:cNvPicPr>
          <p:nvPr/>
        </p:nvPicPr>
        <p:blipFill>
          <a:blip r:embed="rId6"/>
          <a:stretch>
            <a:fillRect/>
          </a:stretch>
        </p:blipFill>
        <p:spPr>
          <a:xfrm>
            <a:off x="8507200" y="3432207"/>
            <a:ext cx="3500312" cy="596868"/>
          </a:xfrm>
          <a:prstGeom prst="rect">
            <a:avLst/>
          </a:prstGeom>
        </p:spPr>
      </p:pic>
    </p:spTree>
    <p:extLst>
      <p:ext uri="{BB962C8B-B14F-4D97-AF65-F5344CB8AC3E}">
        <p14:creationId xmlns:p14="http://schemas.microsoft.com/office/powerpoint/2010/main" val="183683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C66D0-402D-4A77-8894-A1B30AC70A8C}"/>
              </a:ext>
            </a:extLst>
          </p:cNvPr>
          <p:cNvSpPr txBox="1"/>
          <p:nvPr/>
        </p:nvSpPr>
        <p:spPr>
          <a:xfrm>
            <a:off x="0" y="0"/>
            <a:ext cx="5803900" cy="461665"/>
          </a:xfrm>
          <a:prstGeom prst="rect">
            <a:avLst/>
          </a:prstGeom>
          <a:noFill/>
        </p:spPr>
        <p:txBody>
          <a:bodyPr wrap="square" rtlCol="0">
            <a:spAutoFit/>
          </a:bodyPr>
          <a:lstStyle/>
          <a:p>
            <a:r>
              <a:rPr lang="en-US" sz="2400" b="1" u="sng"/>
              <a:t>4- </a:t>
            </a:r>
            <a:r>
              <a:rPr lang="en-US" sz="2400" u="sng"/>
              <a:t>Annotating Overridden Methods</a:t>
            </a:r>
            <a:endParaRPr lang="en-US" sz="2400" b="1" u="sng"/>
          </a:p>
        </p:txBody>
      </p:sp>
      <p:pic>
        <p:nvPicPr>
          <p:cNvPr id="6" name="Picture 5">
            <a:extLst>
              <a:ext uri="{FF2B5EF4-FFF2-40B4-BE49-F238E27FC236}">
                <a16:creationId xmlns:a16="http://schemas.microsoft.com/office/drawing/2014/main" id="{0D013BAB-27A0-41A0-8FC9-973256BF0990}"/>
              </a:ext>
            </a:extLst>
          </p:cNvPr>
          <p:cNvPicPr>
            <a:picLocks noChangeAspect="1"/>
          </p:cNvPicPr>
          <p:nvPr/>
        </p:nvPicPr>
        <p:blipFill>
          <a:blip r:embed="rId3"/>
          <a:stretch>
            <a:fillRect/>
          </a:stretch>
        </p:blipFill>
        <p:spPr>
          <a:xfrm>
            <a:off x="53975" y="1050924"/>
            <a:ext cx="5695950" cy="4219575"/>
          </a:xfrm>
          <a:prstGeom prst="rect">
            <a:avLst/>
          </a:prstGeom>
        </p:spPr>
      </p:pic>
      <p:sp>
        <p:nvSpPr>
          <p:cNvPr id="7" name="TextBox 6">
            <a:extLst>
              <a:ext uri="{FF2B5EF4-FFF2-40B4-BE49-F238E27FC236}">
                <a16:creationId xmlns:a16="http://schemas.microsoft.com/office/drawing/2014/main" id="{6AFE8F4E-710C-4980-BD64-ED2158ED13E2}"/>
              </a:ext>
            </a:extLst>
          </p:cNvPr>
          <p:cNvSpPr txBox="1"/>
          <p:nvPr/>
        </p:nvSpPr>
        <p:spPr>
          <a:xfrm>
            <a:off x="0" y="461665"/>
            <a:ext cx="1139483" cy="369332"/>
          </a:xfrm>
          <a:prstGeom prst="rect">
            <a:avLst/>
          </a:prstGeom>
          <a:noFill/>
        </p:spPr>
        <p:txBody>
          <a:bodyPr wrap="square" rtlCol="0">
            <a:spAutoFit/>
          </a:bodyPr>
          <a:lstStyle/>
          <a:p>
            <a:r>
              <a:rPr lang="en-US"/>
              <a:t>Examples</a:t>
            </a:r>
            <a:r>
              <a:rPr lang="ar-KW"/>
              <a:t>:</a:t>
            </a:r>
            <a:endParaRPr lang="en-US"/>
          </a:p>
        </p:txBody>
      </p:sp>
      <p:sp>
        <p:nvSpPr>
          <p:cNvPr id="8" name="TextBox 7">
            <a:extLst>
              <a:ext uri="{FF2B5EF4-FFF2-40B4-BE49-F238E27FC236}">
                <a16:creationId xmlns:a16="http://schemas.microsoft.com/office/drawing/2014/main" id="{82C1FF44-1600-4E2D-9A3A-45461780D73D}"/>
              </a:ext>
            </a:extLst>
          </p:cNvPr>
          <p:cNvSpPr txBox="1"/>
          <p:nvPr/>
        </p:nvSpPr>
        <p:spPr>
          <a:xfrm>
            <a:off x="0" y="769441"/>
            <a:ext cx="611894" cy="307777"/>
          </a:xfrm>
          <a:prstGeom prst="rect">
            <a:avLst/>
          </a:prstGeom>
          <a:noFill/>
        </p:spPr>
        <p:txBody>
          <a:bodyPr wrap="square" rtlCol="0">
            <a:spAutoFit/>
          </a:bodyPr>
          <a:lstStyle/>
          <a:p>
            <a:r>
              <a:rPr lang="en-US" sz="1400"/>
              <a:t>Ex1:</a:t>
            </a:r>
          </a:p>
        </p:txBody>
      </p:sp>
      <p:cxnSp>
        <p:nvCxnSpPr>
          <p:cNvPr id="10" name="Straight Connector 9">
            <a:extLst>
              <a:ext uri="{FF2B5EF4-FFF2-40B4-BE49-F238E27FC236}">
                <a16:creationId xmlns:a16="http://schemas.microsoft.com/office/drawing/2014/main" id="{975A0B54-977D-4505-BD83-08CF5A5E207D}"/>
              </a:ext>
            </a:extLst>
          </p:cNvPr>
          <p:cNvCxnSpPr>
            <a:cxnSpLocks/>
          </p:cNvCxnSpPr>
          <p:nvPr/>
        </p:nvCxnSpPr>
        <p:spPr>
          <a:xfrm>
            <a:off x="58928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F96270C-4795-4C7D-8D04-4A48F0E632F2}"/>
              </a:ext>
            </a:extLst>
          </p:cNvPr>
          <p:cNvPicPr>
            <a:picLocks noChangeAspect="1"/>
          </p:cNvPicPr>
          <p:nvPr/>
        </p:nvPicPr>
        <p:blipFill>
          <a:blip r:embed="rId4"/>
          <a:stretch>
            <a:fillRect/>
          </a:stretch>
        </p:blipFill>
        <p:spPr>
          <a:xfrm>
            <a:off x="0" y="5445124"/>
            <a:ext cx="5572125" cy="371475"/>
          </a:xfrm>
          <a:prstGeom prst="rect">
            <a:avLst/>
          </a:prstGeom>
        </p:spPr>
      </p:pic>
      <p:pic>
        <p:nvPicPr>
          <p:cNvPr id="17" name="Picture 16">
            <a:extLst>
              <a:ext uri="{FF2B5EF4-FFF2-40B4-BE49-F238E27FC236}">
                <a16:creationId xmlns:a16="http://schemas.microsoft.com/office/drawing/2014/main" id="{A82FA4BF-2E72-4A7A-9C7C-DBF859910D56}"/>
              </a:ext>
            </a:extLst>
          </p:cNvPr>
          <p:cNvPicPr>
            <a:picLocks noChangeAspect="1"/>
          </p:cNvPicPr>
          <p:nvPr/>
        </p:nvPicPr>
        <p:blipFill>
          <a:blip r:embed="rId5"/>
          <a:stretch>
            <a:fillRect/>
          </a:stretch>
        </p:blipFill>
        <p:spPr>
          <a:xfrm>
            <a:off x="46037" y="5859758"/>
            <a:ext cx="5686425" cy="771525"/>
          </a:xfrm>
          <a:prstGeom prst="rect">
            <a:avLst/>
          </a:prstGeom>
        </p:spPr>
      </p:pic>
      <p:sp>
        <p:nvSpPr>
          <p:cNvPr id="19" name="TextBox 18">
            <a:extLst>
              <a:ext uri="{FF2B5EF4-FFF2-40B4-BE49-F238E27FC236}">
                <a16:creationId xmlns:a16="http://schemas.microsoft.com/office/drawing/2014/main" id="{39AF2A5D-1182-4564-AE5C-9E98922B0BE3}"/>
              </a:ext>
            </a:extLst>
          </p:cNvPr>
          <p:cNvSpPr txBox="1"/>
          <p:nvPr/>
        </p:nvSpPr>
        <p:spPr>
          <a:xfrm>
            <a:off x="5892800" y="-1"/>
            <a:ext cx="5803900" cy="461665"/>
          </a:xfrm>
          <a:prstGeom prst="rect">
            <a:avLst/>
          </a:prstGeom>
          <a:noFill/>
        </p:spPr>
        <p:txBody>
          <a:bodyPr wrap="square" rtlCol="0">
            <a:spAutoFit/>
          </a:bodyPr>
          <a:lstStyle/>
          <a:p>
            <a:r>
              <a:rPr lang="en-US" sz="2400" b="1" u="sng"/>
              <a:t>5- </a:t>
            </a:r>
            <a:r>
              <a:rPr lang="en-US" sz="2400" u="sng"/>
              <a:t>Coding equals, </a:t>
            </a:r>
            <a:r>
              <a:rPr lang="en-US" sz="2400" u="sng" err="1"/>
              <a:t>hashCode</a:t>
            </a:r>
            <a:r>
              <a:rPr lang="en-US" sz="2400" u="sng"/>
              <a:t>, and toString</a:t>
            </a:r>
            <a:endParaRPr lang="en-US" sz="2400" b="1" u="sng"/>
          </a:p>
        </p:txBody>
      </p:sp>
      <p:sp>
        <p:nvSpPr>
          <p:cNvPr id="20" name="TextBox 19">
            <a:extLst>
              <a:ext uri="{FF2B5EF4-FFF2-40B4-BE49-F238E27FC236}">
                <a16:creationId xmlns:a16="http://schemas.microsoft.com/office/drawing/2014/main" id="{8E619CD6-8472-466C-8ECE-37FFB20ABFBA}"/>
              </a:ext>
            </a:extLst>
          </p:cNvPr>
          <p:cNvSpPr txBox="1"/>
          <p:nvPr/>
        </p:nvSpPr>
        <p:spPr>
          <a:xfrm>
            <a:off x="5803900" y="627109"/>
            <a:ext cx="1274067" cy="369332"/>
          </a:xfrm>
          <a:prstGeom prst="rect">
            <a:avLst/>
          </a:prstGeom>
          <a:noFill/>
        </p:spPr>
        <p:txBody>
          <a:bodyPr wrap="none" rtlCol="0">
            <a:spAutoFit/>
          </a:bodyPr>
          <a:lstStyle/>
          <a:p>
            <a:pPr marL="342900" indent="-342900">
              <a:buFont typeface="Wingdings" panose="05000000000000000000" pitchFamily="2" charset="2"/>
              <a:buChar char="Ø"/>
            </a:pPr>
            <a:r>
              <a:rPr lang="en-US"/>
              <a:t>toString</a:t>
            </a:r>
          </a:p>
        </p:txBody>
      </p:sp>
      <p:sp>
        <p:nvSpPr>
          <p:cNvPr id="23" name="TextBox 22">
            <a:extLst>
              <a:ext uri="{FF2B5EF4-FFF2-40B4-BE49-F238E27FC236}">
                <a16:creationId xmlns:a16="http://schemas.microsoft.com/office/drawing/2014/main" id="{A2E6C184-E3F5-4DD1-826D-B6ADBF21ED9B}"/>
              </a:ext>
            </a:extLst>
          </p:cNvPr>
          <p:cNvSpPr txBox="1"/>
          <p:nvPr/>
        </p:nvSpPr>
        <p:spPr>
          <a:xfrm>
            <a:off x="5910263" y="892552"/>
            <a:ext cx="1139483" cy="369332"/>
          </a:xfrm>
          <a:prstGeom prst="rect">
            <a:avLst/>
          </a:prstGeom>
          <a:noFill/>
        </p:spPr>
        <p:txBody>
          <a:bodyPr wrap="square" rtlCol="0">
            <a:spAutoFit/>
          </a:bodyPr>
          <a:lstStyle/>
          <a:p>
            <a:r>
              <a:rPr lang="en-US"/>
              <a:t>Examples</a:t>
            </a:r>
            <a:r>
              <a:rPr lang="ar-KW"/>
              <a:t>:</a:t>
            </a:r>
            <a:endParaRPr lang="en-US"/>
          </a:p>
        </p:txBody>
      </p:sp>
      <p:sp>
        <p:nvSpPr>
          <p:cNvPr id="24" name="TextBox 23">
            <a:extLst>
              <a:ext uri="{FF2B5EF4-FFF2-40B4-BE49-F238E27FC236}">
                <a16:creationId xmlns:a16="http://schemas.microsoft.com/office/drawing/2014/main" id="{13945A66-97BB-4B23-A7D2-5921E8DA7498}"/>
              </a:ext>
            </a:extLst>
          </p:cNvPr>
          <p:cNvSpPr txBox="1"/>
          <p:nvPr/>
        </p:nvSpPr>
        <p:spPr>
          <a:xfrm>
            <a:off x="6001638" y="1197696"/>
            <a:ext cx="611894" cy="307777"/>
          </a:xfrm>
          <a:prstGeom prst="rect">
            <a:avLst/>
          </a:prstGeom>
          <a:noFill/>
        </p:spPr>
        <p:txBody>
          <a:bodyPr wrap="square" rtlCol="0">
            <a:spAutoFit/>
          </a:bodyPr>
          <a:lstStyle/>
          <a:p>
            <a:r>
              <a:rPr lang="en-US" sz="1400"/>
              <a:t>Ex1:</a:t>
            </a:r>
          </a:p>
        </p:txBody>
      </p:sp>
      <p:pic>
        <p:nvPicPr>
          <p:cNvPr id="26" name="Picture 25">
            <a:extLst>
              <a:ext uri="{FF2B5EF4-FFF2-40B4-BE49-F238E27FC236}">
                <a16:creationId xmlns:a16="http://schemas.microsoft.com/office/drawing/2014/main" id="{B45724FE-31F8-420E-9045-75D4BBC251CB}"/>
              </a:ext>
            </a:extLst>
          </p:cNvPr>
          <p:cNvPicPr>
            <a:picLocks noChangeAspect="1"/>
          </p:cNvPicPr>
          <p:nvPr/>
        </p:nvPicPr>
        <p:blipFill>
          <a:blip r:embed="rId6"/>
          <a:stretch>
            <a:fillRect/>
          </a:stretch>
        </p:blipFill>
        <p:spPr>
          <a:xfrm>
            <a:off x="5924550" y="1463139"/>
            <a:ext cx="5772150" cy="838200"/>
          </a:xfrm>
          <a:prstGeom prst="rect">
            <a:avLst/>
          </a:prstGeom>
        </p:spPr>
      </p:pic>
      <p:pic>
        <p:nvPicPr>
          <p:cNvPr id="28" name="Picture 27">
            <a:extLst>
              <a:ext uri="{FF2B5EF4-FFF2-40B4-BE49-F238E27FC236}">
                <a16:creationId xmlns:a16="http://schemas.microsoft.com/office/drawing/2014/main" id="{164CC194-A5A3-4EBA-9D76-26E9B5BCAC46}"/>
              </a:ext>
            </a:extLst>
          </p:cNvPr>
          <p:cNvPicPr>
            <a:picLocks noChangeAspect="1"/>
          </p:cNvPicPr>
          <p:nvPr/>
        </p:nvPicPr>
        <p:blipFill>
          <a:blip r:embed="rId7"/>
          <a:stretch>
            <a:fillRect/>
          </a:stretch>
        </p:blipFill>
        <p:spPr>
          <a:xfrm>
            <a:off x="5981701" y="443647"/>
            <a:ext cx="3295650" cy="247650"/>
          </a:xfrm>
          <a:prstGeom prst="rect">
            <a:avLst/>
          </a:prstGeom>
        </p:spPr>
      </p:pic>
      <p:pic>
        <p:nvPicPr>
          <p:cNvPr id="30" name="Picture 29">
            <a:extLst>
              <a:ext uri="{FF2B5EF4-FFF2-40B4-BE49-F238E27FC236}">
                <a16:creationId xmlns:a16="http://schemas.microsoft.com/office/drawing/2014/main" id="{C9847B10-B772-46C6-85CD-8D3C5820DC07}"/>
              </a:ext>
            </a:extLst>
          </p:cNvPr>
          <p:cNvPicPr>
            <a:picLocks noChangeAspect="1"/>
          </p:cNvPicPr>
          <p:nvPr/>
        </p:nvPicPr>
        <p:blipFill>
          <a:blip r:embed="rId8"/>
          <a:stretch>
            <a:fillRect/>
          </a:stretch>
        </p:blipFill>
        <p:spPr>
          <a:xfrm>
            <a:off x="5924550" y="2453712"/>
            <a:ext cx="2000250" cy="628650"/>
          </a:xfrm>
          <a:prstGeom prst="rect">
            <a:avLst/>
          </a:prstGeom>
        </p:spPr>
      </p:pic>
      <p:sp>
        <p:nvSpPr>
          <p:cNvPr id="31" name="TextBox 30">
            <a:extLst>
              <a:ext uri="{FF2B5EF4-FFF2-40B4-BE49-F238E27FC236}">
                <a16:creationId xmlns:a16="http://schemas.microsoft.com/office/drawing/2014/main" id="{E3E755B1-A7BE-4641-A27C-3454F9069695}"/>
              </a:ext>
            </a:extLst>
          </p:cNvPr>
          <p:cNvSpPr txBox="1"/>
          <p:nvPr/>
        </p:nvSpPr>
        <p:spPr>
          <a:xfrm>
            <a:off x="6045201" y="2207518"/>
            <a:ext cx="533400" cy="307777"/>
          </a:xfrm>
          <a:prstGeom prst="rect">
            <a:avLst/>
          </a:prstGeom>
          <a:noFill/>
        </p:spPr>
        <p:txBody>
          <a:bodyPr wrap="square" rtlCol="0">
            <a:spAutoFit/>
          </a:bodyPr>
          <a:lstStyle/>
          <a:p>
            <a:r>
              <a:rPr lang="en-US" sz="1400"/>
              <a:t>Ex2:</a:t>
            </a:r>
          </a:p>
        </p:txBody>
      </p:sp>
      <p:pic>
        <p:nvPicPr>
          <p:cNvPr id="33" name="Picture 32">
            <a:extLst>
              <a:ext uri="{FF2B5EF4-FFF2-40B4-BE49-F238E27FC236}">
                <a16:creationId xmlns:a16="http://schemas.microsoft.com/office/drawing/2014/main" id="{91306BE4-C251-4639-B126-50F05C3380BD}"/>
              </a:ext>
            </a:extLst>
          </p:cNvPr>
          <p:cNvPicPr>
            <a:picLocks noChangeAspect="1"/>
          </p:cNvPicPr>
          <p:nvPr/>
        </p:nvPicPr>
        <p:blipFill>
          <a:blip r:embed="rId9"/>
          <a:stretch>
            <a:fillRect/>
          </a:stretch>
        </p:blipFill>
        <p:spPr>
          <a:xfrm>
            <a:off x="5981701" y="3073181"/>
            <a:ext cx="3209925" cy="2466975"/>
          </a:xfrm>
          <a:prstGeom prst="rect">
            <a:avLst/>
          </a:prstGeom>
        </p:spPr>
      </p:pic>
      <p:pic>
        <p:nvPicPr>
          <p:cNvPr id="35" name="Picture 34">
            <a:extLst>
              <a:ext uri="{FF2B5EF4-FFF2-40B4-BE49-F238E27FC236}">
                <a16:creationId xmlns:a16="http://schemas.microsoft.com/office/drawing/2014/main" id="{3A8CF4F1-02F5-4980-9830-3771F951781E}"/>
              </a:ext>
            </a:extLst>
          </p:cNvPr>
          <p:cNvPicPr>
            <a:picLocks noChangeAspect="1"/>
          </p:cNvPicPr>
          <p:nvPr/>
        </p:nvPicPr>
        <p:blipFill>
          <a:blip r:embed="rId10"/>
          <a:stretch>
            <a:fillRect/>
          </a:stretch>
        </p:blipFill>
        <p:spPr>
          <a:xfrm>
            <a:off x="7969251" y="3987409"/>
            <a:ext cx="3790950" cy="647700"/>
          </a:xfrm>
          <a:prstGeom prst="rect">
            <a:avLst/>
          </a:prstGeom>
        </p:spPr>
      </p:pic>
      <p:cxnSp>
        <p:nvCxnSpPr>
          <p:cNvPr id="37" name="Straight Arrow Connector 36">
            <a:extLst>
              <a:ext uri="{FF2B5EF4-FFF2-40B4-BE49-F238E27FC236}">
                <a16:creationId xmlns:a16="http://schemas.microsoft.com/office/drawing/2014/main" id="{FFB51A7B-4B6C-46B0-9492-D2290D07CA71}"/>
              </a:ext>
            </a:extLst>
          </p:cNvPr>
          <p:cNvCxnSpPr/>
          <p:nvPr/>
        </p:nvCxnSpPr>
        <p:spPr>
          <a:xfrm flipH="1">
            <a:off x="7200900" y="3556000"/>
            <a:ext cx="1041400" cy="43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4578C4-D739-4A3D-8250-4180DFCCC664}"/>
              </a:ext>
            </a:extLst>
          </p:cNvPr>
          <p:cNvCxnSpPr>
            <a:cxnSpLocks/>
          </p:cNvCxnSpPr>
          <p:nvPr/>
        </p:nvCxnSpPr>
        <p:spPr>
          <a:xfrm>
            <a:off x="8242300" y="3571285"/>
            <a:ext cx="1035051" cy="41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ED2D993-28B4-4F16-B48A-CB0BE3915CBF}"/>
              </a:ext>
            </a:extLst>
          </p:cNvPr>
          <p:cNvPicPr>
            <a:picLocks noChangeAspect="1"/>
          </p:cNvPicPr>
          <p:nvPr/>
        </p:nvPicPr>
        <p:blipFill>
          <a:blip r:embed="rId11"/>
          <a:stretch>
            <a:fillRect/>
          </a:stretch>
        </p:blipFill>
        <p:spPr>
          <a:xfrm>
            <a:off x="5946776" y="5555442"/>
            <a:ext cx="3733800" cy="712008"/>
          </a:xfrm>
          <a:prstGeom prst="rect">
            <a:avLst/>
          </a:prstGeom>
        </p:spPr>
      </p:pic>
      <p:pic>
        <p:nvPicPr>
          <p:cNvPr id="43" name="Picture 42">
            <a:extLst>
              <a:ext uri="{FF2B5EF4-FFF2-40B4-BE49-F238E27FC236}">
                <a16:creationId xmlns:a16="http://schemas.microsoft.com/office/drawing/2014/main" id="{DB2E2899-D286-46D3-A35F-D17C82EE4B49}"/>
              </a:ext>
            </a:extLst>
          </p:cNvPr>
          <p:cNvPicPr>
            <a:picLocks noChangeAspect="1"/>
          </p:cNvPicPr>
          <p:nvPr/>
        </p:nvPicPr>
        <p:blipFill>
          <a:blip r:embed="rId12"/>
          <a:stretch>
            <a:fillRect/>
          </a:stretch>
        </p:blipFill>
        <p:spPr>
          <a:xfrm>
            <a:off x="5936417" y="6183131"/>
            <a:ext cx="3781425" cy="590550"/>
          </a:xfrm>
          <a:prstGeom prst="rect">
            <a:avLst/>
          </a:prstGeom>
        </p:spPr>
      </p:pic>
      <p:cxnSp>
        <p:nvCxnSpPr>
          <p:cNvPr id="44" name="Straight Arrow Connector 43">
            <a:extLst>
              <a:ext uri="{FF2B5EF4-FFF2-40B4-BE49-F238E27FC236}">
                <a16:creationId xmlns:a16="http://schemas.microsoft.com/office/drawing/2014/main" id="{36257A10-D7D0-4639-939A-2D8012D91606}"/>
              </a:ext>
            </a:extLst>
          </p:cNvPr>
          <p:cNvCxnSpPr>
            <a:cxnSpLocks/>
          </p:cNvCxnSpPr>
          <p:nvPr/>
        </p:nvCxnSpPr>
        <p:spPr>
          <a:xfrm>
            <a:off x="9605963" y="6285911"/>
            <a:ext cx="258763" cy="34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DC77759-274E-48AC-92A6-B363B94BBFFF}"/>
              </a:ext>
            </a:extLst>
          </p:cNvPr>
          <p:cNvSpPr txBox="1"/>
          <p:nvPr/>
        </p:nvSpPr>
        <p:spPr>
          <a:xfrm rot="3155061">
            <a:off x="9479772" y="6279846"/>
            <a:ext cx="686406" cy="276999"/>
          </a:xfrm>
          <a:prstGeom prst="rect">
            <a:avLst/>
          </a:prstGeom>
          <a:noFill/>
        </p:spPr>
        <p:txBody>
          <a:bodyPr wrap="none" rtlCol="0">
            <a:spAutoFit/>
          </a:bodyPr>
          <a:lstStyle/>
          <a:p>
            <a:r>
              <a:rPr lang="en-US" sz="1200"/>
              <a:t>output :</a:t>
            </a:r>
          </a:p>
        </p:txBody>
      </p:sp>
      <p:pic>
        <p:nvPicPr>
          <p:cNvPr id="50" name="Picture 49">
            <a:extLst>
              <a:ext uri="{FF2B5EF4-FFF2-40B4-BE49-F238E27FC236}">
                <a16:creationId xmlns:a16="http://schemas.microsoft.com/office/drawing/2014/main" id="{74123A9D-A548-4EE5-89CB-62500D15E13F}"/>
              </a:ext>
            </a:extLst>
          </p:cNvPr>
          <p:cNvPicPr>
            <a:picLocks noChangeAspect="1"/>
          </p:cNvPicPr>
          <p:nvPr/>
        </p:nvPicPr>
        <p:blipFill>
          <a:blip r:embed="rId13"/>
          <a:stretch>
            <a:fillRect/>
          </a:stretch>
        </p:blipFill>
        <p:spPr>
          <a:xfrm>
            <a:off x="8242300" y="6689361"/>
            <a:ext cx="3838575" cy="171450"/>
          </a:xfrm>
          <a:prstGeom prst="rect">
            <a:avLst/>
          </a:prstGeom>
        </p:spPr>
      </p:pic>
      <p:pic>
        <p:nvPicPr>
          <p:cNvPr id="27" name="Picture 26">
            <a:extLst>
              <a:ext uri="{FF2B5EF4-FFF2-40B4-BE49-F238E27FC236}">
                <a16:creationId xmlns:a16="http://schemas.microsoft.com/office/drawing/2014/main" id="{245FDC70-6F5F-4FE3-8F9A-FFE88701B7E5}"/>
              </a:ext>
            </a:extLst>
          </p:cNvPr>
          <p:cNvPicPr>
            <a:picLocks noChangeAspect="1"/>
          </p:cNvPicPr>
          <p:nvPr/>
        </p:nvPicPr>
        <p:blipFill>
          <a:blip r:embed="rId14"/>
          <a:stretch>
            <a:fillRect/>
          </a:stretch>
        </p:blipFill>
        <p:spPr>
          <a:xfrm>
            <a:off x="8238921" y="5160026"/>
            <a:ext cx="3733800" cy="350978"/>
          </a:xfrm>
          <a:prstGeom prst="rect">
            <a:avLst/>
          </a:prstGeom>
        </p:spPr>
      </p:pic>
      <p:pic>
        <p:nvPicPr>
          <p:cNvPr id="29" name="Picture 28">
            <a:extLst>
              <a:ext uri="{FF2B5EF4-FFF2-40B4-BE49-F238E27FC236}">
                <a16:creationId xmlns:a16="http://schemas.microsoft.com/office/drawing/2014/main" id="{8694E2AB-8DF0-4ACB-843B-9A5E54A200C6}"/>
              </a:ext>
            </a:extLst>
          </p:cNvPr>
          <p:cNvPicPr>
            <a:picLocks noChangeAspect="1"/>
          </p:cNvPicPr>
          <p:nvPr/>
        </p:nvPicPr>
        <p:blipFill>
          <a:blip r:embed="rId14"/>
          <a:stretch>
            <a:fillRect/>
          </a:stretch>
        </p:blipFill>
        <p:spPr>
          <a:xfrm>
            <a:off x="3172077" y="3884990"/>
            <a:ext cx="2631823" cy="1197192"/>
          </a:xfrm>
          <a:prstGeom prst="rect">
            <a:avLst/>
          </a:prstGeom>
        </p:spPr>
      </p:pic>
      <p:pic>
        <p:nvPicPr>
          <p:cNvPr id="2" name="Picture 1" descr="A white background with black and white clouds&#10;&#10;Description automatically generated">
            <a:extLst>
              <a:ext uri="{FF2B5EF4-FFF2-40B4-BE49-F238E27FC236}">
                <a16:creationId xmlns:a16="http://schemas.microsoft.com/office/drawing/2014/main" id="{01215CE0-6A38-6441-4F4D-4881630CDF52}"/>
              </a:ext>
            </a:extLst>
          </p:cNvPr>
          <p:cNvPicPr>
            <a:picLocks noChangeAspect="1"/>
          </p:cNvPicPr>
          <p:nvPr/>
        </p:nvPicPr>
        <p:blipFill>
          <a:blip r:embed="rId14"/>
          <a:stretch>
            <a:fillRect/>
          </a:stretch>
        </p:blipFill>
        <p:spPr>
          <a:xfrm>
            <a:off x="8237065" y="6689880"/>
            <a:ext cx="3952916" cy="172354"/>
          </a:xfrm>
          <a:prstGeom prst="rect">
            <a:avLst/>
          </a:prstGeom>
        </p:spPr>
      </p:pic>
      <p:pic>
        <p:nvPicPr>
          <p:cNvPr id="3" name="Picture 2" descr="A white background with black and white clouds&#10;&#10;Description automatically generated">
            <a:extLst>
              <a:ext uri="{FF2B5EF4-FFF2-40B4-BE49-F238E27FC236}">
                <a16:creationId xmlns:a16="http://schemas.microsoft.com/office/drawing/2014/main" id="{312095EB-07A6-A45A-C8E7-72081D277E12}"/>
              </a:ext>
            </a:extLst>
          </p:cNvPr>
          <p:cNvPicPr>
            <a:picLocks noChangeAspect="1"/>
          </p:cNvPicPr>
          <p:nvPr/>
        </p:nvPicPr>
        <p:blipFill>
          <a:blip r:embed="rId14"/>
          <a:stretch>
            <a:fillRect/>
          </a:stretch>
        </p:blipFill>
        <p:spPr>
          <a:xfrm>
            <a:off x="9190967" y="1156270"/>
            <a:ext cx="2913743" cy="1137552"/>
          </a:xfrm>
          <a:prstGeom prst="rect">
            <a:avLst/>
          </a:prstGeom>
        </p:spPr>
      </p:pic>
    </p:spTree>
    <p:extLst>
      <p:ext uri="{BB962C8B-B14F-4D97-AF65-F5344CB8AC3E}">
        <p14:creationId xmlns:p14="http://schemas.microsoft.com/office/powerpoint/2010/main" val="729982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ACA195-F183-4D67-AAE3-BB2C28B3CA25}"/>
              </a:ext>
            </a:extLst>
          </p:cNvPr>
          <p:cNvSpPr txBox="1"/>
          <p:nvPr/>
        </p:nvSpPr>
        <p:spPr>
          <a:xfrm>
            <a:off x="0" y="0"/>
            <a:ext cx="1422400" cy="369332"/>
          </a:xfrm>
          <a:prstGeom prst="rect">
            <a:avLst/>
          </a:prstGeom>
          <a:noFill/>
        </p:spPr>
        <p:txBody>
          <a:bodyPr wrap="square">
            <a:spAutoFit/>
          </a:bodyPr>
          <a:lstStyle/>
          <a:p>
            <a:pPr marL="342900" indent="-342900">
              <a:buFont typeface="Wingdings" panose="05000000000000000000" pitchFamily="2" charset="2"/>
              <a:buChar char="Ø"/>
            </a:pPr>
            <a:r>
              <a:rPr lang="en-US"/>
              <a:t>Bounds</a:t>
            </a:r>
          </a:p>
        </p:txBody>
      </p:sp>
      <p:sp>
        <p:nvSpPr>
          <p:cNvPr id="4" name="TextBox 3">
            <a:extLst>
              <a:ext uri="{FF2B5EF4-FFF2-40B4-BE49-F238E27FC236}">
                <a16:creationId xmlns:a16="http://schemas.microsoft.com/office/drawing/2014/main" id="{262E2B39-896F-434E-8A39-8FCEB91B26CD}"/>
              </a:ext>
            </a:extLst>
          </p:cNvPr>
          <p:cNvSpPr txBox="1"/>
          <p:nvPr/>
        </p:nvSpPr>
        <p:spPr>
          <a:xfrm>
            <a:off x="93035" y="337433"/>
            <a:ext cx="6119036" cy="1785104"/>
          </a:xfrm>
          <a:prstGeom prst="rect">
            <a:avLst/>
          </a:prstGeom>
          <a:noFill/>
        </p:spPr>
        <p:txBody>
          <a:bodyPr wrap="square">
            <a:spAutoFit/>
          </a:bodyPr>
          <a:lstStyle/>
          <a:p>
            <a:r>
              <a:rPr lang="en-US" sz="1100"/>
              <a:t>By now, you might have noticed that generics don’t seem particularly useful since they are treated as Objects and therefore don’t have many methods available. Bounded wildcards solve this by restricting what types can be used in that wildcard position. </a:t>
            </a:r>
          </a:p>
          <a:p>
            <a:endParaRPr lang="en-US" sz="1100"/>
          </a:p>
          <a:p>
            <a:r>
              <a:rPr lang="en-US" sz="1100"/>
              <a:t>A </a:t>
            </a:r>
            <a:r>
              <a:rPr lang="en-US" sz="1100" b="1" i="1"/>
              <a:t>bounded parameter type </a:t>
            </a:r>
            <a:r>
              <a:rPr lang="en-US" sz="1100"/>
              <a:t>is a generic type that specifies a bound for the generic. Be warned that this is the hardest section in the chapter, so don’t feel bad if you have to read it more than once. </a:t>
            </a:r>
          </a:p>
          <a:p>
            <a:endParaRPr lang="en-US" sz="1100"/>
          </a:p>
          <a:p>
            <a:r>
              <a:rPr lang="en-US" sz="1100"/>
              <a:t>A </a:t>
            </a:r>
            <a:r>
              <a:rPr lang="en-US" sz="1100" b="1" i="1"/>
              <a:t>wildcard generic type </a:t>
            </a:r>
            <a:r>
              <a:rPr lang="en-US" sz="1100"/>
              <a:t>is an unknown generic type represented with a question mark (?). You can use generic wildcards in three ways, as shown in Table 3.2. This section looks at each of these three wildcard types.</a:t>
            </a:r>
          </a:p>
        </p:txBody>
      </p:sp>
      <p:pic>
        <p:nvPicPr>
          <p:cNvPr id="6" name="Picture 5">
            <a:extLst>
              <a:ext uri="{FF2B5EF4-FFF2-40B4-BE49-F238E27FC236}">
                <a16:creationId xmlns:a16="http://schemas.microsoft.com/office/drawing/2014/main" id="{2CBA27DC-58C5-47CE-904C-870627D1F0E4}"/>
              </a:ext>
            </a:extLst>
          </p:cNvPr>
          <p:cNvPicPr>
            <a:picLocks noChangeAspect="1"/>
          </p:cNvPicPr>
          <p:nvPr/>
        </p:nvPicPr>
        <p:blipFill>
          <a:blip r:embed="rId2"/>
          <a:stretch>
            <a:fillRect/>
          </a:stretch>
        </p:blipFill>
        <p:spPr>
          <a:xfrm>
            <a:off x="171229" y="2122537"/>
            <a:ext cx="4895850" cy="1924050"/>
          </a:xfrm>
          <a:prstGeom prst="rect">
            <a:avLst/>
          </a:prstGeom>
        </p:spPr>
      </p:pic>
      <p:cxnSp>
        <p:nvCxnSpPr>
          <p:cNvPr id="7" name="Straight Connector 6">
            <a:extLst>
              <a:ext uri="{FF2B5EF4-FFF2-40B4-BE49-F238E27FC236}">
                <a16:creationId xmlns:a16="http://schemas.microsoft.com/office/drawing/2014/main" id="{311CCA1C-E85B-4CAD-9735-7966AAD2C7AC}"/>
              </a:ext>
            </a:extLst>
          </p:cNvPr>
          <p:cNvCxnSpPr>
            <a:cxnSpLocks/>
          </p:cNvCxnSpPr>
          <p:nvPr/>
        </p:nvCxnSpPr>
        <p:spPr>
          <a:xfrm>
            <a:off x="618824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A5732-A0C5-4DE5-8B1D-8953D82B8C71}"/>
              </a:ext>
            </a:extLst>
          </p:cNvPr>
          <p:cNvSpPr txBox="1"/>
          <p:nvPr/>
        </p:nvSpPr>
        <p:spPr>
          <a:xfrm>
            <a:off x="93254" y="4046587"/>
            <a:ext cx="2087687" cy="338554"/>
          </a:xfrm>
          <a:prstGeom prst="rect">
            <a:avLst/>
          </a:prstGeom>
          <a:noFill/>
        </p:spPr>
        <p:txBody>
          <a:bodyPr wrap="none" rtlCol="0">
            <a:spAutoFit/>
          </a:bodyPr>
          <a:lstStyle/>
          <a:p>
            <a:r>
              <a:rPr lang="en-US" sz="1600" u="sng"/>
              <a:t>Unbounded Wildcards </a:t>
            </a:r>
          </a:p>
        </p:txBody>
      </p:sp>
      <p:sp>
        <p:nvSpPr>
          <p:cNvPr id="10" name="TextBox 9">
            <a:extLst>
              <a:ext uri="{FF2B5EF4-FFF2-40B4-BE49-F238E27FC236}">
                <a16:creationId xmlns:a16="http://schemas.microsoft.com/office/drawing/2014/main" id="{3650AE47-6BEB-40B2-BF85-78031CB5DDE0}"/>
              </a:ext>
            </a:extLst>
          </p:cNvPr>
          <p:cNvSpPr txBox="1"/>
          <p:nvPr/>
        </p:nvSpPr>
        <p:spPr>
          <a:xfrm>
            <a:off x="171229" y="4343677"/>
            <a:ext cx="6112042" cy="430887"/>
          </a:xfrm>
          <a:prstGeom prst="rect">
            <a:avLst/>
          </a:prstGeom>
          <a:noFill/>
        </p:spPr>
        <p:txBody>
          <a:bodyPr wrap="square">
            <a:spAutoFit/>
          </a:bodyPr>
          <a:lstStyle/>
          <a:p>
            <a:r>
              <a:rPr lang="en-US" sz="1100"/>
              <a:t>An unbounded wildcard represents any data type. You use ? when you want to specify that any type is OK with you. Let’s suppose that we want to write a method that looks through a list of any type:</a:t>
            </a:r>
          </a:p>
        </p:txBody>
      </p:sp>
      <p:pic>
        <p:nvPicPr>
          <p:cNvPr id="12" name="Picture 11">
            <a:extLst>
              <a:ext uri="{FF2B5EF4-FFF2-40B4-BE49-F238E27FC236}">
                <a16:creationId xmlns:a16="http://schemas.microsoft.com/office/drawing/2014/main" id="{97C9EDEA-7A48-4C36-A508-056FD3B47770}"/>
              </a:ext>
            </a:extLst>
          </p:cNvPr>
          <p:cNvPicPr>
            <a:picLocks noChangeAspect="1"/>
          </p:cNvPicPr>
          <p:nvPr/>
        </p:nvPicPr>
        <p:blipFill>
          <a:blip r:embed="rId3"/>
          <a:stretch>
            <a:fillRect/>
          </a:stretch>
        </p:blipFill>
        <p:spPr>
          <a:xfrm>
            <a:off x="255953" y="4821058"/>
            <a:ext cx="3019425" cy="1343025"/>
          </a:xfrm>
          <a:prstGeom prst="rect">
            <a:avLst/>
          </a:prstGeom>
        </p:spPr>
      </p:pic>
      <p:sp>
        <p:nvSpPr>
          <p:cNvPr id="14" name="TextBox 13">
            <a:extLst>
              <a:ext uri="{FF2B5EF4-FFF2-40B4-BE49-F238E27FC236}">
                <a16:creationId xmlns:a16="http://schemas.microsoft.com/office/drawing/2014/main" id="{7763A838-7B1B-4767-BB80-CD34BFA64E31}"/>
              </a:ext>
            </a:extLst>
          </p:cNvPr>
          <p:cNvSpPr txBox="1"/>
          <p:nvPr/>
        </p:nvSpPr>
        <p:spPr>
          <a:xfrm>
            <a:off x="171229" y="6164083"/>
            <a:ext cx="6112042" cy="430887"/>
          </a:xfrm>
          <a:prstGeom prst="rect">
            <a:avLst/>
          </a:prstGeom>
          <a:noFill/>
        </p:spPr>
        <p:txBody>
          <a:bodyPr wrap="square">
            <a:spAutoFit/>
          </a:bodyPr>
          <a:lstStyle/>
          <a:p>
            <a:r>
              <a:rPr lang="en-US" sz="1100"/>
              <a:t>Wait. What’s wrong? A String is a subclass of an Object. This is true. However, List cannot be assigned to List</a:t>
            </a:r>
          </a:p>
        </p:txBody>
      </p:sp>
      <p:pic>
        <p:nvPicPr>
          <p:cNvPr id="16" name="Picture 15">
            <a:extLst>
              <a:ext uri="{FF2B5EF4-FFF2-40B4-BE49-F238E27FC236}">
                <a16:creationId xmlns:a16="http://schemas.microsoft.com/office/drawing/2014/main" id="{3A465ACE-C159-4E23-8513-DBFCA9A70535}"/>
              </a:ext>
            </a:extLst>
          </p:cNvPr>
          <p:cNvPicPr>
            <a:picLocks noChangeAspect="1"/>
          </p:cNvPicPr>
          <p:nvPr/>
        </p:nvPicPr>
        <p:blipFill>
          <a:blip r:embed="rId4"/>
          <a:stretch>
            <a:fillRect/>
          </a:stretch>
        </p:blipFill>
        <p:spPr>
          <a:xfrm>
            <a:off x="6283271" y="0"/>
            <a:ext cx="3648075" cy="828675"/>
          </a:xfrm>
          <a:prstGeom prst="rect">
            <a:avLst/>
          </a:prstGeom>
        </p:spPr>
      </p:pic>
      <p:sp>
        <p:nvSpPr>
          <p:cNvPr id="18" name="TextBox 17">
            <a:extLst>
              <a:ext uri="{FF2B5EF4-FFF2-40B4-BE49-F238E27FC236}">
                <a16:creationId xmlns:a16="http://schemas.microsoft.com/office/drawing/2014/main" id="{E9B7B2E5-EEB5-46A6-B0B0-09405D3E9238}"/>
              </a:ext>
            </a:extLst>
          </p:cNvPr>
          <p:cNvSpPr txBox="1"/>
          <p:nvPr/>
        </p:nvSpPr>
        <p:spPr>
          <a:xfrm>
            <a:off x="6188245" y="783475"/>
            <a:ext cx="6112042" cy="600164"/>
          </a:xfrm>
          <a:prstGeom prst="rect">
            <a:avLst/>
          </a:prstGeom>
          <a:noFill/>
        </p:spPr>
        <p:txBody>
          <a:bodyPr wrap="square">
            <a:spAutoFit/>
          </a:bodyPr>
          <a:lstStyle/>
          <a:p>
            <a:r>
              <a:rPr lang="en-US" sz="1100"/>
              <a:t>On line 4, the compiler promises us that only Integer objects will appear in numbers. If line 6 were to have compiled, line 7 would break that promise by putting a String in there since numbers and objects are references to the same object. Good thing that the compiler prevents this.</a:t>
            </a:r>
          </a:p>
        </p:txBody>
      </p:sp>
      <p:pic>
        <p:nvPicPr>
          <p:cNvPr id="20" name="Picture 19">
            <a:extLst>
              <a:ext uri="{FF2B5EF4-FFF2-40B4-BE49-F238E27FC236}">
                <a16:creationId xmlns:a16="http://schemas.microsoft.com/office/drawing/2014/main" id="{2788D5DA-1914-4631-B0D2-38F57B18753F}"/>
              </a:ext>
            </a:extLst>
          </p:cNvPr>
          <p:cNvPicPr>
            <a:picLocks noChangeAspect="1"/>
          </p:cNvPicPr>
          <p:nvPr/>
        </p:nvPicPr>
        <p:blipFill>
          <a:blip r:embed="rId5"/>
          <a:stretch>
            <a:fillRect/>
          </a:stretch>
        </p:blipFill>
        <p:spPr>
          <a:xfrm>
            <a:off x="6266439" y="1383639"/>
            <a:ext cx="4895850" cy="2000250"/>
          </a:xfrm>
          <a:prstGeom prst="rect">
            <a:avLst/>
          </a:prstGeom>
        </p:spPr>
      </p:pic>
      <p:pic>
        <p:nvPicPr>
          <p:cNvPr id="22" name="Picture 21">
            <a:extLst>
              <a:ext uri="{FF2B5EF4-FFF2-40B4-BE49-F238E27FC236}">
                <a16:creationId xmlns:a16="http://schemas.microsoft.com/office/drawing/2014/main" id="{DAD632EA-B269-47C8-B0A4-D78E65F059DD}"/>
              </a:ext>
            </a:extLst>
          </p:cNvPr>
          <p:cNvPicPr>
            <a:picLocks noChangeAspect="1"/>
          </p:cNvPicPr>
          <p:nvPr/>
        </p:nvPicPr>
        <p:blipFill>
          <a:blip r:embed="rId6"/>
          <a:stretch>
            <a:fillRect/>
          </a:stretch>
        </p:blipFill>
        <p:spPr>
          <a:xfrm>
            <a:off x="6331959" y="3310486"/>
            <a:ext cx="4610100" cy="857250"/>
          </a:xfrm>
          <a:prstGeom prst="rect">
            <a:avLst/>
          </a:prstGeom>
        </p:spPr>
      </p:pic>
      <p:sp>
        <p:nvSpPr>
          <p:cNvPr id="23" name="TextBox 22">
            <a:extLst>
              <a:ext uri="{FF2B5EF4-FFF2-40B4-BE49-F238E27FC236}">
                <a16:creationId xmlns:a16="http://schemas.microsoft.com/office/drawing/2014/main" id="{AA88CE2D-1234-4C78-9057-01EA4E16BF3A}"/>
              </a:ext>
            </a:extLst>
          </p:cNvPr>
          <p:cNvSpPr txBox="1"/>
          <p:nvPr/>
        </p:nvSpPr>
        <p:spPr>
          <a:xfrm>
            <a:off x="6283271" y="4085059"/>
            <a:ext cx="6265332" cy="600164"/>
          </a:xfrm>
          <a:prstGeom prst="rect">
            <a:avLst/>
          </a:prstGeom>
          <a:noFill/>
        </p:spPr>
        <p:txBody>
          <a:bodyPr wrap="square">
            <a:spAutoFit/>
          </a:bodyPr>
          <a:lstStyle/>
          <a:p>
            <a:r>
              <a:rPr lang="en-US" sz="1100"/>
              <a:t>Going back to printing a list, we cannot assign a List&lt;String&gt; to a List&lt;Object&gt;.</a:t>
            </a:r>
          </a:p>
          <a:p>
            <a:r>
              <a:rPr lang="en-US" sz="1100"/>
              <a:t>That’s fine; we don’t really need a List&lt;Object&gt;. What we really need is a List of “whatever.”</a:t>
            </a:r>
          </a:p>
          <a:p>
            <a:r>
              <a:rPr lang="en-US" sz="1100"/>
              <a:t> That’s what List&lt;?&gt; is. The following code does what we expect:</a:t>
            </a:r>
          </a:p>
        </p:txBody>
      </p:sp>
      <p:pic>
        <p:nvPicPr>
          <p:cNvPr id="25" name="Picture 24">
            <a:extLst>
              <a:ext uri="{FF2B5EF4-FFF2-40B4-BE49-F238E27FC236}">
                <a16:creationId xmlns:a16="http://schemas.microsoft.com/office/drawing/2014/main" id="{9E641906-DA35-461C-BF1E-4EE58B0766F4}"/>
              </a:ext>
            </a:extLst>
          </p:cNvPr>
          <p:cNvPicPr>
            <a:picLocks noChangeAspect="1"/>
          </p:cNvPicPr>
          <p:nvPr/>
        </p:nvPicPr>
        <p:blipFill>
          <a:blip r:embed="rId7"/>
          <a:stretch>
            <a:fillRect/>
          </a:stretch>
        </p:blipFill>
        <p:spPr>
          <a:xfrm>
            <a:off x="6361246" y="4620173"/>
            <a:ext cx="2828925" cy="1381125"/>
          </a:xfrm>
          <a:prstGeom prst="rect">
            <a:avLst/>
          </a:prstGeom>
        </p:spPr>
      </p:pic>
      <p:sp>
        <p:nvSpPr>
          <p:cNvPr id="27" name="TextBox 26">
            <a:extLst>
              <a:ext uri="{FF2B5EF4-FFF2-40B4-BE49-F238E27FC236}">
                <a16:creationId xmlns:a16="http://schemas.microsoft.com/office/drawing/2014/main" id="{9EAA1C70-298A-4A8F-A5CE-1435DF340BB9}"/>
              </a:ext>
            </a:extLst>
          </p:cNvPr>
          <p:cNvSpPr txBox="1"/>
          <p:nvPr/>
        </p:nvSpPr>
        <p:spPr>
          <a:xfrm>
            <a:off x="6261810" y="5958087"/>
            <a:ext cx="6293554" cy="430887"/>
          </a:xfrm>
          <a:prstGeom prst="rect">
            <a:avLst/>
          </a:prstGeom>
          <a:noFill/>
        </p:spPr>
        <p:txBody>
          <a:bodyPr wrap="square">
            <a:spAutoFit/>
          </a:bodyPr>
          <a:lstStyle/>
          <a:p>
            <a:r>
              <a:rPr lang="en-US" sz="1100" err="1"/>
              <a:t>printList</a:t>
            </a:r>
            <a:r>
              <a:rPr lang="en-US" sz="1100"/>
              <a:t>() takes any type of list as a parameter. keywords is of type List. We have a match! List is </a:t>
            </a:r>
          </a:p>
          <a:p>
            <a:r>
              <a:rPr lang="en-US" sz="1100"/>
              <a:t>a list of anything. “Anything” just happens to be a String here.</a:t>
            </a:r>
          </a:p>
        </p:txBody>
      </p:sp>
      <p:pic>
        <p:nvPicPr>
          <p:cNvPr id="17" name="Picture 16">
            <a:extLst>
              <a:ext uri="{FF2B5EF4-FFF2-40B4-BE49-F238E27FC236}">
                <a16:creationId xmlns:a16="http://schemas.microsoft.com/office/drawing/2014/main" id="{21D0EA5F-A0E9-4FD0-B5EE-D8FE843FC089}"/>
              </a:ext>
            </a:extLst>
          </p:cNvPr>
          <p:cNvPicPr>
            <a:picLocks noChangeAspect="1"/>
          </p:cNvPicPr>
          <p:nvPr/>
        </p:nvPicPr>
        <p:blipFill>
          <a:blip r:embed="rId8"/>
          <a:stretch>
            <a:fillRect/>
          </a:stretch>
        </p:blipFill>
        <p:spPr>
          <a:xfrm>
            <a:off x="1775873" y="5828708"/>
            <a:ext cx="4307445" cy="272059"/>
          </a:xfrm>
          <a:prstGeom prst="rect">
            <a:avLst/>
          </a:prstGeom>
        </p:spPr>
      </p:pic>
      <p:pic>
        <p:nvPicPr>
          <p:cNvPr id="19" name="Picture 18">
            <a:extLst>
              <a:ext uri="{FF2B5EF4-FFF2-40B4-BE49-F238E27FC236}">
                <a16:creationId xmlns:a16="http://schemas.microsoft.com/office/drawing/2014/main" id="{BCB06206-6C5E-41B3-9942-68645EFBB05C}"/>
              </a:ext>
            </a:extLst>
          </p:cNvPr>
          <p:cNvPicPr>
            <a:picLocks noChangeAspect="1"/>
          </p:cNvPicPr>
          <p:nvPr/>
        </p:nvPicPr>
        <p:blipFill>
          <a:blip r:embed="rId8"/>
          <a:stretch>
            <a:fillRect/>
          </a:stretch>
        </p:blipFill>
        <p:spPr>
          <a:xfrm>
            <a:off x="8638422" y="181642"/>
            <a:ext cx="3391270" cy="389113"/>
          </a:xfrm>
          <a:prstGeom prst="rect">
            <a:avLst/>
          </a:prstGeom>
        </p:spPr>
      </p:pic>
    </p:spTree>
    <p:extLst>
      <p:ext uri="{BB962C8B-B14F-4D97-AF65-F5344CB8AC3E}">
        <p14:creationId xmlns:p14="http://schemas.microsoft.com/office/powerpoint/2010/main" val="166597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BDD6B-7BE7-4A56-9886-FE98B42882DB}"/>
              </a:ext>
            </a:extLst>
          </p:cNvPr>
          <p:cNvSpPr txBox="1"/>
          <p:nvPr/>
        </p:nvSpPr>
        <p:spPr>
          <a:xfrm>
            <a:off x="0" y="0"/>
            <a:ext cx="2437142" cy="338554"/>
          </a:xfrm>
          <a:prstGeom prst="rect">
            <a:avLst/>
          </a:prstGeom>
          <a:noFill/>
        </p:spPr>
        <p:txBody>
          <a:bodyPr wrap="none" rtlCol="0">
            <a:spAutoFit/>
          </a:bodyPr>
          <a:lstStyle/>
          <a:p>
            <a:r>
              <a:rPr lang="en-US" sz="1600" u="sng"/>
              <a:t>Upper-Bounded Wildcards </a:t>
            </a:r>
          </a:p>
        </p:txBody>
      </p:sp>
      <p:sp>
        <p:nvSpPr>
          <p:cNvPr id="6" name="TextBox 5">
            <a:extLst>
              <a:ext uri="{FF2B5EF4-FFF2-40B4-BE49-F238E27FC236}">
                <a16:creationId xmlns:a16="http://schemas.microsoft.com/office/drawing/2014/main" id="{088FED2F-38AB-450A-945D-CF9BA34C2E3B}"/>
              </a:ext>
            </a:extLst>
          </p:cNvPr>
          <p:cNvSpPr txBox="1"/>
          <p:nvPr/>
        </p:nvSpPr>
        <p:spPr>
          <a:xfrm>
            <a:off x="87489" y="338554"/>
            <a:ext cx="6112932" cy="430887"/>
          </a:xfrm>
          <a:prstGeom prst="rect">
            <a:avLst/>
          </a:prstGeom>
          <a:noFill/>
        </p:spPr>
        <p:txBody>
          <a:bodyPr wrap="square">
            <a:spAutoFit/>
          </a:bodyPr>
          <a:lstStyle/>
          <a:p>
            <a:r>
              <a:rPr lang="en-US" sz="1100"/>
              <a:t>Let’s try to write a method that adds up the total of a list of numbers. We’ve established that a generic type can’t just use a subclass:</a:t>
            </a:r>
          </a:p>
        </p:txBody>
      </p:sp>
      <p:pic>
        <p:nvPicPr>
          <p:cNvPr id="8" name="Picture 7">
            <a:extLst>
              <a:ext uri="{FF2B5EF4-FFF2-40B4-BE49-F238E27FC236}">
                <a16:creationId xmlns:a16="http://schemas.microsoft.com/office/drawing/2014/main" id="{74A6FA47-378F-4268-823B-1D5B6489A3B7}"/>
              </a:ext>
            </a:extLst>
          </p:cNvPr>
          <p:cNvPicPr>
            <a:picLocks noChangeAspect="1"/>
          </p:cNvPicPr>
          <p:nvPr/>
        </p:nvPicPr>
        <p:blipFill>
          <a:blip r:embed="rId2"/>
          <a:stretch>
            <a:fillRect/>
          </a:stretch>
        </p:blipFill>
        <p:spPr>
          <a:xfrm>
            <a:off x="143934" y="710975"/>
            <a:ext cx="4295775" cy="685800"/>
          </a:xfrm>
          <a:prstGeom prst="rect">
            <a:avLst/>
          </a:prstGeom>
        </p:spPr>
      </p:pic>
      <p:sp>
        <p:nvSpPr>
          <p:cNvPr id="10" name="TextBox 9">
            <a:extLst>
              <a:ext uri="{FF2B5EF4-FFF2-40B4-BE49-F238E27FC236}">
                <a16:creationId xmlns:a16="http://schemas.microsoft.com/office/drawing/2014/main" id="{3DE90287-CCDB-4F78-A683-8E17962A457D}"/>
              </a:ext>
            </a:extLst>
          </p:cNvPr>
          <p:cNvSpPr txBox="1"/>
          <p:nvPr/>
        </p:nvSpPr>
        <p:spPr>
          <a:xfrm>
            <a:off x="87489" y="1396775"/>
            <a:ext cx="6112932" cy="430887"/>
          </a:xfrm>
          <a:prstGeom prst="rect">
            <a:avLst/>
          </a:prstGeom>
          <a:noFill/>
        </p:spPr>
        <p:txBody>
          <a:bodyPr wrap="square">
            <a:spAutoFit/>
          </a:bodyPr>
          <a:lstStyle/>
          <a:p>
            <a:r>
              <a:rPr lang="en-US" sz="1100"/>
              <a:t>The upper-bounded wildcard says that any class that extends Number or Number itself can be used as the formal parameter type:</a:t>
            </a:r>
          </a:p>
        </p:txBody>
      </p:sp>
      <p:pic>
        <p:nvPicPr>
          <p:cNvPr id="12" name="Picture 11">
            <a:extLst>
              <a:ext uri="{FF2B5EF4-FFF2-40B4-BE49-F238E27FC236}">
                <a16:creationId xmlns:a16="http://schemas.microsoft.com/office/drawing/2014/main" id="{72707FBF-0BA0-437E-827E-82D4D32F16F4}"/>
              </a:ext>
            </a:extLst>
          </p:cNvPr>
          <p:cNvPicPr>
            <a:picLocks noChangeAspect="1"/>
          </p:cNvPicPr>
          <p:nvPr/>
        </p:nvPicPr>
        <p:blipFill>
          <a:blip r:embed="rId3"/>
          <a:stretch>
            <a:fillRect/>
          </a:stretch>
        </p:blipFill>
        <p:spPr>
          <a:xfrm>
            <a:off x="143934" y="1769196"/>
            <a:ext cx="3390900" cy="1028700"/>
          </a:xfrm>
          <a:prstGeom prst="rect">
            <a:avLst/>
          </a:prstGeom>
        </p:spPr>
      </p:pic>
      <p:sp>
        <p:nvSpPr>
          <p:cNvPr id="14" name="TextBox 13">
            <a:extLst>
              <a:ext uri="{FF2B5EF4-FFF2-40B4-BE49-F238E27FC236}">
                <a16:creationId xmlns:a16="http://schemas.microsoft.com/office/drawing/2014/main" id="{F046762C-529D-435E-942A-0827E5E5FE9D}"/>
              </a:ext>
            </a:extLst>
          </p:cNvPr>
          <p:cNvSpPr txBox="1"/>
          <p:nvPr/>
        </p:nvSpPr>
        <p:spPr>
          <a:xfrm>
            <a:off x="87489" y="2762008"/>
            <a:ext cx="6112932" cy="430887"/>
          </a:xfrm>
          <a:prstGeom prst="rect">
            <a:avLst/>
          </a:prstGeom>
          <a:noFill/>
        </p:spPr>
        <p:txBody>
          <a:bodyPr wrap="square">
            <a:spAutoFit/>
          </a:bodyPr>
          <a:lstStyle/>
          <a:p>
            <a:r>
              <a:rPr lang="en-US" sz="1100"/>
              <a:t>Remember how we kept saying that type erasure makes Java think that a generic type is an Object? That is still happening here. Java converts the previous code to something equivalent to the following: </a:t>
            </a:r>
          </a:p>
        </p:txBody>
      </p:sp>
      <p:pic>
        <p:nvPicPr>
          <p:cNvPr id="16" name="Picture 15">
            <a:extLst>
              <a:ext uri="{FF2B5EF4-FFF2-40B4-BE49-F238E27FC236}">
                <a16:creationId xmlns:a16="http://schemas.microsoft.com/office/drawing/2014/main" id="{900819DD-71C2-49E5-B96A-A1CA5FD5E395}"/>
              </a:ext>
            </a:extLst>
          </p:cNvPr>
          <p:cNvPicPr>
            <a:picLocks noChangeAspect="1"/>
          </p:cNvPicPr>
          <p:nvPr/>
        </p:nvPicPr>
        <p:blipFill>
          <a:blip r:embed="rId4"/>
          <a:stretch>
            <a:fillRect/>
          </a:stretch>
        </p:blipFill>
        <p:spPr>
          <a:xfrm>
            <a:off x="143934" y="3192895"/>
            <a:ext cx="2352675" cy="1352550"/>
          </a:xfrm>
          <a:prstGeom prst="rect">
            <a:avLst/>
          </a:prstGeom>
        </p:spPr>
      </p:pic>
      <p:sp>
        <p:nvSpPr>
          <p:cNvPr id="18" name="TextBox 17">
            <a:extLst>
              <a:ext uri="{FF2B5EF4-FFF2-40B4-BE49-F238E27FC236}">
                <a16:creationId xmlns:a16="http://schemas.microsoft.com/office/drawing/2014/main" id="{E9A3B193-8202-4DA9-A3AD-CFE92E4AF411}"/>
              </a:ext>
            </a:extLst>
          </p:cNvPr>
          <p:cNvSpPr txBox="1"/>
          <p:nvPr/>
        </p:nvSpPr>
        <p:spPr>
          <a:xfrm>
            <a:off x="87489" y="4555723"/>
            <a:ext cx="6112932" cy="769441"/>
          </a:xfrm>
          <a:prstGeom prst="rect">
            <a:avLst/>
          </a:prstGeom>
          <a:noFill/>
        </p:spPr>
        <p:txBody>
          <a:bodyPr wrap="square">
            <a:spAutoFit/>
          </a:bodyPr>
          <a:lstStyle/>
          <a:p>
            <a:r>
              <a:rPr lang="en-US" sz="1100"/>
              <a:t>Something interesting happens when we work with upper bounds or unbounded wildcards. The list becomes logically immutable. Immutable means that the object cannot be modified, as you saw in Chapter 2, “Design Patterns and Principles.” Technically, you can remove elements from the list, but the exam won't ask about this. </a:t>
            </a:r>
          </a:p>
        </p:txBody>
      </p:sp>
      <p:pic>
        <p:nvPicPr>
          <p:cNvPr id="20" name="Picture 19">
            <a:extLst>
              <a:ext uri="{FF2B5EF4-FFF2-40B4-BE49-F238E27FC236}">
                <a16:creationId xmlns:a16="http://schemas.microsoft.com/office/drawing/2014/main" id="{9B847804-81DE-4FDB-B4C9-706D9F312814}"/>
              </a:ext>
            </a:extLst>
          </p:cNvPr>
          <p:cNvPicPr>
            <a:picLocks noChangeAspect="1"/>
          </p:cNvPicPr>
          <p:nvPr/>
        </p:nvPicPr>
        <p:blipFill>
          <a:blip r:embed="rId5"/>
          <a:stretch>
            <a:fillRect/>
          </a:stretch>
        </p:blipFill>
        <p:spPr>
          <a:xfrm>
            <a:off x="143934" y="5325164"/>
            <a:ext cx="3810000" cy="1314450"/>
          </a:xfrm>
          <a:prstGeom prst="rect">
            <a:avLst/>
          </a:prstGeom>
        </p:spPr>
      </p:pic>
      <p:sp>
        <p:nvSpPr>
          <p:cNvPr id="22" name="TextBox 21">
            <a:extLst>
              <a:ext uri="{FF2B5EF4-FFF2-40B4-BE49-F238E27FC236}">
                <a16:creationId xmlns:a16="http://schemas.microsoft.com/office/drawing/2014/main" id="{E24614B1-68F2-4D95-897E-2B99669BF38C}"/>
              </a:ext>
            </a:extLst>
          </p:cNvPr>
          <p:cNvSpPr txBox="1"/>
          <p:nvPr/>
        </p:nvSpPr>
        <p:spPr>
          <a:xfrm>
            <a:off x="6096000" y="0"/>
            <a:ext cx="6112932" cy="1107996"/>
          </a:xfrm>
          <a:prstGeom prst="rect">
            <a:avLst/>
          </a:prstGeom>
          <a:noFill/>
        </p:spPr>
        <p:txBody>
          <a:bodyPr wrap="square">
            <a:spAutoFit/>
          </a:bodyPr>
          <a:lstStyle/>
          <a:p>
            <a:r>
              <a:rPr lang="en-US" sz="1100"/>
              <a:t>The problem stems from the fact that Java doesn’t know what type List really is. It could be List or List or some other generic type that hasn’t even been written yet. Line 7 doesn’t compile because we can’t add a Sparrow to List, and line 8 doesn’t compile because we can’t add a Bird to List. From Java’s point of view, both scenarios are equally possible so neither is allowed.</a:t>
            </a:r>
          </a:p>
          <a:p>
            <a:endParaRPr lang="en-US" sz="1100"/>
          </a:p>
          <a:p>
            <a:r>
              <a:rPr lang="en-US" sz="1100"/>
              <a:t> Now let’s try an example with an interface. We have an interface and two classes that implement it:</a:t>
            </a:r>
          </a:p>
        </p:txBody>
      </p:sp>
      <p:cxnSp>
        <p:nvCxnSpPr>
          <p:cNvPr id="23" name="Straight Connector 22">
            <a:extLst>
              <a:ext uri="{FF2B5EF4-FFF2-40B4-BE49-F238E27FC236}">
                <a16:creationId xmlns:a16="http://schemas.microsoft.com/office/drawing/2014/main" id="{1327F047-74F1-4D7F-BBA4-8699F9F9C386}"/>
              </a:ext>
            </a:extLst>
          </p:cNvPr>
          <p:cNvCxnSpPr>
            <a:cxnSpLocks/>
          </p:cNvCxnSpPr>
          <p:nvPr/>
        </p:nvCxnSpPr>
        <p:spPr>
          <a:xfrm>
            <a:off x="613462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6951F37-E1FE-450A-993A-14E2B5342E1F}"/>
              </a:ext>
            </a:extLst>
          </p:cNvPr>
          <p:cNvPicPr>
            <a:picLocks noChangeAspect="1"/>
          </p:cNvPicPr>
          <p:nvPr/>
        </p:nvPicPr>
        <p:blipFill>
          <a:blip r:embed="rId6"/>
          <a:stretch>
            <a:fillRect/>
          </a:stretch>
        </p:blipFill>
        <p:spPr>
          <a:xfrm>
            <a:off x="6200421" y="1111025"/>
            <a:ext cx="3552825" cy="571500"/>
          </a:xfrm>
          <a:prstGeom prst="rect">
            <a:avLst/>
          </a:prstGeom>
        </p:spPr>
      </p:pic>
      <p:sp>
        <p:nvSpPr>
          <p:cNvPr id="27" name="TextBox 26">
            <a:extLst>
              <a:ext uri="{FF2B5EF4-FFF2-40B4-BE49-F238E27FC236}">
                <a16:creationId xmlns:a16="http://schemas.microsoft.com/office/drawing/2014/main" id="{F557F4B6-F31C-4894-A2A3-F01E15EEB7DD}"/>
              </a:ext>
            </a:extLst>
          </p:cNvPr>
          <p:cNvSpPr txBox="1"/>
          <p:nvPr/>
        </p:nvSpPr>
        <p:spPr>
          <a:xfrm>
            <a:off x="6211709" y="1615896"/>
            <a:ext cx="6124222" cy="261610"/>
          </a:xfrm>
          <a:prstGeom prst="rect">
            <a:avLst/>
          </a:prstGeom>
          <a:noFill/>
        </p:spPr>
        <p:txBody>
          <a:bodyPr wrap="square">
            <a:spAutoFit/>
          </a:bodyPr>
          <a:lstStyle/>
          <a:p>
            <a:r>
              <a:rPr lang="en-US" sz="1100"/>
              <a:t>We also have two methods that use it. One just lists the interface and the other uses an upper bound:</a:t>
            </a:r>
          </a:p>
        </p:txBody>
      </p:sp>
      <p:pic>
        <p:nvPicPr>
          <p:cNvPr id="29" name="Picture 28">
            <a:extLst>
              <a:ext uri="{FF2B5EF4-FFF2-40B4-BE49-F238E27FC236}">
                <a16:creationId xmlns:a16="http://schemas.microsoft.com/office/drawing/2014/main" id="{9E91CE8A-7689-45E0-82F9-E44F7CD659A4}"/>
              </a:ext>
            </a:extLst>
          </p:cNvPr>
          <p:cNvPicPr>
            <a:picLocks noChangeAspect="1"/>
          </p:cNvPicPr>
          <p:nvPr/>
        </p:nvPicPr>
        <p:blipFill>
          <a:blip r:embed="rId7"/>
          <a:stretch>
            <a:fillRect/>
          </a:stretch>
        </p:blipFill>
        <p:spPr>
          <a:xfrm>
            <a:off x="6200421" y="1827662"/>
            <a:ext cx="3590925" cy="381000"/>
          </a:xfrm>
          <a:prstGeom prst="rect">
            <a:avLst/>
          </a:prstGeom>
        </p:spPr>
      </p:pic>
      <p:sp>
        <p:nvSpPr>
          <p:cNvPr id="31" name="TextBox 30">
            <a:extLst>
              <a:ext uri="{FF2B5EF4-FFF2-40B4-BE49-F238E27FC236}">
                <a16:creationId xmlns:a16="http://schemas.microsoft.com/office/drawing/2014/main" id="{6C8901CA-DF97-41F3-87D6-C4ED20E1F137}"/>
              </a:ext>
            </a:extLst>
          </p:cNvPr>
          <p:cNvSpPr txBox="1"/>
          <p:nvPr/>
        </p:nvSpPr>
        <p:spPr>
          <a:xfrm>
            <a:off x="6134621" y="2136277"/>
            <a:ext cx="6146800" cy="1277273"/>
          </a:xfrm>
          <a:prstGeom prst="rect">
            <a:avLst/>
          </a:prstGeom>
          <a:noFill/>
        </p:spPr>
        <p:txBody>
          <a:bodyPr wrap="square">
            <a:spAutoFit/>
          </a:bodyPr>
          <a:lstStyle/>
          <a:p>
            <a:r>
              <a:rPr lang="en-US" sz="1100"/>
              <a:t>Note that we used the keyword extends rather than implements. Upper bounds are like anonymous classes in that they use extends regardless of whether we are working with a class or an interface. </a:t>
            </a:r>
          </a:p>
          <a:p>
            <a:endParaRPr lang="en-US" sz="1100"/>
          </a:p>
          <a:p>
            <a:r>
              <a:rPr lang="en-US" sz="1100"/>
              <a:t>You already learned that a variable of type List can be passed to either method. A variable of type List can be passed only to the one with the upper bound. This shows one of the benefits of generics. Random flyers don’t fly together. We want our </a:t>
            </a:r>
            <a:r>
              <a:rPr lang="en-US" sz="1100" err="1"/>
              <a:t>groupOfFlyers</a:t>
            </a:r>
            <a:r>
              <a:rPr lang="en-US" sz="1100"/>
              <a:t>() method to be called only with the same type. Geese fly together but don’t fly with hang gliders.</a:t>
            </a:r>
          </a:p>
        </p:txBody>
      </p:sp>
      <p:sp>
        <p:nvSpPr>
          <p:cNvPr id="32" name="TextBox 31">
            <a:extLst>
              <a:ext uri="{FF2B5EF4-FFF2-40B4-BE49-F238E27FC236}">
                <a16:creationId xmlns:a16="http://schemas.microsoft.com/office/drawing/2014/main" id="{4523A240-FB87-4D08-891B-EFCDA59AAB68}"/>
              </a:ext>
            </a:extLst>
          </p:cNvPr>
          <p:cNvSpPr txBox="1"/>
          <p:nvPr/>
        </p:nvSpPr>
        <p:spPr>
          <a:xfrm>
            <a:off x="6134620" y="3402213"/>
            <a:ext cx="2437142" cy="338554"/>
          </a:xfrm>
          <a:prstGeom prst="rect">
            <a:avLst/>
          </a:prstGeom>
          <a:noFill/>
        </p:spPr>
        <p:txBody>
          <a:bodyPr wrap="none" rtlCol="0">
            <a:spAutoFit/>
          </a:bodyPr>
          <a:lstStyle/>
          <a:p>
            <a:r>
              <a:rPr lang="en-US" sz="1600" u="sng"/>
              <a:t>Lower-Bounded Wildcards </a:t>
            </a:r>
          </a:p>
        </p:txBody>
      </p:sp>
      <p:sp>
        <p:nvSpPr>
          <p:cNvPr id="34" name="TextBox 33">
            <a:extLst>
              <a:ext uri="{FF2B5EF4-FFF2-40B4-BE49-F238E27FC236}">
                <a16:creationId xmlns:a16="http://schemas.microsoft.com/office/drawing/2014/main" id="{5DC49E38-27C2-4C01-90C5-ABF06D9C5745}"/>
              </a:ext>
            </a:extLst>
          </p:cNvPr>
          <p:cNvSpPr txBox="1"/>
          <p:nvPr/>
        </p:nvSpPr>
        <p:spPr>
          <a:xfrm>
            <a:off x="6200421" y="3733261"/>
            <a:ext cx="6158088" cy="261610"/>
          </a:xfrm>
          <a:prstGeom prst="rect">
            <a:avLst/>
          </a:prstGeom>
          <a:noFill/>
        </p:spPr>
        <p:txBody>
          <a:bodyPr wrap="square">
            <a:spAutoFit/>
          </a:bodyPr>
          <a:lstStyle/>
          <a:p>
            <a:r>
              <a:rPr lang="en-US" sz="1100"/>
              <a:t>Let’s try to write a method that adds a string “quack” to two lists:</a:t>
            </a:r>
          </a:p>
        </p:txBody>
      </p:sp>
      <p:pic>
        <p:nvPicPr>
          <p:cNvPr id="36" name="Picture 35">
            <a:extLst>
              <a:ext uri="{FF2B5EF4-FFF2-40B4-BE49-F238E27FC236}">
                <a16:creationId xmlns:a16="http://schemas.microsoft.com/office/drawing/2014/main" id="{4E027ED3-0BE5-4076-8ED0-27103897137D}"/>
              </a:ext>
            </a:extLst>
          </p:cNvPr>
          <p:cNvPicPr>
            <a:picLocks noChangeAspect="1"/>
          </p:cNvPicPr>
          <p:nvPr/>
        </p:nvPicPr>
        <p:blipFill>
          <a:blip r:embed="rId8"/>
          <a:stretch>
            <a:fillRect/>
          </a:stretch>
        </p:blipFill>
        <p:spPr>
          <a:xfrm>
            <a:off x="6266220" y="3994871"/>
            <a:ext cx="3324225" cy="838200"/>
          </a:xfrm>
          <a:prstGeom prst="rect">
            <a:avLst/>
          </a:prstGeom>
        </p:spPr>
      </p:pic>
      <p:sp>
        <p:nvSpPr>
          <p:cNvPr id="40" name="TextBox 39">
            <a:extLst>
              <a:ext uri="{FF2B5EF4-FFF2-40B4-BE49-F238E27FC236}">
                <a16:creationId xmlns:a16="http://schemas.microsoft.com/office/drawing/2014/main" id="{B4A74CBC-7946-4110-B163-9079980F6220}"/>
              </a:ext>
            </a:extLst>
          </p:cNvPr>
          <p:cNvSpPr txBox="1"/>
          <p:nvPr/>
        </p:nvSpPr>
        <p:spPr>
          <a:xfrm>
            <a:off x="6200421" y="4838777"/>
            <a:ext cx="6197600" cy="600164"/>
          </a:xfrm>
          <a:prstGeom prst="rect">
            <a:avLst/>
          </a:prstGeom>
          <a:noFill/>
        </p:spPr>
        <p:txBody>
          <a:bodyPr wrap="square">
            <a:spAutoFit/>
          </a:bodyPr>
          <a:lstStyle/>
          <a:p>
            <a:r>
              <a:rPr lang="en-US" sz="1100"/>
              <a:t>The problem is that we want to pass a List&lt;String&gt; and a List&lt;Object&gt; to the same method. </a:t>
            </a:r>
          </a:p>
          <a:p>
            <a:r>
              <a:rPr lang="en-US" sz="1100"/>
              <a:t>First, make sure that you understand why the first three examples in Table 3.3 do not solve</a:t>
            </a:r>
          </a:p>
          <a:p>
            <a:r>
              <a:rPr lang="en-US" sz="1100"/>
              <a:t> this problem.</a:t>
            </a:r>
          </a:p>
        </p:txBody>
      </p:sp>
      <p:pic>
        <p:nvPicPr>
          <p:cNvPr id="21" name="Picture 20">
            <a:extLst>
              <a:ext uri="{FF2B5EF4-FFF2-40B4-BE49-F238E27FC236}">
                <a16:creationId xmlns:a16="http://schemas.microsoft.com/office/drawing/2014/main" id="{27950557-313E-46F3-B1B7-5159AC9CD64D}"/>
              </a:ext>
            </a:extLst>
          </p:cNvPr>
          <p:cNvPicPr>
            <a:picLocks noChangeAspect="1"/>
          </p:cNvPicPr>
          <p:nvPr/>
        </p:nvPicPr>
        <p:blipFill>
          <a:blip r:embed="rId9"/>
          <a:stretch>
            <a:fillRect/>
          </a:stretch>
        </p:blipFill>
        <p:spPr>
          <a:xfrm>
            <a:off x="2536853" y="6157451"/>
            <a:ext cx="3265730" cy="309884"/>
          </a:xfrm>
          <a:prstGeom prst="rect">
            <a:avLst/>
          </a:prstGeom>
        </p:spPr>
      </p:pic>
      <p:pic>
        <p:nvPicPr>
          <p:cNvPr id="24" name="Picture 23">
            <a:extLst>
              <a:ext uri="{FF2B5EF4-FFF2-40B4-BE49-F238E27FC236}">
                <a16:creationId xmlns:a16="http://schemas.microsoft.com/office/drawing/2014/main" id="{509FB621-E927-4965-B536-21BF6BF5D0FD}"/>
              </a:ext>
            </a:extLst>
          </p:cNvPr>
          <p:cNvPicPr>
            <a:picLocks noChangeAspect="1"/>
          </p:cNvPicPr>
          <p:nvPr/>
        </p:nvPicPr>
        <p:blipFill>
          <a:blip r:embed="rId9"/>
          <a:stretch>
            <a:fillRect/>
          </a:stretch>
        </p:blipFill>
        <p:spPr>
          <a:xfrm>
            <a:off x="3184549" y="669788"/>
            <a:ext cx="2623209" cy="506332"/>
          </a:xfrm>
          <a:prstGeom prst="rect">
            <a:avLst/>
          </a:prstGeom>
        </p:spPr>
      </p:pic>
    </p:spTree>
    <p:extLst>
      <p:ext uri="{BB962C8B-B14F-4D97-AF65-F5344CB8AC3E}">
        <p14:creationId xmlns:p14="http://schemas.microsoft.com/office/powerpoint/2010/main" val="1050820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F9AF4-F6C0-450F-9AAB-63226D1F3C91}"/>
              </a:ext>
            </a:extLst>
          </p:cNvPr>
          <p:cNvPicPr>
            <a:picLocks noChangeAspect="1"/>
          </p:cNvPicPr>
          <p:nvPr/>
        </p:nvPicPr>
        <p:blipFill>
          <a:blip r:embed="rId2"/>
          <a:stretch>
            <a:fillRect/>
          </a:stretch>
        </p:blipFill>
        <p:spPr>
          <a:xfrm>
            <a:off x="148520" y="0"/>
            <a:ext cx="4895850" cy="3095625"/>
          </a:xfrm>
          <a:prstGeom prst="rect">
            <a:avLst/>
          </a:prstGeom>
        </p:spPr>
      </p:pic>
      <p:sp>
        <p:nvSpPr>
          <p:cNvPr id="7" name="TextBox 6">
            <a:extLst>
              <a:ext uri="{FF2B5EF4-FFF2-40B4-BE49-F238E27FC236}">
                <a16:creationId xmlns:a16="http://schemas.microsoft.com/office/drawing/2014/main" id="{E3779040-F78C-4124-96C7-7649971A1D30}"/>
              </a:ext>
            </a:extLst>
          </p:cNvPr>
          <p:cNvSpPr txBox="1"/>
          <p:nvPr/>
        </p:nvSpPr>
        <p:spPr>
          <a:xfrm>
            <a:off x="80786" y="2967366"/>
            <a:ext cx="6096000" cy="261610"/>
          </a:xfrm>
          <a:prstGeom prst="rect">
            <a:avLst/>
          </a:prstGeom>
          <a:noFill/>
        </p:spPr>
        <p:txBody>
          <a:bodyPr wrap="square">
            <a:spAutoFit/>
          </a:bodyPr>
          <a:lstStyle/>
          <a:p>
            <a:r>
              <a:rPr lang="en-US" sz="1100"/>
              <a:t>To solve this problem, we need to use a lower bound:</a:t>
            </a:r>
          </a:p>
        </p:txBody>
      </p:sp>
      <p:pic>
        <p:nvPicPr>
          <p:cNvPr id="9" name="Picture 8">
            <a:extLst>
              <a:ext uri="{FF2B5EF4-FFF2-40B4-BE49-F238E27FC236}">
                <a16:creationId xmlns:a16="http://schemas.microsoft.com/office/drawing/2014/main" id="{97935E34-D7D2-4C79-8D92-4650300F3DBE}"/>
              </a:ext>
            </a:extLst>
          </p:cNvPr>
          <p:cNvPicPr>
            <a:picLocks noChangeAspect="1"/>
          </p:cNvPicPr>
          <p:nvPr/>
        </p:nvPicPr>
        <p:blipFill>
          <a:blip r:embed="rId3"/>
          <a:stretch>
            <a:fillRect/>
          </a:stretch>
        </p:blipFill>
        <p:spPr>
          <a:xfrm>
            <a:off x="148520" y="3203576"/>
            <a:ext cx="4543425" cy="533400"/>
          </a:xfrm>
          <a:prstGeom prst="rect">
            <a:avLst/>
          </a:prstGeom>
        </p:spPr>
      </p:pic>
      <p:sp>
        <p:nvSpPr>
          <p:cNvPr id="11" name="TextBox 10">
            <a:extLst>
              <a:ext uri="{FF2B5EF4-FFF2-40B4-BE49-F238E27FC236}">
                <a16:creationId xmlns:a16="http://schemas.microsoft.com/office/drawing/2014/main" id="{ADB77BB8-9E46-4B10-8EAD-04DC2EADB2AB}"/>
              </a:ext>
            </a:extLst>
          </p:cNvPr>
          <p:cNvSpPr txBox="1"/>
          <p:nvPr/>
        </p:nvSpPr>
        <p:spPr>
          <a:xfrm>
            <a:off x="80786" y="3698094"/>
            <a:ext cx="6096000" cy="938719"/>
          </a:xfrm>
          <a:prstGeom prst="rect">
            <a:avLst/>
          </a:prstGeom>
          <a:noFill/>
        </p:spPr>
        <p:txBody>
          <a:bodyPr wrap="square">
            <a:spAutoFit/>
          </a:bodyPr>
          <a:lstStyle/>
          <a:p>
            <a:r>
              <a:rPr lang="en-US" sz="1100"/>
              <a:t>With a lower bound, we are telling Java that the list will be a list of String objects or a list of some objects that are a superclass of String. Either way, it is safe to add a String to that list. </a:t>
            </a:r>
          </a:p>
          <a:p>
            <a:endParaRPr lang="en-US" sz="1100"/>
          </a:p>
          <a:p>
            <a:r>
              <a:rPr lang="en-US" sz="1100"/>
              <a:t>Just like generic classes, you probably won’t use this in your code unless you are writing code for others to reuse. Even then it would be rare. But it’s on the exam, so now is the time to learn it!</a:t>
            </a:r>
          </a:p>
        </p:txBody>
      </p:sp>
      <p:pic>
        <p:nvPicPr>
          <p:cNvPr id="15" name="Picture 14">
            <a:extLst>
              <a:ext uri="{FF2B5EF4-FFF2-40B4-BE49-F238E27FC236}">
                <a16:creationId xmlns:a16="http://schemas.microsoft.com/office/drawing/2014/main" id="{AE2AE4C1-5AC5-49EA-BC3F-01B8E8784DC7}"/>
              </a:ext>
            </a:extLst>
          </p:cNvPr>
          <p:cNvPicPr>
            <a:picLocks noChangeAspect="1"/>
          </p:cNvPicPr>
          <p:nvPr/>
        </p:nvPicPr>
        <p:blipFill>
          <a:blip r:embed="rId4"/>
          <a:stretch>
            <a:fillRect/>
          </a:stretch>
        </p:blipFill>
        <p:spPr>
          <a:xfrm>
            <a:off x="148520" y="4636813"/>
            <a:ext cx="4752975" cy="2207706"/>
          </a:xfrm>
          <a:prstGeom prst="rect">
            <a:avLst/>
          </a:prstGeom>
        </p:spPr>
      </p:pic>
      <p:cxnSp>
        <p:nvCxnSpPr>
          <p:cNvPr id="16" name="Straight Connector 15">
            <a:extLst>
              <a:ext uri="{FF2B5EF4-FFF2-40B4-BE49-F238E27FC236}">
                <a16:creationId xmlns:a16="http://schemas.microsoft.com/office/drawing/2014/main" id="{291A0E79-141B-462D-840E-CE02AFFD632A}"/>
              </a:ext>
            </a:extLst>
          </p:cNvPr>
          <p:cNvCxnSpPr>
            <a:cxnSpLocks/>
          </p:cNvCxnSpPr>
          <p:nvPr/>
        </p:nvCxnSpPr>
        <p:spPr>
          <a:xfrm>
            <a:off x="6134621"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3B6EBB-F284-4DA6-970C-D37B844653B5}"/>
              </a:ext>
            </a:extLst>
          </p:cNvPr>
          <p:cNvSpPr txBox="1"/>
          <p:nvPr/>
        </p:nvSpPr>
        <p:spPr>
          <a:xfrm>
            <a:off x="6134620" y="0"/>
            <a:ext cx="2749729" cy="369332"/>
          </a:xfrm>
          <a:prstGeom prst="rect">
            <a:avLst/>
          </a:prstGeom>
          <a:noFill/>
        </p:spPr>
        <p:txBody>
          <a:bodyPr wrap="square">
            <a:spAutoFit/>
          </a:bodyPr>
          <a:lstStyle/>
          <a:p>
            <a:pPr marL="342900" indent="-342900">
              <a:buFont typeface="Wingdings" panose="05000000000000000000" pitchFamily="2" charset="2"/>
              <a:buChar char="Ø"/>
            </a:pPr>
            <a:r>
              <a:rPr lang="en-US"/>
              <a:t>Putting It All Together </a:t>
            </a:r>
          </a:p>
        </p:txBody>
      </p:sp>
      <p:sp>
        <p:nvSpPr>
          <p:cNvPr id="19" name="TextBox 18">
            <a:extLst>
              <a:ext uri="{FF2B5EF4-FFF2-40B4-BE49-F238E27FC236}">
                <a16:creationId xmlns:a16="http://schemas.microsoft.com/office/drawing/2014/main" id="{33BCFB46-3FB7-44BE-85DB-ED0FE993DFC5}"/>
              </a:ext>
            </a:extLst>
          </p:cNvPr>
          <p:cNvSpPr txBox="1"/>
          <p:nvPr/>
        </p:nvSpPr>
        <p:spPr>
          <a:xfrm>
            <a:off x="6176786" y="309108"/>
            <a:ext cx="6096000" cy="769441"/>
          </a:xfrm>
          <a:prstGeom prst="rect">
            <a:avLst/>
          </a:prstGeom>
          <a:noFill/>
        </p:spPr>
        <p:txBody>
          <a:bodyPr wrap="square">
            <a:spAutoFit/>
          </a:bodyPr>
          <a:lstStyle/>
          <a:p>
            <a:r>
              <a:rPr lang="en-US" sz="1100"/>
              <a:t>At this point, you know everything that you need to know to ace the exam questions on generics. It is possible to put these concepts together to write some really confusing code, which the exam likes to do.</a:t>
            </a:r>
            <a:endParaRPr lang="ar-KW" sz="1100"/>
          </a:p>
          <a:p>
            <a:endParaRPr lang="ar-KW" sz="1100"/>
          </a:p>
          <a:p>
            <a:r>
              <a:rPr lang="en-US" sz="1100"/>
              <a:t>Let’s try an example. First, we declare three classes that the example will use:</a:t>
            </a:r>
          </a:p>
        </p:txBody>
      </p:sp>
      <p:pic>
        <p:nvPicPr>
          <p:cNvPr id="21" name="Picture 20">
            <a:extLst>
              <a:ext uri="{FF2B5EF4-FFF2-40B4-BE49-F238E27FC236}">
                <a16:creationId xmlns:a16="http://schemas.microsoft.com/office/drawing/2014/main" id="{138095E9-8E2A-4F11-9F59-41DF022061EB}"/>
              </a:ext>
            </a:extLst>
          </p:cNvPr>
          <p:cNvPicPr>
            <a:picLocks noChangeAspect="1"/>
          </p:cNvPicPr>
          <p:nvPr/>
        </p:nvPicPr>
        <p:blipFill>
          <a:blip r:embed="rId5"/>
          <a:stretch>
            <a:fillRect/>
          </a:stretch>
        </p:blipFill>
        <p:spPr>
          <a:xfrm>
            <a:off x="6241161" y="1047152"/>
            <a:ext cx="4791075" cy="1981200"/>
          </a:xfrm>
          <a:prstGeom prst="rect">
            <a:avLst/>
          </a:prstGeom>
        </p:spPr>
      </p:pic>
      <p:pic>
        <p:nvPicPr>
          <p:cNvPr id="23" name="Picture 22">
            <a:extLst>
              <a:ext uri="{FF2B5EF4-FFF2-40B4-BE49-F238E27FC236}">
                <a16:creationId xmlns:a16="http://schemas.microsoft.com/office/drawing/2014/main" id="{05C12AE4-2E13-485F-AF9D-454C5B1FEB06}"/>
              </a:ext>
            </a:extLst>
          </p:cNvPr>
          <p:cNvPicPr>
            <a:picLocks noChangeAspect="1"/>
          </p:cNvPicPr>
          <p:nvPr/>
        </p:nvPicPr>
        <p:blipFill>
          <a:blip r:embed="rId6"/>
          <a:stretch>
            <a:fillRect/>
          </a:stretch>
        </p:blipFill>
        <p:spPr>
          <a:xfrm>
            <a:off x="6462874" y="3132189"/>
            <a:ext cx="2400300" cy="561975"/>
          </a:xfrm>
          <a:prstGeom prst="rect">
            <a:avLst/>
          </a:prstGeom>
        </p:spPr>
      </p:pic>
      <p:pic>
        <p:nvPicPr>
          <p:cNvPr id="25" name="Picture 24">
            <a:extLst>
              <a:ext uri="{FF2B5EF4-FFF2-40B4-BE49-F238E27FC236}">
                <a16:creationId xmlns:a16="http://schemas.microsoft.com/office/drawing/2014/main" id="{D367489E-83E2-43CD-B4E5-60BC91B8C0A8}"/>
              </a:ext>
            </a:extLst>
          </p:cNvPr>
          <p:cNvPicPr>
            <a:picLocks noChangeAspect="1"/>
          </p:cNvPicPr>
          <p:nvPr/>
        </p:nvPicPr>
        <p:blipFill>
          <a:blip r:embed="rId7"/>
          <a:stretch>
            <a:fillRect/>
          </a:stretch>
        </p:blipFill>
        <p:spPr>
          <a:xfrm>
            <a:off x="6450710" y="3617033"/>
            <a:ext cx="4371975" cy="533400"/>
          </a:xfrm>
          <a:prstGeom prst="rect">
            <a:avLst/>
          </a:prstGeom>
        </p:spPr>
      </p:pic>
      <p:pic>
        <p:nvPicPr>
          <p:cNvPr id="27" name="Picture 26">
            <a:extLst>
              <a:ext uri="{FF2B5EF4-FFF2-40B4-BE49-F238E27FC236}">
                <a16:creationId xmlns:a16="http://schemas.microsoft.com/office/drawing/2014/main" id="{DC329F2B-236A-4B2D-93E2-6C15F2A44320}"/>
              </a:ext>
            </a:extLst>
          </p:cNvPr>
          <p:cNvPicPr>
            <a:picLocks noChangeAspect="1"/>
          </p:cNvPicPr>
          <p:nvPr/>
        </p:nvPicPr>
        <p:blipFill>
          <a:blip r:embed="rId8"/>
          <a:stretch>
            <a:fillRect/>
          </a:stretch>
        </p:blipFill>
        <p:spPr>
          <a:xfrm>
            <a:off x="6450710" y="4134002"/>
            <a:ext cx="4676775" cy="590550"/>
          </a:xfrm>
          <a:prstGeom prst="rect">
            <a:avLst/>
          </a:prstGeom>
        </p:spPr>
      </p:pic>
      <p:pic>
        <p:nvPicPr>
          <p:cNvPr id="29" name="Picture 28">
            <a:extLst>
              <a:ext uri="{FF2B5EF4-FFF2-40B4-BE49-F238E27FC236}">
                <a16:creationId xmlns:a16="http://schemas.microsoft.com/office/drawing/2014/main" id="{F905DB37-E903-4ABE-B0EE-97DBC5A87C72}"/>
              </a:ext>
            </a:extLst>
          </p:cNvPr>
          <p:cNvPicPr>
            <a:picLocks noChangeAspect="1"/>
          </p:cNvPicPr>
          <p:nvPr/>
        </p:nvPicPr>
        <p:blipFill>
          <a:blip r:embed="rId9"/>
          <a:stretch>
            <a:fillRect/>
          </a:stretch>
        </p:blipFill>
        <p:spPr>
          <a:xfrm>
            <a:off x="6408546" y="4639682"/>
            <a:ext cx="2286000" cy="371475"/>
          </a:xfrm>
          <a:prstGeom prst="rect">
            <a:avLst/>
          </a:prstGeom>
        </p:spPr>
      </p:pic>
      <p:pic>
        <p:nvPicPr>
          <p:cNvPr id="31" name="Picture 30">
            <a:extLst>
              <a:ext uri="{FF2B5EF4-FFF2-40B4-BE49-F238E27FC236}">
                <a16:creationId xmlns:a16="http://schemas.microsoft.com/office/drawing/2014/main" id="{BD6BAF54-F0F6-4712-BA98-80622325D6AE}"/>
              </a:ext>
            </a:extLst>
          </p:cNvPr>
          <p:cNvPicPr>
            <a:picLocks noChangeAspect="1"/>
          </p:cNvPicPr>
          <p:nvPr/>
        </p:nvPicPr>
        <p:blipFill>
          <a:blip r:embed="rId10"/>
          <a:stretch>
            <a:fillRect/>
          </a:stretch>
        </p:blipFill>
        <p:spPr>
          <a:xfrm>
            <a:off x="6408546" y="5010376"/>
            <a:ext cx="4486275" cy="381000"/>
          </a:xfrm>
          <a:prstGeom prst="rect">
            <a:avLst/>
          </a:prstGeom>
        </p:spPr>
      </p:pic>
      <p:pic>
        <p:nvPicPr>
          <p:cNvPr id="37" name="Picture 36">
            <a:extLst>
              <a:ext uri="{FF2B5EF4-FFF2-40B4-BE49-F238E27FC236}">
                <a16:creationId xmlns:a16="http://schemas.microsoft.com/office/drawing/2014/main" id="{07DFE750-071A-4BC7-BFD3-A6ABABFC095D}"/>
              </a:ext>
            </a:extLst>
          </p:cNvPr>
          <p:cNvPicPr>
            <a:picLocks noChangeAspect="1"/>
          </p:cNvPicPr>
          <p:nvPr/>
        </p:nvPicPr>
        <p:blipFill>
          <a:blip r:embed="rId11"/>
          <a:stretch>
            <a:fillRect/>
          </a:stretch>
        </p:blipFill>
        <p:spPr>
          <a:xfrm>
            <a:off x="6341173" y="5431712"/>
            <a:ext cx="4867275" cy="342900"/>
          </a:xfrm>
          <a:prstGeom prst="rect">
            <a:avLst/>
          </a:prstGeom>
        </p:spPr>
      </p:pic>
      <p:pic>
        <p:nvPicPr>
          <p:cNvPr id="39" name="Picture 38">
            <a:extLst>
              <a:ext uri="{FF2B5EF4-FFF2-40B4-BE49-F238E27FC236}">
                <a16:creationId xmlns:a16="http://schemas.microsoft.com/office/drawing/2014/main" id="{D627BDC6-5EAA-42B2-9045-86E9830FE1D6}"/>
              </a:ext>
            </a:extLst>
          </p:cNvPr>
          <p:cNvPicPr>
            <a:picLocks noChangeAspect="1"/>
          </p:cNvPicPr>
          <p:nvPr/>
        </p:nvPicPr>
        <p:blipFill>
          <a:blip r:embed="rId12"/>
          <a:stretch>
            <a:fillRect/>
          </a:stretch>
        </p:blipFill>
        <p:spPr>
          <a:xfrm>
            <a:off x="6341173" y="5743479"/>
            <a:ext cx="4848225" cy="828675"/>
          </a:xfrm>
          <a:prstGeom prst="rect">
            <a:avLst/>
          </a:prstGeom>
        </p:spPr>
      </p:pic>
      <p:pic>
        <p:nvPicPr>
          <p:cNvPr id="41" name="Picture 40">
            <a:extLst>
              <a:ext uri="{FF2B5EF4-FFF2-40B4-BE49-F238E27FC236}">
                <a16:creationId xmlns:a16="http://schemas.microsoft.com/office/drawing/2014/main" id="{F9680C68-0700-4534-8525-2F3B4D509642}"/>
              </a:ext>
            </a:extLst>
          </p:cNvPr>
          <p:cNvPicPr>
            <a:picLocks noChangeAspect="1"/>
          </p:cNvPicPr>
          <p:nvPr/>
        </p:nvPicPr>
        <p:blipFill>
          <a:blip r:embed="rId13"/>
          <a:stretch>
            <a:fillRect/>
          </a:stretch>
        </p:blipFill>
        <p:spPr>
          <a:xfrm>
            <a:off x="6341173" y="6505575"/>
            <a:ext cx="4667250" cy="352425"/>
          </a:xfrm>
          <a:prstGeom prst="rect">
            <a:avLst/>
          </a:prstGeom>
        </p:spPr>
      </p:pic>
      <p:pic>
        <p:nvPicPr>
          <p:cNvPr id="43" name="Picture 42">
            <a:extLst>
              <a:ext uri="{FF2B5EF4-FFF2-40B4-BE49-F238E27FC236}">
                <a16:creationId xmlns:a16="http://schemas.microsoft.com/office/drawing/2014/main" id="{23848BB4-375B-43C1-A22C-AF07D999F842}"/>
              </a:ext>
            </a:extLst>
          </p:cNvPr>
          <p:cNvPicPr>
            <a:picLocks noChangeAspect="1"/>
          </p:cNvPicPr>
          <p:nvPr/>
        </p:nvPicPr>
        <p:blipFill>
          <a:blip r:embed="rId14"/>
          <a:stretch>
            <a:fillRect/>
          </a:stretch>
        </p:blipFill>
        <p:spPr>
          <a:xfrm>
            <a:off x="9524568" y="3152654"/>
            <a:ext cx="2644854" cy="2285382"/>
          </a:xfrm>
          <a:prstGeom prst="rect">
            <a:avLst/>
          </a:prstGeom>
        </p:spPr>
      </p:pic>
      <p:pic>
        <p:nvPicPr>
          <p:cNvPr id="22" name="Picture 21">
            <a:extLst>
              <a:ext uri="{FF2B5EF4-FFF2-40B4-BE49-F238E27FC236}">
                <a16:creationId xmlns:a16="http://schemas.microsoft.com/office/drawing/2014/main" id="{E7BC5C2B-D837-42F0-AF70-291EC749C708}"/>
              </a:ext>
            </a:extLst>
          </p:cNvPr>
          <p:cNvPicPr>
            <a:picLocks noChangeAspect="1"/>
          </p:cNvPicPr>
          <p:nvPr/>
        </p:nvPicPr>
        <p:blipFill>
          <a:blip r:embed="rId14"/>
          <a:stretch>
            <a:fillRect/>
          </a:stretch>
        </p:blipFill>
        <p:spPr>
          <a:xfrm>
            <a:off x="2498650" y="5272548"/>
            <a:ext cx="3493091" cy="118828"/>
          </a:xfrm>
          <a:prstGeom prst="rect">
            <a:avLst/>
          </a:prstGeom>
        </p:spPr>
      </p:pic>
      <p:sp>
        <p:nvSpPr>
          <p:cNvPr id="24" name="TextBox 23">
            <a:extLst>
              <a:ext uri="{FF2B5EF4-FFF2-40B4-BE49-F238E27FC236}">
                <a16:creationId xmlns:a16="http://schemas.microsoft.com/office/drawing/2014/main" id="{D5605753-35C1-4D58-A68D-E62F00A5BD3A}"/>
              </a:ext>
            </a:extLst>
          </p:cNvPr>
          <p:cNvSpPr txBox="1"/>
          <p:nvPr/>
        </p:nvSpPr>
        <p:spPr>
          <a:xfrm>
            <a:off x="9349840" y="2149558"/>
            <a:ext cx="2922946" cy="246221"/>
          </a:xfrm>
          <a:prstGeom prst="rect">
            <a:avLst/>
          </a:prstGeom>
          <a:noFill/>
        </p:spPr>
        <p:txBody>
          <a:bodyPr wrap="square">
            <a:spAutoFit/>
          </a:bodyPr>
          <a:lstStyle/>
          <a:p>
            <a:r>
              <a:rPr lang="en-US" sz="1000"/>
              <a:t>ArrayList&lt;A&gt;, ArrayList&lt;B&gt;, or ArrayList&lt;C&gt;</a:t>
            </a:r>
          </a:p>
        </p:txBody>
      </p:sp>
      <p:sp>
        <p:nvSpPr>
          <p:cNvPr id="28" name="TextBox 27">
            <a:extLst>
              <a:ext uri="{FF2B5EF4-FFF2-40B4-BE49-F238E27FC236}">
                <a16:creationId xmlns:a16="http://schemas.microsoft.com/office/drawing/2014/main" id="{1663355E-F595-433D-B441-18B788658C04}"/>
              </a:ext>
            </a:extLst>
          </p:cNvPr>
          <p:cNvSpPr txBox="1"/>
          <p:nvPr/>
        </p:nvSpPr>
        <p:spPr>
          <a:xfrm>
            <a:off x="10621432" y="2447829"/>
            <a:ext cx="1989556" cy="246221"/>
          </a:xfrm>
          <a:prstGeom prst="rect">
            <a:avLst/>
          </a:prstGeom>
          <a:noFill/>
        </p:spPr>
        <p:txBody>
          <a:bodyPr wrap="square">
            <a:spAutoFit/>
          </a:bodyPr>
          <a:lstStyle/>
          <a:p>
            <a:r>
              <a:rPr lang="en-US" sz="1000"/>
              <a:t>ArrayList&lt;B&gt; or ArrayList&lt;C&gt;</a:t>
            </a:r>
          </a:p>
        </p:txBody>
      </p:sp>
      <p:sp>
        <p:nvSpPr>
          <p:cNvPr id="30" name="TextBox 29">
            <a:extLst>
              <a:ext uri="{FF2B5EF4-FFF2-40B4-BE49-F238E27FC236}">
                <a16:creationId xmlns:a16="http://schemas.microsoft.com/office/drawing/2014/main" id="{2CC11E53-E0C7-43D4-83DA-047A502D9CA5}"/>
              </a:ext>
            </a:extLst>
          </p:cNvPr>
          <p:cNvSpPr txBox="1"/>
          <p:nvPr/>
        </p:nvSpPr>
        <p:spPr>
          <a:xfrm>
            <a:off x="9327741" y="2651110"/>
            <a:ext cx="2989887" cy="246221"/>
          </a:xfrm>
          <a:prstGeom prst="rect">
            <a:avLst/>
          </a:prstGeom>
          <a:noFill/>
        </p:spPr>
        <p:txBody>
          <a:bodyPr wrap="square">
            <a:spAutoFit/>
          </a:bodyPr>
          <a:lstStyle/>
          <a:p>
            <a:r>
              <a:rPr lang="en-US" sz="1000"/>
              <a:t>ArrayList&lt;A&gt;,ArrayList&lt;B&gt;, or ArrayList&lt;Object&gt;</a:t>
            </a:r>
          </a:p>
        </p:txBody>
      </p:sp>
      <p:sp>
        <p:nvSpPr>
          <p:cNvPr id="32" name="TextBox 31">
            <a:extLst>
              <a:ext uri="{FF2B5EF4-FFF2-40B4-BE49-F238E27FC236}">
                <a16:creationId xmlns:a16="http://schemas.microsoft.com/office/drawing/2014/main" id="{5746132E-0092-46D2-9FDB-DD90EEB84880}"/>
              </a:ext>
            </a:extLst>
          </p:cNvPr>
          <p:cNvSpPr txBox="1"/>
          <p:nvPr/>
        </p:nvSpPr>
        <p:spPr>
          <a:xfrm>
            <a:off x="9349840" y="2313507"/>
            <a:ext cx="1978983" cy="246221"/>
          </a:xfrm>
          <a:prstGeom prst="rect">
            <a:avLst/>
          </a:prstGeom>
          <a:noFill/>
        </p:spPr>
        <p:txBody>
          <a:bodyPr wrap="square">
            <a:spAutoFit/>
          </a:bodyPr>
          <a:lstStyle/>
          <a:p>
            <a:r>
              <a:rPr lang="en-US" sz="1000"/>
              <a:t>ArrayList&lt;A&gt;</a:t>
            </a:r>
            <a:r>
              <a:rPr lang="ar-KW" sz="1000"/>
              <a:t> </a:t>
            </a:r>
            <a:r>
              <a:rPr lang="en-US" sz="1000"/>
              <a:t>or ArrayList&lt;Object&gt;</a:t>
            </a:r>
          </a:p>
        </p:txBody>
      </p:sp>
      <p:pic>
        <p:nvPicPr>
          <p:cNvPr id="33" name="Picture 32">
            <a:extLst>
              <a:ext uri="{FF2B5EF4-FFF2-40B4-BE49-F238E27FC236}">
                <a16:creationId xmlns:a16="http://schemas.microsoft.com/office/drawing/2014/main" id="{427FA4F2-4C9D-4033-B88A-35B5AA8CAD03}"/>
              </a:ext>
            </a:extLst>
          </p:cNvPr>
          <p:cNvPicPr>
            <a:picLocks noChangeAspect="1"/>
          </p:cNvPicPr>
          <p:nvPr/>
        </p:nvPicPr>
        <p:blipFill>
          <a:blip r:embed="rId15"/>
          <a:stretch>
            <a:fillRect/>
          </a:stretch>
        </p:blipFill>
        <p:spPr>
          <a:xfrm>
            <a:off x="9380882" y="2168013"/>
            <a:ext cx="2763816" cy="932591"/>
          </a:xfrm>
          <a:prstGeom prst="rect">
            <a:avLst/>
          </a:prstGeom>
        </p:spPr>
      </p:pic>
      <p:pic>
        <p:nvPicPr>
          <p:cNvPr id="26" name="Picture 25">
            <a:extLst>
              <a:ext uri="{FF2B5EF4-FFF2-40B4-BE49-F238E27FC236}">
                <a16:creationId xmlns:a16="http://schemas.microsoft.com/office/drawing/2014/main" id="{4999D339-6C3C-4206-A604-41ED26798140}"/>
              </a:ext>
            </a:extLst>
          </p:cNvPr>
          <p:cNvPicPr>
            <a:picLocks noChangeAspect="1"/>
          </p:cNvPicPr>
          <p:nvPr/>
        </p:nvPicPr>
        <p:blipFill>
          <a:blip r:embed="rId14"/>
          <a:stretch>
            <a:fillRect/>
          </a:stretch>
        </p:blipFill>
        <p:spPr>
          <a:xfrm>
            <a:off x="2229108" y="742081"/>
            <a:ext cx="2771503" cy="2228880"/>
          </a:xfrm>
          <a:prstGeom prst="rect">
            <a:avLst/>
          </a:prstGeom>
        </p:spPr>
      </p:pic>
    </p:spTree>
    <p:extLst>
      <p:ext uri="{BB962C8B-B14F-4D97-AF65-F5344CB8AC3E}">
        <p14:creationId xmlns:p14="http://schemas.microsoft.com/office/powerpoint/2010/main" val="239325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AE54E8-A7F0-437D-A044-AABBD6E7794C}"/>
              </a:ext>
            </a:extLst>
          </p:cNvPr>
          <p:cNvSpPr txBox="1"/>
          <p:nvPr/>
        </p:nvSpPr>
        <p:spPr>
          <a:xfrm>
            <a:off x="-1" y="0"/>
            <a:ext cx="5068711" cy="461665"/>
          </a:xfrm>
          <a:prstGeom prst="rect">
            <a:avLst/>
          </a:prstGeom>
          <a:noFill/>
        </p:spPr>
        <p:txBody>
          <a:bodyPr wrap="square" rtlCol="0">
            <a:spAutoFit/>
          </a:bodyPr>
          <a:lstStyle/>
          <a:p>
            <a:r>
              <a:rPr lang="en-US" sz="2400" b="1" u="sng"/>
              <a:t>3- Using Lists, Sets, Maps, and Queues </a:t>
            </a:r>
          </a:p>
        </p:txBody>
      </p:sp>
      <p:sp>
        <p:nvSpPr>
          <p:cNvPr id="6" name="TextBox 5">
            <a:extLst>
              <a:ext uri="{FF2B5EF4-FFF2-40B4-BE49-F238E27FC236}">
                <a16:creationId xmlns:a16="http://schemas.microsoft.com/office/drawing/2014/main" id="{91FFB71F-C2EB-43CD-878F-5265EAA4E3CE}"/>
              </a:ext>
            </a:extLst>
          </p:cNvPr>
          <p:cNvSpPr txBox="1"/>
          <p:nvPr/>
        </p:nvSpPr>
        <p:spPr>
          <a:xfrm>
            <a:off x="112890" y="461665"/>
            <a:ext cx="5983110" cy="1785104"/>
          </a:xfrm>
          <a:prstGeom prst="rect">
            <a:avLst/>
          </a:prstGeom>
          <a:noFill/>
        </p:spPr>
        <p:txBody>
          <a:bodyPr wrap="square">
            <a:spAutoFit/>
          </a:bodyPr>
          <a:lstStyle/>
          <a:p>
            <a:r>
              <a:rPr lang="en-US" sz="1100"/>
              <a:t>A </a:t>
            </a:r>
            <a:r>
              <a:rPr lang="en-US" sz="1100" b="1" i="1"/>
              <a:t>collection</a:t>
            </a:r>
            <a:r>
              <a:rPr lang="en-US" sz="1100"/>
              <a:t> is a group of objects contained in a single object. The </a:t>
            </a:r>
            <a:r>
              <a:rPr lang="en-US" sz="1100" b="1" i="1"/>
              <a:t>Java Collections Framework </a:t>
            </a:r>
            <a:r>
              <a:rPr lang="en-US" sz="1100"/>
              <a:t>is a set of classes in java.util for storing collections. There are four main interfaces in the Java Collections Framework: </a:t>
            </a:r>
          </a:p>
          <a:p>
            <a:r>
              <a:rPr lang="en-US" sz="1100"/>
              <a:t>■ List: A list is an ordered collection of elements that allows duplicate entries. Elements in a list can be accessed by an int index. </a:t>
            </a:r>
          </a:p>
          <a:p>
            <a:r>
              <a:rPr lang="en-US" sz="1100"/>
              <a:t>■ Set: A set is a collection that does not allow duplicate entries. </a:t>
            </a:r>
          </a:p>
          <a:p>
            <a:r>
              <a:rPr lang="en-US" sz="1100"/>
              <a:t>■ Queue: A queue is a collection that orders its elements in a specific order for processing. A typical queue processes its elements in a first-in, first-out order, but other orderings are possible.</a:t>
            </a:r>
          </a:p>
          <a:p>
            <a:r>
              <a:rPr lang="en-US" sz="1100"/>
              <a:t> ■ Map: A map is a collection that maps keys to values, with no duplicate keys allowed. The elements in a map are key/value pairs</a:t>
            </a:r>
          </a:p>
        </p:txBody>
      </p:sp>
      <p:pic>
        <p:nvPicPr>
          <p:cNvPr id="8" name="Picture 7">
            <a:extLst>
              <a:ext uri="{FF2B5EF4-FFF2-40B4-BE49-F238E27FC236}">
                <a16:creationId xmlns:a16="http://schemas.microsoft.com/office/drawing/2014/main" id="{129461DA-59A4-48D7-8F2F-67EE32731AC1}"/>
              </a:ext>
            </a:extLst>
          </p:cNvPr>
          <p:cNvPicPr>
            <a:picLocks noChangeAspect="1"/>
          </p:cNvPicPr>
          <p:nvPr/>
        </p:nvPicPr>
        <p:blipFill>
          <a:blip r:embed="rId2"/>
          <a:stretch>
            <a:fillRect/>
          </a:stretch>
        </p:blipFill>
        <p:spPr>
          <a:xfrm>
            <a:off x="112890" y="2246769"/>
            <a:ext cx="4972050" cy="1323975"/>
          </a:xfrm>
          <a:prstGeom prst="rect">
            <a:avLst/>
          </a:prstGeom>
        </p:spPr>
      </p:pic>
      <p:sp>
        <p:nvSpPr>
          <p:cNvPr id="9" name="TextBox 8">
            <a:extLst>
              <a:ext uri="{FF2B5EF4-FFF2-40B4-BE49-F238E27FC236}">
                <a16:creationId xmlns:a16="http://schemas.microsoft.com/office/drawing/2014/main" id="{735931E5-FF53-4403-BB38-54D04A426F51}"/>
              </a:ext>
            </a:extLst>
          </p:cNvPr>
          <p:cNvSpPr txBox="1"/>
          <p:nvPr/>
        </p:nvSpPr>
        <p:spPr>
          <a:xfrm>
            <a:off x="112890" y="3570744"/>
            <a:ext cx="4588419" cy="369332"/>
          </a:xfrm>
          <a:prstGeom prst="rect">
            <a:avLst/>
          </a:prstGeom>
          <a:noFill/>
        </p:spPr>
        <p:txBody>
          <a:bodyPr wrap="square">
            <a:spAutoFit/>
          </a:bodyPr>
          <a:lstStyle/>
          <a:p>
            <a:pPr marL="342900" indent="-342900">
              <a:buFont typeface="Wingdings" panose="05000000000000000000" pitchFamily="2" charset="2"/>
              <a:buChar char="Ø"/>
            </a:pPr>
            <a:r>
              <a:rPr lang="en-US"/>
              <a:t>Common Collections Methods </a:t>
            </a:r>
          </a:p>
        </p:txBody>
      </p:sp>
      <p:sp>
        <p:nvSpPr>
          <p:cNvPr id="11" name="TextBox 10">
            <a:extLst>
              <a:ext uri="{FF2B5EF4-FFF2-40B4-BE49-F238E27FC236}">
                <a16:creationId xmlns:a16="http://schemas.microsoft.com/office/drawing/2014/main" id="{CFA711D1-1BA1-4EE2-943C-6A5DFFFB9932}"/>
              </a:ext>
            </a:extLst>
          </p:cNvPr>
          <p:cNvSpPr txBox="1"/>
          <p:nvPr/>
        </p:nvSpPr>
        <p:spPr>
          <a:xfrm>
            <a:off x="191912" y="3816429"/>
            <a:ext cx="6141154" cy="430887"/>
          </a:xfrm>
          <a:prstGeom prst="rect">
            <a:avLst/>
          </a:prstGeom>
          <a:noFill/>
        </p:spPr>
        <p:txBody>
          <a:bodyPr wrap="square">
            <a:spAutoFit/>
          </a:bodyPr>
          <a:lstStyle/>
          <a:p>
            <a:r>
              <a:rPr lang="en-US" sz="1100"/>
              <a:t>The Collection interface contains useful methods for working with lists, sets, and queues. We will also cover maps. In the following sections, we will discuss the most common ones. </a:t>
            </a:r>
          </a:p>
        </p:txBody>
      </p:sp>
      <p:sp>
        <p:nvSpPr>
          <p:cNvPr id="14" name="TextBox 13">
            <a:extLst>
              <a:ext uri="{FF2B5EF4-FFF2-40B4-BE49-F238E27FC236}">
                <a16:creationId xmlns:a16="http://schemas.microsoft.com/office/drawing/2014/main" id="{04C47FEC-7233-44AA-B491-7D60C1439191}"/>
              </a:ext>
            </a:extLst>
          </p:cNvPr>
          <p:cNvSpPr txBox="1"/>
          <p:nvPr/>
        </p:nvSpPr>
        <p:spPr>
          <a:xfrm>
            <a:off x="191912" y="4247316"/>
            <a:ext cx="668773" cy="338554"/>
          </a:xfrm>
          <a:prstGeom prst="rect">
            <a:avLst/>
          </a:prstGeom>
          <a:noFill/>
        </p:spPr>
        <p:txBody>
          <a:bodyPr wrap="none" rtlCol="0">
            <a:spAutoFit/>
          </a:bodyPr>
          <a:lstStyle/>
          <a:p>
            <a:r>
              <a:rPr lang="en-US" sz="1600" u="sng"/>
              <a:t>add() </a:t>
            </a:r>
          </a:p>
        </p:txBody>
      </p:sp>
      <p:sp>
        <p:nvSpPr>
          <p:cNvPr id="16" name="TextBox 15">
            <a:extLst>
              <a:ext uri="{FF2B5EF4-FFF2-40B4-BE49-F238E27FC236}">
                <a16:creationId xmlns:a16="http://schemas.microsoft.com/office/drawing/2014/main" id="{001BBAF7-90CA-4255-B22E-A09A1BAC1205}"/>
              </a:ext>
            </a:extLst>
          </p:cNvPr>
          <p:cNvSpPr txBox="1"/>
          <p:nvPr/>
        </p:nvSpPr>
        <p:spPr>
          <a:xfrm>
            <a:off x="191912" y="4585870"/>
            <a:ext cx="6141154" cy="769441"/>
          </a:xfrm>
          <a:prstGeom prst="rect">
            <a:avLst/>
          </a:prstGeom>
          <a:noFill/>
        </p:spPr>
        <p:txBody>
          <a:bodyPr wrap="square">
            <a:spAutoFit/>
          </a:bodyPr>
          <a:lstStyle/>
          <a:p>
            <a:r>
              <a:rPr lang="en-US" sz="1100"/>
              <a:t>The add() method inserts a new element into the Collection and returns whether it was successful. The method signature is </a:t>
            </a:r>
          </a:p>
          <a:p>
            <a:endParaRPr lang="en-US" sz="1100"/>
          </a:p>
          <a:p>
            <a:r>
              <a:rPr lang="en-US" sz="1100"/>
              <a:t>boolean add(E element)</a:t>
            </a:r>
          </a:p>
        </p:txBody>
      </p:sp>
      <p:pic>
        <p:nvPicPr>
          <p:cNvPr id="18" name="Picture 17">
            <a:extLst>
              <a:ext uri="{FF2B5EF4-FFF2-40B4-BE49-F238E27FC236}">
                <a16:creationId xmlns:a16="http://schemas.microsoft.com/office/drawing/2014/main" id="{C967CA4D-4E4A-4963-8B07-6E6001D5C1C4}"/>
              </a:ext>
            </a:extLst>
          </p:cNvPr>
          <p:cNvPicPr>
            <a:picLocks noChangeAspect="1"/>
          </p:cNvPicPr>
          <p:nvPr/>
        </p:nvPicPr>
        <p:blipFill>
          <a:blip r:embed="rId3"/>
          <a:stretch>
            <a:fillRect/>
          </a:stretch>
        </p:blipFill>
        <p:spPr>
          <a:xfrm>
            <a:off x="294569" y="5355311"/>
            <a:ext cx="3790950" cy="342900"/>
          </a:xfrm>
          <a:prstGeom prst="rect">
            <a:avLst/>
          </a:prstGeom>
        </p:spPr>
      </p:pic>
      <p:pic>
        <p:nvPicPr>
          <p:cNvPr id="20" name="Picture 19">
            <a:extLst>
              <a:ext uri="{FF2B5EF4-FFF2-40B4-BE49-F238E27FC236}">
                <a16:creationId xmlns:a16="http://schemas.microsoft.com/office/drawing/2014/main" id="{0DF361B8-92B4-46E5-B529-52176C5DF4E7}"/>
              </a:ext>
            </a:extLst>
          </p:cNvPr>
          <p:cNvPicPr>
            <a:picLocks noChangeAspect="1"/>
          </p:cNvPicPr>
          <p:nvPr/>
        </p:nvPicPr>
        <p:blipFill>
          <a:blip r:embed="rId4"/>
          <a:stretch>
            <a:fillRect/>
          </a:stretch>
        </p:blipFill>
        <p:spPr>
          <a:xfrm>
            <a:off x="317147" y="5693865"/>
            <a:ext cx="3838575" cy="885825"/>
          </a:xfrm>
          <a:prstGeom prst="rect">
            <a:avLst/>
          </a:prstGeom>
        </p:spPr>
      </p:pic>
      <p:sp>
        <p:nvSpPr>
          <p:cNvPr id="21" name="TextBox 20">
            <a:extLst>
              <a:ext uri="{FF2B5EF4-FFF2-40B4-BE49-F238E27FC236}">
                <a16:creationId xmlns:a16="http://schemas.microsoft.com/office/drawing/2014/main" id="{0D1458B5-BCA6-4BA6-AF3A-D07761B3C0A0}"/>
              </a:ext>
            </a:extLst>
          </p:cNvPr>
          <p:cNvSpPr txBox="1"/>
          <p:nvPr/>
        </p:nvSpPr>
        <p:spPr>
          <a:xfrm>
            <a:off x="6231280" y="-79023"/>
            <a:ext cx="993413" cy="338554"/>
          </a:xfrm>
          <a:prstGeom prst="rect">
            <a:avLst/>
          </a:prstGeom>
          <a:noFill/>
        </p:spPr>
        <p:txBody>
          <a:bodyPr wrap="none" rtlCol="0">
            <a:spAutoFit/>
          </a:bodyPr>
          <a:lstStyle/>
          <a:p>
            <a:r>
              <a:rPr lang="en-US" sz="1600" u="sng"/>
              <a:t>remove() </a:t>
            </a:r>
          </a:p>
        </p:txBody>
      </p:sp>
      <p:cxnSp>
        <p:nvCxnSpPr>
          <p:cNvPr id="22" name="Straight Connector 21">
            <a:extLst>
              <a:ext uri="{FF2B5EF4-FFF2-40B4-BE49-F238E27FC236}">
                <a16:creationId xmlns:a16="http://schemas.microsoft.com/office/drawing/2014/main" id="{3BC18B3D-56C3-4740-84BB-52F24D1D7EBE}"/>
              </a:ext>
            </a:extLst>
          </p:cNvPr>
          <p:cNvCxnSpPr>
            <a:cxnSpLocks/>
          </p:cNvCxnSpPr>
          <p:nvPr/>
        </p:nvCxnSpPr>
        <p:spPr>
          <a:xfrm>
            <a:off x="624751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D1BA03-F4D4-4AAC-8DCC-3C39FCF16318}"/>
              </a:ext>
            </a:extLst>
          </p:cNvPr>
          <p:cNvSpPr txBox="1"/>
          <p:nvPr/>
        </p:nvSpPr>
        <p:spPr>
          <a:xfrm>
            <a:off x="6366933" y="220295"/>
            <a:ext cx="5818529" cy="1107996"/>
          </a:xfrm>
          <a:prstGeom prst="rect">
            <a:avLst/>
          </a:prstGeom>
          <a:noFill/>
        </p:spPr>
        <p:txBody>
          <a:bodyPr wrap="square">
            <a:spAutoFit/>
          </a:bodyPr>
          <a:lstStyle/>
          <a:p>
            <a:r>
              <a:rPr lang="en-US" sz="1100"/>
              <a:t>The remove() method removes a single matching value in the Collection and returns whether it was successful. The method signature is </a:t>
            </a:r>
          </a:p>
          <a:p>
            <a:endParaRPr lang="en-US" sz="1100"/>
          </a:p>
          <a:p>
            <a:r>
              <a:rPr lang="en-US" sz="1100"/>
              <a:t>boolean remove(Object object) </a:t>
            </a:r>
          </a:p>
          <a:p>
            <a:endParaRPr lang="en-US" sz="1100"/>
          </a:p>
          <a:p>
            <a:endParaRPr lang="en-US" sz="1100"/>
          </a:p>
        </p:txBody>
      </p:sp>
      <p:pic>
        <p:nvPicPr>
          <p:cNvPr id="26" name="Picture 25">
            <a:extLst>
              <a:ext uri="{FF2B5EF4-FFF2-40B4-BE49-F238E27FC236}">
                <a16:creationId xmlns:a16="http://schemas.microsoft.com/office/drawing/2014/main" id="{A69B2F9B-8757-4206-8B8E-AAEA66E9A967}"/>
              </a:ext>
            </a:extLst>
          </p:cNvPr>
          <p:cNvPicPr>
            <a:picLocks noChangeAspect="1"/>
          </p:cNvPicPr>
          <p:nvPr/>
        </p:nvPicPr>
        <p:blipFill>
          <a:blip r:embed="rId5"/>
          <a:stretch>
            <a:fillRect/>
          </a:stretch>
        </p:blipFill>
        <p:spPr>
          <a:xfrm>
            <a:off x="6519653" y="968929"/>
            <a:ext cx="4552950" cy="1114425"/>
          </a:xfrm>
          <a:prstGeom prst="rect">
            <a:avLst/>
          </a:prstGeom>
        </p:spPr>
      </p:pic>
      <p:sp>
        <p:nvSpPr>
          <p:cNvPr id="27" name="TextBox 26">
            <a:extLst>
              <a:ext uri="{FF2B5EF4-FFF2-40B4-BE49-F238E27FC236}">
                <a16:creationId xmlns:a16="http://schemas.microsoft.com/office/drawing/2014/main" id="{A6600107-B732-4DF2-9779-FE8E9D740011}"/>
              </a:ext>
            </a:extLst>
          </p:cNvPr>
          <p:cNvSpPr txBox="1"/>
          <p:nvPr/>
        </p:nvSpPr>
        <p:spPr>
          <a:xfrm>
            <a:off x="6366933" y="2060776"/>
            <a:ext cx="1852687" cy="338554"/>
          </a:xfrm>
          <a:prstGeom prst="rect">
            <a:avLst/>
          </a:prstGeom>
          <a:noFill/>
        </p:spPr>
        <p:txBody>
          <a:bodyPr wrap="none" rtlCol="0">
            <a:spAutoFit/>
          </a:bodyPr>
          <a:lstStyle/>
          <a:p>
            <a:r>
              <a:rPr lang="en-US" sz="1600" u="sng"/>
              <a:t>isEmpty() and size() </a:t>
            </a:r>
          </a:p>
        </p:txBody>
      </p:sp>
      <p:sp>
        <p:nvSpPr>
          <p:cNvPr id="29" name="TextBox 28">
            <a:extLst>
              <a:ext uri="{FF2B5EF4-FFF2-40B4-BE49-F238E27FC236}">
                <a16:creationId xmlns:a16="http://schemas.microsoft.com/office/drawing/2014/main" id="{C8B6E1A2-1866-432B-9611-99ABEE2FD0D5}"/>
              </a:ext>
            </a:extLst>
          </p:cNvPr>
          <p:cNvSpPr txBox="1"/>
          <p:nvPr/>
        </p:nvSpPr>
        <p:spPr>
          <a:xfrm>
            <a:off x="6432888" y="2399330"/>
            <a:ext cx="5667009" cy="938719"/>
          </a:xfrm>
          <a:prstGeom prst="rect">
            <a:avLst/>
          </a:prstGeom>
          <a:noFill/>
        </p:spPr>
        <p:txBody>
          <a:bodyPr wrap="square">
            <a:spAutoFit/>
          </a:bodyPr>
          <a:lstStyle/>
          <a:p>
            <a:r>
              <a:rPr lang="en-US" sz="1100"/>
              <a:t>The </a:t>
            </a:r>
            <a:r>
              <a:rPr lang="en-US" sz="1100" err="1"/>
              <a:t>isEmpty</a:t>
            </a:r>
            <a:r>
              <a:rPr lang="en-US" sz="1100"/>
              <a:t>() and size() methods look at how many elements are in the Collection. The method signatures are </a:t>
            </a:r>
          </a:p>
          <a:p>
            <a:endParaRPr lang="en-US" sz="1100"/>
          </a:p>
          <a:p>
            <a:r>
              <a:rPr lang="en-US" sz="1100"/>
              <a:t>boolean </a:t>
            </a:r>
            <a:r>
              <a:rPr lang="en-US" sz="1100" err="1"/>
              <a:t>isEmpty</a:t>
            </a:r>
            <a:r>
              <a:rPr lang="en-US" sz="1100"/>
              <a:t>() </a:t>
            </a:r>
          </a:p>
          <a:p>
            <a:r>
              <a:rPr lang="en-US" sz="1100"/>
              <a:t>int size()</a:t>
            </a:r>
          </a:p>
        </p:txBody>
      </p:sp>
      <p:pic>
        <p:nvPicPr>
          <p:cNvPr id="31" name="Picture 30">
            <a:extLst>
              <a:ext uri="{FF2B5EF4-FFF2-40B4-BE49-F238E27FC236}">
                <a16:creationId xmlns:a16="http://schemas.microsoft.com/office/drawing/2014/main" id="{24320D33-CA05-4BB7-93A2-D16B414A51EE}"/>
              </a:ext>
            </a:extLst>
          </p:cNvPr>
          <p:cNvPicPr>
            <a:picLocks noChangeAspect="1"/>
          </p:cNvPicPr>
          <p:nvPr/>
        </p:nvPicPr>
        <p:blipFill>
          <a:blip r:embed="rId6"/>
          <a:stretch>
            <a:fillRect/>
          </a:stretch>
        </p:blipFill>
        <p:spPr>
          <a:xfrm>
            <a:off x="6572065" y="3322414"/>
            <a:ext cx="2971800" cy="342900"/>
          </a:xfrm>
          <a:prstGeom prst="rect">
            <a:avLst/>
          </a:prstGeom>
        </p:spPr>
      </p:pic>
      <p:pic>
        <p:nvPicPr>
          <p:cNvPr id="33" name="Picture 32">
            <a:extLst>
              <a:ext uri="{FF2B5EF4-FFF2-40B4-BE49-F238E27FC236}">
                <a16:creationId xmlns:a16="http://schemas.microsoft.com/office/drawing/2014/main" id="{80CDD054-96F7-4192-8FDC-DD1D624394DC}"/>
              </a:ext>
            </a:extLst>
          </p:cNvPr>
          <p:cNvPicPr>
            <a:picLocks noChangeAspect="1"/>
          </p:cNvPicPr>
          <p:nvPr/>
        </p:nvPicPr>
        <p:blipFill>
          <a:blip r:embed="rId7"/>
          <a:stretch>
            <a:fillRect/>
          </a:stretch>
        </p:blipFill>
        <p:spPr>
          <a:xfrm>
            <a:off x="6563407" y="3665314"/>
            <a:ext cx="3467100" cy="733425"/>
          </a:xfrm>
          <a:prstGeom prst="rect">
            <a:avLst/>
          </a:prstGeom>
        </p:spPr>
      </p:pic>
      <p:sp>
        <p:nvSpPr>
          <p:cNvPr id="34" name="TextBox 33">
            <a:extLst>
              <a:ext uri="{FF2B5EF4-FFF2-40B4-BE49-F238E27FC236}">
                <a16:creationId xmlns:a16="http://schemas.microsoft.com/office/drawing/2014/main" id="{A56E7514-1663-4A45-996E-501F568CA66F}"/>
              </a:ext>
            </a:extLst>
          </p:cNvPr>
          <p:cNvSpPr txBox="1"/>
          <p:nvPr/>
        </p:nvSpPr>
        <p:spPr>
          <a:xfrm>
            <a:off x="6361894" y="4329032"/>
            <a:ext cx="761747" cy="338554"/>
          </a:xfrm>
          <a:prstGeom prst="rect">
            <a:avLst/>
          </a:prstGeom>
          <a:noFill/>
        </p:spPr>
        <p:txBody>
          <a:bodyPr wrap="none" rtlCol="0">
            <a:spAutoFit/>
          </a:bodyPr>
          <a:lstStyle/>
          <a:p>
            <a:r>
              <a:rPr lang="en-US" sz="1600" u="sng"/>
              <a:t>clear() </a:t>
            </a:r>
          </a:p>
        </p:txBody>
      </p:sp>
      <p:sp>
        <p:nvSpPr>
          <p:cNvPr id="37" name="TextBox 36">
            <a:extLst>
              <a:ext uri="{FF2B5EF4-FFF2-40B4-BE49-F238E27FC236}">
                <a16:creationId xmlns:a16="http://schemas.microsoft.com/office/drawing/2014/main" id="{08EE6558-5AD5-487B-8C12-DFA9DDA98729}"/>
              </a:ext>
            </a:extLst>
          </p:cNvPr>
          <p:cNvSpPr txBox="1"/>
          <p:nvPr/>
        </p:nvSpPr>
        <p:spPr>
          <a:xfrm>
            <a:off x="6432888" y="4633133"/>
            <a:ext cx="5667014" cy="769441"/>
          </a:xfrm>
          <a:prstGeom prst="rect">
            <a:avLst/>
          </a:prstGeom>
          <a:noFill/>
        </p:spPr>
        <p:txBody>
          <a:bodyPr wrap="square">
            <a:spAutoFit/>
          </a:bodyPr>
          <a:lstStyle/>
          <a:p>
            <a:r>
              <a:rPr lang="en-US" sz="1100"/>
              <a:t>The clear() method provides an easy way to discard all elements of the Collection. The method signature is </a:t>
            </a:r>
          </a:p>
          <a:p>
            <a:endParaRPr lang="en-US" sz="1100"/>
          </a:p>
          <a:p>
            <a:r>
              <a:rPr lang="en-US" sz="1100"/>
              <a:t>void clear()</a:t>
            </a:r>
          </a:p>
        </p:txBody>
      </p:sp>
      <p:pic>
        <p:nvPicPr>
          <p:cNvPr id="39" name="Picture 38">
            <a:extLst>
              <a:ext uri="{FF2B5EF4-FFF2-40B4-BE49-F238E27FC236}">
                <a16:creationId xmlns:a16="http://schemas.microsoft.com/office/drawing/2014/main" id="{6CE925BD-56D3-43EB-B1A8-61C5E21469E2}"/>
              </a:ext>
            </a:extLst>
          </p:cNvPr>
          <p:cNvPicPr>
            <a:picLocks noChangeAspect="1"/>
          </p:cNvPicPr>
          <p:nvPr/>
        </p:nvPicPr>
        <p:blipFill>
          <a:blip r:embed="rId8"/>
          <a:stretch>
            <a:fillRect/>
          </a:stretch>
        </p:blipFill>
        <p:spPr>
          <a:xfrm>
            <a:off x="6572065" y="5408114"/>
            <a:ext cx="3638550" cy="1457325"/>
          </a:xfrm>
          <a:prstGeom prst="rect">
            <a:avLst/>
          </a:prstGeom>
        </p:spPr>
      </p:pic>
      <p:pic>
        <p:nvPicPr>
          <p:cNvPr id="40" name="Picture 39">
            <a:extLst>
              <a:ext uri="{FF2B5EF4-FFF2-40B4-BE49-F238E27FC236}">
                <a16:creationId xmlns:a16="http://schemas.microsoft.com/office/drawing/2014/main" id="{689C15F8-5865-45E9-9E51-4E2250508BCF}"/>
              </a:ext>
            </a:extLst>
          </p:cNvPr>
          <p:cNvPicPr>
            <a:picLocks noChangeAspect="1"/>
          </p:cNvPicPr>
          <p:nvPr/>
        </p:nvPicPr>
        <p:blipFill>
          <a:blip r:embed="rId9"/>
          <a:stretch>
            <a:fillRect/>
          </a:stretch>
        </p:blipFill>
        <p:spPr>
          <a:xfrm>
            <a:off x="3528649" y="5531556"/>
            <a:ext cx="2599437" cy="1241148"/>
          </a:xfrm>
          <a:prstGeom prst="rect">
            <a:avLst/>
          </a:prstGeom>
        </p:spPr>
      </p:pic>
      <p:pic>
        <p:nvPicPr>
          <p:cNvPr id="41" name="Picture 40">
            <a:extLst>
              <a:ext uri="{FF2B5EF4-FFF2-40B4-BE49-F238E27FC236}">
                <a16:creationId xmlns:a16="http://schemas.microsoft.com/office/drawing/2014/main" id="{595BFE02-176E-446B-847D-32EF06F70D67}"/>
              </a:ext>
            </a:extLst>
          </p:cNvPr>
          <p:cNvPicPr>
            <a:picLocks noChangeAspect="1"/>
          </p:cNvPicPr>
          <p:nvPr/>
        </p:nvPicPr>
        <p:blipFill>
          <a:blip r:embed="rId9"/>
          <a:stretch>
            <a:fillRect/>
          </a:stretch>
        </p:blipFill>
        <p:spPr>
          <a:xfrm>
            <a:off x="10026224" y="973679"/>
            <a:ext cx="2052885" cy="1116848"/>
          </a:xfrm>
          <a:prstGeom prst="rect">
            <a:avLst/>
          </a:prstGeom>
        </p:spPr>
      </p:pic>
      <p:pic>
        <p:nvPicPr>
          <p:cNvPr id="42" name="Picture 41">
            <a:extLst>
              <a:ext uri="{FF2B5EF4-FFF2-40B4-BE49-F238E27FC236}">
                <a16:creationId xmlns:a16="http://schemas.microsoft.com/office/drawing/2014/main" id="{BE30AB1B-4FA1-45A2-9551-CFC8E217D08E}"/>
              </a:ext>
            </a:extLst>
          </p:cNvPr>
          <p:cNvPicPr>
            <a:picLocks noChangeAspect="1"/>
          </p:cNvPicPr>
          <p:nvPr/>
        </p:nvPicPr>
        <p:blipFill>
          <a:blip r:embed="rId9"/>
          <a:stretch>
            <a:fillRect/>
          </a:stretch>
        </p:blipFill>
        <p:spPr>
          <a:xfrm>
            <a:off x="9040620" y="3345923"/>
            <a:ext cx="3059281" cy="1076325"/>
          </a:xfrm>
          <a:prstGeom prst="rect">
            <a:avLst/>
          </a:prstGeom>
        </p:spPr>
      </p:pic>
      <p:pic>
        <p:nvPicPr>
          <p:cNvPr id="43" name="Picture 42">
            <a:extLst>
              <a:ext uri="{FF2B5EF4-FFF2-40B4-BE49-F238E27FC236}">
                <a16:creationId xmlns:a16="http://schemas.microsoft.com/office/drawing/2014/main" id="{FACB7924-07BE-4801-B701-4B713C50696D}"/>
              </a:ext>
            </a:extLst>
          </p:cNvPr>
          <p:cNvPicPr>
            <a:picLocks noChangeAspect="1"/>
          </p:cNvPicPr>
          <p:nvPr/>
        </p:nvPicPr>
        <p:blipFill>
          <a:blip r:embed="rId9"/>
          <a:stretch>
            <a:fillRect/>
          </a:stretch>
        </p:blipFill>
        <p:spPr>
          <a:xfrm>
            <a:off x="9168739" y="5359878"/>
            <a:ext cx="2910370" cy="1505560"/>
          </a:xfrm>
          <a:prstGeom prst="rect">
            <a:avLst/>
          </a:prstGeom>
        </p:spPr>
      </p:pic>
    </p:spTree>
    <p:extLst>
      <p:ext uri="{BB962C8B-B14F-4D97-AF65-F5344CB8AC3E}">
        <p14:creationId xmlns:p14="http://schemas.microsoft.com/office/powerpoint/2010/main" val="336906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EC0628-7D31-416C-8D7C-6D5891724DC0}"/>
              </a:ext>
            </a:extLst>
          </p:cNvPr>
          <p:cNvSpPr txBox="1"/>
          <p:nvPr/>
        </p:nvSpPr>
        <p:spPr>
          <a:xfrm>
            <a:off x="110067" y="-45156"/>
            <a:ext cx="1053750" cy="338554"/>
          </a:xfrm>
          <a:prstGeom prst="rect">
            <a:avLst/>
          </a:prstGeom>
          <a:noFill/>
        </p:spPr>
        <p:txBody>
          <a:bodyPr wrap="none" rtlCol="0">
            <a:spAutoFit/>
          </a:bodyPr>
          <a:lstStyle/>
          <a:p>
            <a:r>
              <a:rPr lang="en-US" sz="1600" u="sng"/>
              <a:t>contains() </a:t>
            </a:r>
          </a:p>
        </p:txBody>
      </p:sp>
      <p:sp>
        <p:nvSpPr>
          <p:cNvPr id="6" name="TextBox 5">
            <a:extLst>
              <a:ext uri="{FF2B5EF4-FFF2-40B4-BE49-F238E27FC236}">
                <a16:creationId xmlns:a16="http://schemas.microsoft.com/office/drawing/2014/main" id="{969EC848-1FBC-4DA4-9AD9-697CFEB5A438}"/>
              </a:ext>
            </a:extLst>
          </p:cNvPr>
          <p:cNvSpPr txBox="1"/>
          <p:nvPr/>
        </p:nvSpPr>
        <p:spPr>
          <a:xfrm>
            <a:off x="249042" y="299283"/>
            <a:ext cx="5489222" cy="600164"/>
          </a:xfrm>
          <a:prstGeom prst="rect">
            <a:avLst/>
          </a:prstGeom>
          <a:noFill/>
        </p:spPr>
        <p:txBody>
          <a:bodyPr wrap="square">
            <a:spAutoFit/>
          </a:bodyPr>
          <a:lstStyle/>
          <a:p>
            <a:r>
              <a:rPr lang="en-US" sz="1100"/>
              <a:t>The contains() method checks if a certain value is in the Collection. The method signature is </a:t>
            </a:r>
          </a:p>
          <a:p>
            <a:endParaRPr lang="en-US" sz="1100"/>
          </a:p>
          <a:p>
            <a:r>
              <a:rPr lang="en-US" sz="1100"/>
              <a:t>boolean contains(Object object) </a:t>
            </a:r>
          </a:p>
        </p:txBody>
      </p:sp>
      <p:pic>
        <p:nvPicPr>
          <p:cNvPr id="8" name="Picture 7">
            <a:extLst>
              <a:ext uri="{FF2B5EF4-FFF2-40B4-BE49-F238E27FC236}">
                <a16:creationId xmlns:a16="http://schemas.microsoft.com/office/drawing/2014/main" id="{344CEDA0-1464-4125-AE1A-90F15BDC2DD1}"/>
              </a:ext>
            </a:extLst>
          </p:cNvPr>
          <p:cNvPicPr>
            <a:picLocks noChangeAspect="1"/>
          </p:cNvPicPr>
          <p:nvPr/>
        </p:nvPicPr>
        <p:blipFill>
          <a:blip r:embed="rId2"/>
          <a:stretch>
            <a:fillRect/>
          </a:stretch>
        </p:blipFill>
        <p:spPr>
          <a:xfrm>
            <a:off x="457191" y="901553"/>
            <a:ext cx="3676650" cy="781050"/>
          </a:xfrm>
          <a:prstGeom prst="rect">
            <a:avLst/>
          </a:prstGeom>
        </p:spPr>
      </p:pic>
      <p:sp>
        <p:nvSpPr>
          <p:cNvPr id="10" name="TextBox 9">
            <a:extLst>
              <a:ext uri="{FF2B5EF4-FFF2-40B4-BE49-F238E27FC236}">
                <a16:creationId xmlns:a16="http://schemas.microsoft.com/office/drawing/2014/main" id="{DF8E3769-1288-4E54-874F-771B2500FD87}"/>
              </a:ext>
            </a:extLst>
          </p:cNvPr>
          <p:cNvSpPr txBox="1"/>
          <p:nvPr/>
        </p:nvSpPr>
        <p:spPr>
          <a:xfrm>
            <a:off x="249042" y="1724805"/>
            <a:ext cx="6112932" cy="261610"/>
          </a:xfrm>
          <a:prstGeom prst="rect">
            <a:avLst/>
          </a:prstGeom>
          <a:noFill/>
        </p:spPr>
        <p:txBody>
          <a:bodyPr wrap="square">
            <a:spAutoFit/>
          </a:bodyPr>
          <a:lstStyle/>
          <a:p>
            <a:r>
              <a:rPr lang="en-US" sz="1100"/>
              <a:t>This method calls equals() on each element of the ArrayList to see if there are any matches. </a:t>
            </a:r>
          </a:p>
        </p:txBody>
      </p:sp>
      <p:sp>
        <p:nvSpPr>
          <p:cNvPr id="13" name="TextBox 12">
            <a:extLst>
              <a:ext uri="{FF2B5EF4-FFF2-40B4-BE49-F238E27FC236}">
                <a16:creationId xmlns:a16="http://schemas.microsoft.com/office/drawing/2014/main" id="{B95393C9-69A3-4CB1-B459-9AFBA2F7FD25}"/>
              </a:ext>
            </a:extLst>
          </p:cNvPr>
          <p:cNvSpPr txBox="1"/>
          <p:nvPr/>
        </p:nvSpPr>
        <p:spPr>
          <a:xfrm>
            <a:off x="183445" y="3423229"/>
            <a:ext cx="6112932" cy="1277273"/>
          </a:xfrm>
          <a:prstGeom prst="rect">
            <a:avLst/>
          </a:prstGeom>
          <a:noFill/>
        </p:spPr>
        <p:txBody>
          <a:bodyPr wrap="square">
            <a:spAutoFit/>
          </a:bodyPr>
          <a:lstStyle/>
          <a:p>
            <a:r>
              <a:rPr lang="en-US" sz="1100"/>
              <a:t>An ArrayList is like a resizable array. When elements are added, the ArrayList automatically grows. When you aren’t sure which collection to use, use an ArrayList . This class is so common that it was tested on the OCA too.</a:t>
            </a:r>
            <a:endParaRPr lang="ar-KW" sz="1100"/>
          </a:p>
          <a:p>
            <a:endParaRPr lang="ar-KW" sz="1100"/>
          </a:p>
          <a:p>
            <a:r>
              <a:rPr lang="en-US" sz="1100"/>
              <a:t> The main benefit of an ArrayList is that you can look up any element in constant time. Adding or removing an element is slower than accessing an element. This makes an ArrayList a good choice when you are reading more often than (or the same amount as) writing to the ArrayList . </a:t>
            </a:r>
          </a:p>
        </p:txBody>
      </p:sp>
      <p:pic>
        <p:nvPicPr>
          <p:cNvPr id="15" name="Picture 14">
            <a:extLst>
              <a:ext uri="{FF2B5EF4-FFF2-40B4-BE49-F238E27FC236}">
                <a16:creationId xmlns:a16="http://schemas.microsoft.com/office/drawing/2014/main" id="{E1F846DF-91C3-4B91-BE90-41333CC0699A}"/>
              </a:ext>
            </a:extLst>
          </p:cNvPr>
          <p:cNvPicPr>
            <a:picLocks noChangeAspect="1"/>
          </p:cNvPicPr>
          <p:nvPr/>
        </p:nvPicPr>
        <p:blipFill>
          <a:blip r:embed="rId3"/>
          <a:stretch>
            <a:fillRect/>
          </a:stretch>
        </p:blipFill>
        <p:spPr>
          <a:xfrm>
            <a:off x="249042" y="4632768"/>
            <a:ext cx="5372100" cy="1285875"/>
          </a:xfrm>
          <a:prstGeom prst="rect">
            <a:avLst/>
          </a:prstGeom>
        </p:spPr>
      </p:pic>
      <p:cxnSp>
        <p:nvCxnSpPr>
          <p:cNvPr id="22" name="Straight Connector 21">
            <a:extLst>
              <a:ext uri="{FF2B5EF4-FFF2-40B4-BE49-F238E27FC236}">
                <a16:creationId xmlns:a16="http://schemas.microsoft.com/office/drawing/2014/main" id="{4C8C257B-8D6F-4E9D-BBAC-325014F89EEA}"/>
              </a:ext>
            </a:extLst>
          </p:cNvPr>
          <p:cNvCxnSpPr>
            <a:cxnSpLocks/>
          </p:cNvCxnSpPr>
          <p:nvPr/>
        </p:nvCxnSpPr>
        <p:spPr>
          <a:xfrm>
            <a:off x="622299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66E85C-6094-4ED1-8B9F-D64DC06AE7DC}"/>
              </a:ext>
            </a:extLst>
          </p:cNvPr>
          <p:cNvSpPr txBox="1"/>
          <p:nvPr/>
        </p:nvSpPr>
        <p:spPr>
          <a:xfrm>
            <a:off x="1" y="1995178"/>
            <a:ext cx="2703688" cy="369332"/>
          </a:xfrm>
          <a:prstGeom prst="rect">
            <a:avLst/>
          </a:prstGeom>
          <a:noFill/>
        </p:spPr>
        <p:txBody>
          <a:bodyPr wrap="square">
            <a:spAutoFit/>
          </a:bodyPr>
          <a:lstStyle/>
          <a:p>
            <a:pPr marL="342900" indent="-342900">
              <a:buFont typeface="Wingdings" panose="05000000000000000000" pitchFamily="2" charset="2"/>
              <a:buChar char="Ø"/>
            </a:pPr>
            <a:r>
              <a:rPr lang="en-US"/>
              <a:t>Using the List Interface </a:t>
            </a:r>
          </a:p>
        </p:txBody>
      </p:sp>
      <p:sp>
        <p:nvSpPr>
          <p:cNvPr id="27" name="TextBox 26">
            <a:extLst>
              <a:ext uri="{FF2B5EF4-FFF2-40B4-BE49-F238E27FC236}">
                <a16:creationId xmlns:a16="http://schemas.microsoft.com/office/drawing/2014/main" id="{B3553C7A-ED86-409E-A836-1F92CBC4087E}"/>
              </a:ext>
            </a:extLst>
          </p:cNvPr>
          <p:cNvSpPr txBox="1"/>
          <p:nvPr/>
        </p:nvSpPr>
        <p:spPr>
          <a:xfrm>
            <a:off x="110067" y="2336487"/>
            <a:ext cx="6186310" cy="769441"/>
          </a:xfrm>
          <a:prstGeom prst="rect">
            <a:avLst/>
          </a:prstGeom>
          <a:noFill/>
        </p:spPr>
        <p:txBody>
          <a:bodyPr wrap="square">
            <a:spAutoFit/>
          </a:bodyPr>
          <a:lstStyle/>
          <a:p>
            <a:r>
              <a:rPr lang="en-US" sz="1100"/>
              <a:t>You use a list when you want an ordered collection that can contain duplicate entries. Items can be retrieved and inserted at specific positions in the list based on an int index much like an array. Lists are commonly used because there are many situations in programming where you need to keep track of a list of objects.</a:t>
            </a:r>
          </a:p>
        </p:txBody>
      </p:sp>
      <p:sp>
        <p:nvSpPr>
          <p:cNvPr id="30" name="TextBox 29">
            <a:extLst>
              <a:ext uri="{FF2B5EF4-FFF2-40B4-BE49-F238E27FC236}">
                <a16:creationId xmlns:a16="http://schemas.microsoft.com/office/drawing/2014/main" id="{B7C7DBFC-00DB-497E-B8BB-E3171C6B288E}"/>
              </a:ext>
            </a:extLst>
          </p:cNvPr>
          <p:cNvSpPr txBox="1"/>
          <p:nvPr/>
        </p:nvSpPr>
        <p:spPr>
          <a:xfrm>
            <a:off x="110067" y="3062097"/>
            <a:ext cx="2929969" cy="338554"/>
          </a:xfrm>
          <a:prstGeom prst="rect">
            <a:avLst/>
          </a:prstGeom>
          <a:noFill/>
        </p:spPr>
        <p:txBody>
          <a:bodyPr wrap="none" rtlCol="0">
            <a:spAutoFit/>
          </a:bodyPr>
          <a:lstStyle/>
          <a:p>
            <a:r>
              <a:rPr lang="en-US" sz="1600" u="sng"/>
              <a:t>Comparing List Implementations </a:t>
            </a:r>
          </a:p>
        </p:txBody>
      </p:sp>
      <p:pic>
        <p:nvPicPr>
          <p:cNvPr id="34" name="Picture 33">
            <a:extLst>
              <a:ext uri="{FF2B5EF4-FFF2-40B4-BE49-F238E27FC236}">
                <a16:creationId xmlns:a16="http://schemas.microsoft.com/office/drawing/2014/main" id="{8C126841-3ABB-4CF2-8D70-B6C411AD93E2}"/>
              </a:ext>
            </a:extLst>
          </p:cNvPr>
          <p:cNvPicPr>
            <a:picLocks noChangeAspect="1"/>
          </p:cNvPicPr>
          <p:nvPr/>
        </p:nvPicPr>
        <p:blipFill>
          <a:blip r:embed="rId4"/>
          <a:stretch>
            <a:fillRect/>
          </a:stretch>
        </p:blipFill>
        <p:spPr>
          <a:xfrm>
            <a:off x="363537" y="5833772"/>
            <a:ext cx="4962525" cy="1028700"/>
          </a:xfrm>
          <a:prstGeom prst="rect">
            <a:avLst/>
          </a:prstGeom>
        </p:spPr>
      </p:pic>
      <p:pic>
        <p:nvPicPr>
          <p:cNvPr id="36" name="Picture 35">
            <a:extLst>
              <a:ext uri="{FF2B5EF4-FFF2-40B4-BE49-F238E27FC236}">
                <a16:creationId xmlns:a16="http://schemas.microsoft.com/office/drawing/2014/main" id="{DEDF0D4B-0F53-43CB-B4D9-3ACFB4472B2A}"/>
              </a:ext>
            </a:extLst>
          </p:cNvPr>
          <p:cNvPicPr>
            <a:picLocks noChangeAspect="1"/>
          </p:cNvPicPr>
          <p:nvPr/>
        </p:nvPicPr>
        <p:blipFill>
          <a:blip r:embed="rId5"/>
          <a:stretch>
            <a:fillRect/>
          </a:stretch>
        </p:blipFill>
        <p:spPr>
          <a:xfrm>
            <a:off x="6345409" y="840"/>
            <a:ext cx="5010150" cy="2905125"/>
          </a:xfrm>
          <a:prstGeom prst="rect">
            <a:avLst/>
          </a:prstGeom>
        </p:spPr>
      </p:pic>
      <p:sp>
        <p:nvSpPr>
          <p:cNvPr id="38" name="TextBox 37">
            <a:extLst>
              <a:ext uri="{FF2B5EF4-FFF2-40B4-BE49-F238E27FC236}">
                <a16:creationId xmlns:a16="http://schemas.microsoft.com/office/drawing/2014/main" id="{D78FAF30-49F5-49B3-847E-B418064F2C92}"/>
              </a:ext>
            </a:extLst>
          </p:cNvPr>
          <p:cNvSpPr txBox="1"/>
          <p:nvPr/>
        </p:nvSpPr>
        <p:spPr>
          <a:xfrm>
            <a:off x="6296377" y="2905965"/>
            <a:ext cx="6112932" cy="2970044"/>
          </a:xfrm>
          <a:prstGeom prst="rect">
            <a:avLst/>
          </a:prstGeom>
          <a:noFill/>
        </p:spPr>
        <p:txBody>
          <a:bodyPr wrap="square">
            <a:spAutoFit/>
          </a:bodyPr>
          <a:lstStyle/>
          <a:p>
            <a:r>
              <a:rPr lang="en-US" sz="1100"/>
              <a:t>A LinkedList is special because it implements both List and Queue. It has all of the methods of a List. It also has additional methods to facilitate adding or removing from the beginning and/or end of the list.</a:t>
            </a:r>
            <a:endParaRPr lang="ar-KW" sz="1100"/>
          </a:p>
          <a:p>
            <a:endParaRPr lang="ar-KW" sz="1100"/>
          </a:p>
          <a:p>
            <a:r>
              <a:rPr lang="en-US" sz="1100"/>
              <a:t> The main benefits of a LinkedList are that you can access, add, and remove from the beginning and </a:t>
            </a:r>
            <a:endParaRPr lang="ar-KW" sz="1100"/>
          </a:p>
          <a:p>
            <a:r>
              <a:rPr lang="en-US" sz="1100"/>
              <a:t>end of the list in constant time. The tradeoff is that dealing with an arbitrary index takes linear time.</a:t>
            </a:r>
            <a:endParaRPr lang="ar-KW" sz="1100"/>
          </a:p>
          <a:p>
            <a:r>
              <a:rPr lang="en-US" sz="1100"/>
              <a:t> This makes a LinkedList a good choice when you’ll be using it as Queue. </a:t>
            </a:r>
            <a:endParaRPr lang="ar-KW" sz="1100"/>
          </a:p>
          <a:p>
            <a:endParaRPr lang="ar-KW" sz="1100"/>
          </a:p>
          <a:p>
            <a:r>
              <a:rPr lang="en-US" sz="1100"/>
              <a:t>There are also two old implementations. Way back when, Vector was the only choice if you</a:t>
            </a:r>
            <a:r>
              <a:rPr lang="ar-KW" sz="1100"/>
              <a:t> </a:t>
            </a:r>
            <a:r>
              <a:rPr lang="en-US" sz="1100"/>
              <a:t>wanted a list. In Java 1.2,ArrayList essentially replaced it. Vector does the same thing as ArrayList except more slowly. The benefit to that decrease in speed is that it is thread-safe, but as you’ll see in Chapter 8, </a:t>
            </a:r>
            <a:endParaRPr lang="ar-KW" sz="1100"/>
          </a:p>
          <a:p>
            <a:r>
              <a:rPr lang="en-US" sz="1100"/>
              <a:t>there is a better way to do that now. This means that the real reason that you need to know about Vector is that really old code might refer to it. </a:t>
            </a:r>
            <a:endParaRPr lang="ar-KW" sz="1100"/>
          </a:p>
          <a:p>
            <a:endParaRPr lang="ar-KW" sz="1100"/>
          </a:p>
          <a:p>
            <a:r>
              <a:rPr lang="en-US" sz="1100"/>
              <a:t>A Stack is a data structure where you add and remove elements from the top of the stack. Think </a:t>
            </a:r>
          </a:p>
          <a:p>
            <a:r>
              <a:rPr lang="en-US" sz="1100"/>
              <a:t>about a stack of paper as an example. Like Vector, Stack hasn’t been used for new code in ages. </a:t>
            </a:r>
          </a:p>
          <a:p>
            <a:r>
              <a:rPr lang="en-US" sz="1100"/>
              <a:t>In fact, Stack extends Vector. If you need a stack, use an ArrayDeque instead. More on this when</a:t>
            </a:r>
          </a:p>
          <a:p>
            <a:r>
              <a:rPr lang="en-US" sz="1100"/>
              <a:t> we get to the Queue section.</a:t>
            </a:r>
          </a:p>
        </p:txBody>
      </p:sp>
      <p:pic>
        <p:nvPicPr>
          <p:cNvPr id="39" name="Picture 38">
            <a:extLst>
              <a:ext uri="{FF2B5EF4-FFF2-40B4-BE49-F238E27FC236}">
                <a16:creationId xmlns:a16="http://schemas.microsoft.com/office/drawing/2014/main" id="{6F318A49-3703-4DA6-A8F5-149A21A09144}"/>
              </a:ext>
            </a:extLst>
          </p:cNvPr>
          <p:cNvPicPr>
            <a:picLocks noChangeAspect="1"/>
          </p:cNvPicPr>
          <p:nvPr/>
        </p:nvPicPr>
        <p:blipFill>
          <a:blip r:embed="rId6"/>
          <a:stretch>
            <a:fillRect/>
          </a:stretch>
        </p:blipFill>
        <p:spPr>
          <a:xfrm>
            <a:off x="3457455" y="991702"/>
            <a:ext cx="2684226" cy="690901"/>
          </a:xfrm>
          <a:prstGeom prst="rect">
            <a:avLst/>
          </a:prstGeom>
        </p:spPr>
      </p:pic>
    </p:spTree>
    <p:extLst>
      <p:ext uri="{BB962C8B-B14F-4D97-AF65-F5344CB8AC3E}">
        <p14:creationId xmlns:p14="http://schemas.microsoft.com/office/powerpoint/2010/main" val="1356661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356F9C-96F4-4AFD-97B2-9F21288A4EFD}"/>
              </a:ext>
            </a:extLst>
          </p:cNvPr>
          <p:cNvSpPr txBox="1"/>
          <p:nvPr/>
        </p:nvSpPr>
        <p:spPr>
          <a:xfrm>
            <a:off x="0" y="0"/>
            <a:ext cx="2468176" cy="338554"/>
          </a:xfrm>
          <a:prstGeom prst="rect">
            <a:avLst/>
          </a:prstGeom>
          <a:noFill/>
        </p:spPr>
        <p:txBody>
          <a:bodyPr wrap="none" rtlCol="0">
            <a:spAutoFit/>
          </a:bodyPr>
          <a:lstStyle/>
          <a:p>
            <a:r>
              <a:rPr lang="en-US" sz="1600" u="sng"/>
              <a:t>Working with List Methods </a:t>
            </a:r>
          </a:p>
        </p:txBody>
      </p:sp>
      <p:pic>
        <p:nvPicPr>
          <p:cNvPr id="8" name="Picture 7">
            <a:extLst>
              <a:ext uri="{FF2B5EF4-FFF2-40B4-BE49-F238E27FC236}">
                <a16:creationId xmlns:a16="http://schemas.microsoft.com/office/drawing/2014/main" id="{B3C40732-06AA-4EFC-A436-EAA66ED4D744}"/>
              </a:ext>
            </a:extLst>
          </p:cNvPr>
          <p:cNvPicPr>
            <a:picLocks noChangeAspect="1"/>
          </p:cNvPicPr>
          <p:nvPr/>
        </p:nvPicPr>
        <p:blipFill>
          <a:blip r:embed="rId2"/>
          <a:stretch>
            <a:fillRect/>
          </a:stretch>
        </p:blipFill>
        <p:spPr>
          <a:xfrm>
            <a:off x="165276" y="3510379"/>
            <a:ext cx="3143250" cy="1152525"/>
          </a:xfrm>
          <a:prstGeom prst="rect">
            <a:avLst/>
          </a:prstGeom>
        </p:spPr>
      </p:pic>
      <p:pic>
        <p:nvPicPr>
          <p:cNvPr id="10" name="Picture 9">
            <a:extLst>
              <a:ext uri="{FF2B5EF4-FFF2-40B4-BE49-F238E27FC236}">
                <a16:creationId xmlns:a16="http://schemas.microsoft.com/office/drawing/2014/main" id="{49A10F97-4945-461D-970C-8FC3A880844A}"/>
              </a:ext>
            </a:extLst>
          </p:cNvPr>
          <p:cNvPicPr>
            <a:picLocks noChangeAspect="1"/>
          </p:cNvPicPr>
          <p:nvPr/>
        </p:nvPicPr>
        <p:blipFill>
          <a:blip r:embed="rId3"/>
          <a:stretch>
            <a:fillRect/>
          </a:stretch>
        </p:blipFill>
        <p:spPr>
          <a:xfrm>
            <a:off x="165276" y="4766028"/>
            <a:ext cx="3324225" cy="419100"/>
          </a:xfrm>
          <a:prstGeom prst="rect">
            <a:avLst/>
          </a:prstGeom>
        </p:spPr>
      </p:pic>
      <p:pic>
        <p:nvPicPr>
          <p:cNvPr id="12" name="Picture 11">
            <a:extLst>
              <a:ext uri="{FF2B5EF4-FFF2-40B4-BE49-F238E27FC236}">
                <a16:creationId xmlns:a16="http://schemas.microsoft.com/office/drawing/2014/main" id="{9D71396F-DC7C-4746-9CE1-560EF1312036}"/>
              </a:ext>
            </a:extLst>
          </p:cNvPr>
          <p:cNvPicPr>
            <a:picLocks noChangeAspect="1"/>
          </p:cNvPicPr>
          <p:nvPr/>
        </p:nvPicPr>
        <p:blipFill>
          <a:blip r:embed="rId4"/>
          <a:stretch>
            <a:fillRect/>
          </a:stretch>
        </p:blipFill>
        <p:spPr>
          <a:xfrm>
            <a:off x="176565" y="5139507"/>
            <a:ext cx="3543300" cy="542925"/>
          </a:xfrm>
          <a:prstGeom prst="rect">
            <a:avLst/>
          </a:prstGeom>
        </p:spPr>
      </p:pic>
      <p:pic>
        <p:nvPicPr>
          <p:cNvPr id="13" name="Picture 12">
            <a:extLst>
              <a:ext uri="{FF2B5EF4-FFF2-40B4-BE49-F238E27FC236}">
                <a16:creationId xmlns:a16="http://schemas.microsoft.com/office/drawing/2014/main" id="{88928D36-373D-4426-9354-EB0F60B25731}"/>
              </a:ext>
            </a:extLst>
          </p:cNvPr>
          <p:cNvPicPr>
            <a:picLocks noChangeAspect="1"/>
          </p:cNvPicPr>
          <p:nvPr/>
        </p:nvPicPr>
        <p:blipFill>
          <a:blip r:embed="rId5"/>
          <a:stretch>
            <a:fillRect/>
          </a:stretch>
        </p:blipFill>
        <p:spPr>
          <a:xfrm>
            <a:off x="2302931" y="3703996"/>
            <a:ext cx="3143247" cy="966065"/>
          </a:xfrm>
          <a:prstGeom prst="rect">
            <a:avLst/>
          </a:prstGeom>
        </p:spPr>
      </p:pic>
      <p:pic>
        <p:nvPicPr>
          <p:cNvPr id="14" name="Picture 13">
            <a:extLst>
              <a:ext uri="{FF2B5EF4-FFF2-40B4-BE49-F238E27FC236}">
                <a16:creationId xmlns:a16="http://schemas.microsoft.com/office/drawing/2014/main" id="{2AD0AA95-DF9D-4AF6-B204-DCE9DC8EFAF4}"/>
              </a:ext>
            </a:extLst>
          </p:cNvPr>
          <p:cNvPicPr>
            <a:picLocks noChangeAspect="1"/>
          </p:cNvPicPr>
          <p:nvPr/>
        </p:nvPicPr>
        <p:blipFill>
          <a:blip r:embed="rId5"/>
          <a:stretch>
            <a:fillRect/>
          </a:stretch>
        </p:blipFill>
        <p:spPr>
          <a:xfrm>
            <a:off x="2652798" y="4714260"/>
            <a:ext cx="993599" cy="958988"/>
          </a:xfrm>
          <a:prstGeom prst="rect">
            <a:avLst/>
          </a:prstGeom>
        </p:spPr>
      </p:pic>
      <p:cxnSp>
        <p:nvCxnSpPr>
          <p:cNvPr id="15" name="Straight Connector 14">
            <a:extLst>
              <a:ext uri="{FF2B5EF4-FFF2-40B4-BE49-F238E27FC236}">
                <a16:creationId xmlns:a16="http://schemas.microsoft.com/office/drawing/2014/main" id="{15B0AFF5-3078-4A36-BFF7-85536B0809A0}"/>
              </a:ext>
            </a:extLst>
          </p:cNvPr>
          <p:cNvCxnSpPr>
            <a:cxnSpLocks/>
          </p:cNvCxnSpPr>
          <p:nvPr/>
        </p:nvCxnSpPr>
        <p:spPr>
          <a:xfrm>
            <a:off x="55723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A52521-5538-43D3-8E43-AD0535975B11}"/>
              </a:ext>
            </a:extLst>
          </p:cNvPr>
          <p:cNvSpPr txBox="1"/>
          <p:nvPr/>
        </p:nvSpPr>
        <p:spPr>
          <a:xfrm>
            <a:off x="5578650" y="4438650"/>
            <a:ext cx="3696227" cy="369332"/>
          </a:xfrm>
          <a:prstGeom prst="rect">
            <a:avLst/>
          </a:prstGeom>
          <a:noFill/>
        </p:spPr>
        <p:txBody>
          <a:bodyPr wrap="square">
            <a:spAutoFit/>
          </a:bodyPr>
          <a:lstStyle/>
          <a:p>
            <a:pPr marL="342900" indent="-342900">
              <a:buFont typeface="Wingdings" panose="05000000000000000000" pitchFamily="2" charset="2"/>
              <a:buChar char="Ø"/>
            </a:pPr>
            <a:r>
              <a:rPr lang="en-US"/>
              <a:t>Using the Set Interface </a:t>
            </a:r>
          </a:p>
        </p:txBody>
      </p:sp>
      <p:pic>
        <p:nvPicPr>
          <p:cNvPr id="3" name="Picture 2">
            <a:extLst>
              <a:ext uri="{FF2B5EF4-FFF2-40B4-BE49-F238E27FC236}">
                <a16:creationId xmlns:a16="http://schemas.microsoft.com/office/drawing/2014/main" id="{2D16FF88-0DE9-4183-8915-85CF5E62A0C1}"/>
              </a:ext>
            </a:extLst>
          </p:cNvPr>
          <p:cNvPicPr>
            <a:picLocks noChangeAspect="1"/>
          </p:cNvPicPr>
          <p:nvPr/>
        </p:nvPicPr>
        <p:blipFill>
          <a:blip r:embed="rId6"/>
          <a:stretch>
            <a:fillRect/>
          </a:stretch>
        </p:blipFill>
        <p:spPr>
          <a:xfrm>
            <a:off x="5697466" y="0"/>
            <a:ext cx="4895850" cy="4438650"/>
          </a:xfrm>
          <a:prstGeom prst="rect">
            <a:avLst/>
          </a:prstGeom>
        </p:spPr>
      </p:pic>
      <p:sp>
        <p:nvSpPr>
          <p:cNvPr id="17" name="TextBox 16">
            <a:extLst>
              <a:ext uri="{FF2B5EF4-FFF2-40B4-BE49-F238E27FC236}">
                <a16:creationId xmlns:a16="http://schemas.microsoft.com/office/drawing/2014/main" id="{BA9EF361-422F-4673-A72B-24041438B830}"/>
              </a:ext>
            </a:extLst>
          </p:cNvPr>
          <p:cNvSpPr txBox="1"/>
          <p:nvPr/>
        </p:nvSpPr>
        <p:spPr>
          <a:xfrm>
            <a:off x="5697466" y="4725004"/>
            <a:ext cx="6112042" cy="938719"/>
          </a:xfrm>
          <a:prstGeom prst="rect">
            <a:avLst/>
          </a:prstGeom>
          <a:noFill/>
        </p:spPr>
        <p:txBody>
          <a:bodyPr wrap="square">
            <a:spAutoFit/>
          </a:bodyPr>
          <a:lstStyle/>
          <a:p>
            <a:r>
              <a:rPr lang="en-US" sz="1100"/>
              <a:t>You use a set when you don’t want to allow duplicate entries.</a:t>
            </a:r>
          </a:p>
          <a:p>
            <a:endParaRPr lang="en-US" sz="1100"/>
          </a:p>
          <a:p>
            <a:r>
              <a:rPr lang="en-US" sz="1100"/>
              <a:t>Figure 3.3 shows how you can envision a Set. The main thing that all Set implementations have in common is that they do not allow duplicates. Beyond that, they each offer different functionality. We will look at each implementation that you need to know for the exam and how to write code using Set. </a:t>
            </a:r>
          </a:p>
        </p:txBody>
      </p:sp>
      <p:pic>
        <p:nvPicPr>
          <p:cNvPr id="18" name="Picture 17">
            <a:extLst>
              <a:ext uri="{FF2B5EF4-FFF2-40B4-BE49-F238E27FC236}">
                <a16:creationId xmlns:a16="http://schemas.microsoft.com/office/drawing/2014/main" id="{AC08039A-4643-49B5-9452-C758DFEE9253}"/>
              </a:ext>
            </a:extLst>
          </p:cNvPr>
          <p:cNvPicPr>
            <a:picLocks noChangeAspect="1"/>
          </p:cNvPicPr>
          <p:nvPr/>
        </p:nvPicPr>
        <p:blipFill>
          <a:blip r:embed="rId7"/>
          <a:stretch>
            <a:fillRect/>
          </a:stretch>
        </p:blipFill>
        <p:spPr>
          <a:xfrm>
            <a:off x="5786436" y="5629275"/>
            <a:ext cx="3276600" cy="1228725"/>
          </a:xfrm>
          <a:prstGeom prst="rect">
            <a:avLst/>
          </a:prstGeom>
        </p:spPr>
      </p:pic>
      <p:pic>
        <p:nvPicPr>
          <p:cNvPr id="5" name="Picture 4">
            <a:extLst>
              <a:ext uri="{FF2B5EF4-FFF2-40B4-BE49-F238E27FC236}">
                <a16:creationId xmlns:a16="http://schemas.microsoft.com/office/drawing/2014/main" id="{18887478-9FB7-488E-B0B2-A371C8D5225D}"/>
              </a:ext>
            </a:extLst>
          </p:cNvPr>
          <p:cNvPicPr>
            <a:picLocks noChangeAspect="1"/>
          </p:cNvPicPr>
          <p:nvPr/>
        </p:nvPicPr>
        <p:blipFill>
          <a:blip r:embed="rId8"/>
          <a:stretch>
            <a:fillRect/>
          </a:stretch>
        </p:blipFill>
        <p:spPr>
          <a:xfrm>
            <a:off x="131267" y="308371"/>
            <a:ext cx="5391150" cy="3228975"/>
          </a:xfrm>
          <a:prstGeom prst="rect">
            <a:avLst/>
          </a:prstGeom>
        </p:spPr>
      </p:pic>
    </p:spTree>
    <p:extLst>
      <p:ext uri="{BB962C8B-B14F-4D97-AF65-F5344CB8AC3E}">
        <p14:creationId xmlns:p14="http://schemas.microsoft.com/office/powerpoint/2010/main" val="182665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3D0DDA-E954-422D-BD4C-47EA48DD8BB2}"/>
              </a:ext>
            </a:extLst>
          </p:cNvPr>
          <p:cNvSpPr txBox="1"/>
          <p:nvPr/>
        </p:nvSpPr>
        <p:spPr>
          <a:xfrm>
            <a:off x="0" y="0"/>
            <a:ext cx="2915157" cy="338554"/>
          </a:xfrm>
          <a:prstGeom prst="rect">
            <a:avLst/>
          </a:prstGeom>
          <a:noFill/>
        </p:spPr>
        <p:txBody>
          <a:bodyPr wrap="none" rtlCol="0">
            <a:spAutoFit/>
          </a:bodyPr>
          <a:lstStyle/>
          <a:p>
            <a:r>
              <a:rPr lang="en-US" sz="1600" u="sng"/>
              <a:t>Comparing Set Implementations </a:t>
            </a:r>
          </a:p>
        </p:txBody>
      </p:sp>
      <p:sp>
        <p:nvSpPr>
          <p:cNvPr id="6" name="TextBox 5">
            <a:extLst>
              <a:ext uri="{FF2B5EF4-FFF2-40B4-BE49-F238E27FC236}">
                <a16:creationId xmlns:a16="http://schemas.microsoft.com/office/drawing/2014/main" id="{C8D544A2-306B-4412-A117-E5613D379B49}"/>
              </a:ext>
            </a:extLst>
          </p:cNvPr>
          <p:cNvSpPr txBox="1"/>
          <p:nvPr/>
        </p:nvSpPr>
        <p:spPr>
          <a:xfrm>
            <a:off x="84221" y="266362"/>
            <a:ext cx="6112042" cy="2631490"/>
          </a:xfrm>
          <a:prstGeom prst="rect">
            <a:avLst/>
          </a:prstGeom>
          <a:noFill/>
        </p:spPr>
        <p:txBody>
          <a:bodyPr wrap="square">
            <a:spAutoFit/>
          </a:bodyPr>
          <a:lstStyle/>
          <a:p>
            <a:r>
              <a:rPr lang="en-US" sz="1100"/>
              <a:t>A HashSet stores its elements in a hash table. This means that it uses the </a:t>
            </a:r>
            <a:r>
              <a:rPr lang="en-US" sz="1100" err="1"/>
              <a:t>hashCode</a:t>
            </a:r>
            <a:r>
              <a:rPr lang="en-US" sz="1100"/>
              <a:t>() method of the objects to retrieve them more efficiently. If you forgot how </a:t>
            </a:r>
            <a:r>
              <a:rPr lang="en-US" sz="1100" err="1"/>
              <a:t>hashCode</a:t>
            </a:r>
            <a:r>
              <a:rPr lang="en-US" sz="1100"/>
              <a:t>() works, please review Chapter 1, “Advanced Class Design.”</a:t>
            </a:r>
          </a:p>
          <a:p>
            <a:endParaRPr lang="en-US" sz="1100"/>
          </a:p>
          <a:p>
            <a:r>
              <a:rPr lang="en-US" sz="1100"/>
              <a:t> The main benefit is that adding elements and checking if an element is in the set both have constant time. The tradeoff is that you lose the order in which you inserted the elements. Most of the time, you aren’t concerned with this in a set anyway, making HashSet the most common set. </a:t>
            </a:r>
          </a:p>
          <a:p>
            <a:endParaRPr lang="en-US" sz="1100"/>
          </a:p>
          <a:p>
            <a:r>
              <a:rPr lang="en-US" sz="1100"/>
              <a:t>A </a:t>
            </a:r>
            <a:r>
              <a:rPr lang="en-US" sz="1100" err="1"/>
              <a:t>TreeSet</a:t>
            </a:r>
            <a:r>
              <a:rPr lang="en-US" sz="1100"/>
              <a:t> stores its elements in a sorted tree structure. The main benefit is that the set is always in sorted order. The tradeoff is that adding and checking if an element is present are both O(log n). </a:t>
            </a:r>
            <a:r>
              <a:rPr lang="en-US" sz="1100" err="1"/>
              <a:t>TreeSet</a:t>
            </a:r>
            <a:r>
              <a:rPr lang="en-US" sz="1100"/>
              <a:t> implements a special interface called </a:t>
            </a:r>
            <a:r>
              <a:rPr lang="en-US" sz="1100" err="1"/>
              <a:t>NavigableSet</a:t>
            </a:r>
            <a:r>
              <a:rPr lang="en-US" sz="1100"/>
              <a:t>, which lets you slice up the collection as you will see in the next sidebar, “The </a:t>
            </a:r>
            <a:r>
              <a:rPr lang="en-US" sz="1100" err="1"/>
              <a:t>NavigableSet</a:t>
            </a:r>
            <a:r>
              <a:rPr lang="en-US" sz="1100"/>
              <a:t> Interface”. </a:t>
            </a:r>
          </a:p>
          <a:p>
            <a:endParaRPr lang="en-US" sz="1100"/>
          </a:p>
          <a:p>
            <a:r>
              <a:rPr lang="en-US" sz="1100"/>
              <a:t>Figure 3.4 shows how you can envision HashSet and </a:t>
            </a:r>
            <a:r>
              <a:rPr lang="en-US" sz="1100" err="1"/>
              <a:t>TreeSet</a:t>
            </a:r>
            <a:r>
              <a:rPr lang="en-US" sz="1100"/>
              <a:t> being stored. HashSet is more complicated in reality because it has empty rows as well, but this is fine for the purpose of the exam.</a:t>
            </a:r>
          </a:p>
        </p:txBody>
      </p:sp>
      <p:pic>
        <p:nvPicPr>
          <p:cNvPr id="8" name="Picture 7">
            <a:extLst>
              <a:ext uri="{FF2B5EF4-FFF2-40B4-BE49-F238E27FC236}">
                <a16:creationId xmlns:a16="http://schemas.microsoft.com/office/drawing/2014/main" id="{6AC4F5FB-8C9C-404E-A986-26C5ED66D83B}"/>
              </a:ext>
            </a:extLst>
          </p:cNvPr>
          <p:cNvPicPr>
            <a:picLocks noChangeAspect="1"/>
          </p:cNvPicPr>
          <p:nvPr/>
        </p:nvPicPr>
        <p:blipFill>
          <a:blip r:embed="rId2"/>
          <a:stretch>
            <a:fillRect/>
          </a:stretch>
        </p:blipFill>
        <p:spPr>
          <a:xfrm>
            <a:off x="84221" y="2849724"/>
            <a:ext cx="3733800" cy="1285875"/>
          </a:xfrm>
          <a:prstGeom prst="rect">
            <a:avLst/>
          </a:prstGeom>
        </p:spPr>
      </p:pic>
      <p:cxnSp>
        <p:nvCxnSpPr>
          <p:cNvPr id="9" name="Straight Connector 8">
            <a:extLst>
              <a:ext uri="{FF2B5EF4-FFF2-40B4-BE49-F238E27FC236}">
                <a16:creationId xmlns:a16="http://schemas.microsoft.com/office/drawing/2014/main" id="{40A0B6BA-65AA-412E-80E4-B4D32C704D92}"/>
              </a:ext>
            </a:extLst>
          </p:cNvPr>
          <p:cNvCxnSpPr>
            <a:cxnSpLocks/>
          </p:cNvCxnSpPr>
          <p:nvPr/>
        </p:nvCxnSpPr>
        <p:spPr>
          <a:xfrm>
            <a:off x="613610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038994-E9F5-40C6-8169-2A7B1BD97A4D}"/>
              </a:ext>
            </a:extLst>
          </p:cNvPr>
          <p:cNvSpPr txBox="1"/>
          <p:nvPr/>
        </p:nvSpPr>
        <p:spPr>
          <a:xfrm>
            <a:off x="0" y="3999987"/>
            <a:ext cx="2453364" cy="338554"/>
          </a:xfrm>
          <a:prstGeom prst="rect">
            <a:avLst/>
          </a:prstGeom>
          <a:noFill/>
        </p:spPr>
        <p:txBody>
          <a:bodyPr wrap="none" rtlCol="0">
            <a:spAutoFit/>
          </a:bodyPr>
          <a:lstStyle/>
          <a:p>
            <a:r>
              <a:rPr lang="en-US" sz="1600" u="sng"/>
              <a:t>Working with Set Methods </a:t>
            </a:r>
          </a:p>
        </p:txBody>
      </p:sp>
      <p:sp>
        <p:nvSpPr>
          <p:cNvPr id="12" name="TextBox 11">
            <a:extLst>
              <a:ext uri="{FF2B5EF4-FFF2-40B4-BE49-F238E27FC236}">
                <a16:creationId xmlns:a16="http://schemas.microsoft.com/office/drawing/2014/main" id="{3997B193-9CD9-4079-9416-BFF7BD656CB6}"/>
              </a:ext>
            </a:extLst>
          </p:cNvPr>
          <p:cNvSpPr txBox="1"/>
          <p:nvPr/>
        </p:nvSpPr>
        <p:spPr>
          <a:xfrm>
            <a:off x="79672" y="4278382"/>
            <a:ext cx="6112042" cy="261610"/>
          </a:xfrm>
          <a:prstGeom prst="rect">
            <a:avLst/>
          </a:prstGeom>
          <a:noFill/>
        </p:spPr>
        <p:txBody>
          <a:bodyPr wrap="square">
            <a:spAutoFit/>
          </a:bodyPr>
          <a:lstStyle/>
          <a:p>
            <a:r>
              <a:rPr lang="en-US" sz="1100"/>
              <a:t>The Set interface doesn’t add any extra methods that you need to know for the exam. </a:t>
            </a:r>
          </a:p>
        </p:txBody>
      </p:sp>
      <p:pic>
        <p:nvPicPr>
          <p:cNvPr id="16" name="Picture 15">
            <a:extLst>
              <a:ext uri="{FF2B5EF4-FFF2-40B4-BE49-F238E27FC236}">
                <a16:creationId xmlns:a16="http://schemas.microsoft.com/office/drawing/2014/main" id="{8368ED78-A5BF-4A52-A5E5-6332BD527BBF}"/>
              </a:ext>
            </a:extLst>
          </p:cNvPr>
          <p:cNvPicPr>
            <a:picLocks noChangeAspect="1"/>
          </p:cNvPicPr>
          <p:nvPr/>
        </p:nvPicPr>
        <p:blipFill>
          <a:blip r:embed="rId3"/>
          <a:stretch>
            <a:fillRect/>
          </a:stretch>
        </p:blipFill>
        <p:spPr>
          <a:xfrm>
            <a:off x="205790" y="4515928"/>
            <a:ext cx="5114925" cy="1095375"/>
          </a:xfrm>
          <a:prstGeom prst="rect">
            <a:avLst/>
          </a:prstGeom>
        </p:spPr>
      </p:pic>
      <p:pic>
        <p:nvPicPr>
          <p:cNvPr id="18" name="Picture 17">
            <a:extLst>
              <a:ext uri="{FF2B5EF4-FFF2-40B4-BE49-F238E27FC236}">
                <a16:creationId xmlns:a16="http://schemas.microsoft.com/office/drawing/2014/main" id="{AA896939-8A28-4C4F-82BB-D8A61C9DC479}"/>
              </a:ext>
            </a:extLst>
          </p:cNvPr>
          <p:cNvPicPr>
            <a:picLocks noChangeAspect="1"/>
          </p:cNvPicPr>
          <p:nvPr/>
        </p:nvPicPr>
        <p:blipFill>
          <a:blip r:embed="rId4"/>
          <a:stretch>
            <a:fillRect/>
          </a:stretch>
        </p:blipFill>
        <p:spPr>
          <a:xfrm>
            <a:off x="205790" y="5730958"/>
            <a:ext cx="5162550" cy="1123950"/>
          </a:xfrm>
          <a:prstGeom prst="rect">
            <a:avLst/>
          </a:prstGeom>
        </p:spPr>
      </p:pic>
      <p:pic>
        <p:nvPicPr>
          <p:cNvPr id="19" name="Picture 18">
            <a:extLst>
              <a:ext uri="{FF2B5EF4-FFF2-40B4-BE49-F238E27FC236}">
                <a16:creationId xmlns:a16="http://schemas.microsoft.com/office/drawing/2014/main" id="{F4CEC45C-287F-4126-8140-52E4EA98207A}"/>
              </a:ext>
            </a:extLst>
          </p:cNvPr>
          <p:cNvPicPr>
            <a:picLocks noChangeAspect="1"/>
          </p:cNvPicPr>
          <p:nvPr/>
        </p:nvPicPr>
        <p:blipFill>
          <a:blip r:embed="rId5"/>
          <a:stretch>
            <a:fillRect/>
          </a:stretch>
        </p:blipFill>
        <p:spPr>
          <a:xfrm>
            <a:off x="4584037" y="4603079"/>
            <a:ext cx="908875" cy="2189665"/>
          </a:xfrm>
          <a:prstGeom prst="rect">
            <a:avLst/>
          </a:prstGeom>
        </p:spPr>
      </p:pic>
      <p:sp>
        <p:nvSpPr>
          <p:cNvPr id="21" name="TextBox 20">
            <a:extLst>
              <a:ext uri="{FF2B5EF4-FFF2-40B4-BE49-F238E27FC236}">
                <a16:creationId xmlns:a16="http://schemas.microsoft.com/office/drawing/2014/main" id="{8306187B-72AD-4EC4-94D7-6B03DC7A16D0}"/>
              </a:ext>
            </a:extLst>
          </p:cNvPr>
          <p:cNvSpPr txBox="1"/>
          <p:nvPr/>
        </p:nvSpPr>
        <p:spPr>
          <a:xfrm>
            <a:off x="4495796" y="4605335"/>
            <a:ext cx="1599200" cy="1785104"/>
          </a:xfrm>
          <a:prstGeom prst="rect">
            <a:avLst/>
          </a:prstGeom>
          <a:noFill/>
        </p:spPr>
        <p:txBody>
          <a:bodyPr wrap="square">
            <a:spAutoFit/>
          </a:bodyPr>
          <a:lstStyle/>
          <a:p>
            <a:r>
              <a:rPr lang="en-US" sz="1100"/>
              <a:t>This time, the elements are printed out in their natural sorted order. Numbers implement the Comparable interface in Java, which is used for sorting. Later in the chapter, you will learn how to create your own Comparable objects.</a:t>
            </a:r>
          </a:p>
        </p:txBody>
      </p:sp>
      <p:pic>
        <p:nvPicPr>
          <p:cNvPr id="23" name="Picture 22">
            <a:extLst>
              <a:ext uri="{FF2B5EF4-FFF2-40B4-BE49-F238E27FC236}">
                <a16:creationId xmlns:a16="http://schemas.microsoft.com/office/drawing/2014/main" id="{472F52A2-798C-469B-9929-EB9BA31A3705}"/>
              </a:ext>
            </a:extLst>
          </p:cNvPr>
          <p:cNvPicPr>
            <a:picLocks noChangeAspect="1"/>
          </p:cNvPicPr>
          <p:nvPr/>
        </p:nvPicPr>
        <p:blipFill>
          <a:blip r:embed="rId6"/>
          <a:stretch>
            <a:fillRect/>
          </a:stretch>
        </p:blipFill>
        <p:spPr>
          <a:xfrm>
            <a:off x="6191714" y="-4601"/>
            <a:ext cx="5438775" cy="4010025"/>
          </a:xfrm>
          <a:prstGeom prst="rect">
            <a:avLst/>
          </a:prstGeom>
        </p:spPr>
      </p:pic>
      <p:sp>
        <p:nvSpPr>
          <p:cNvPr id="25" name="TextBox 24">
            <a:extLst>
              <a:ext uri="{FF2B5EF4-FFF2-40B4-BE49-F238E27FC236}">
                <a16:creationId xmlns:a16="http://schemas.microsoft.com/office/drawing/2014/main" id="{4A25D1D6-720B-4E77-9DA7-9FC43300C673}"/>
              </a:ext>
            </a:extLst>
          </p:cNvPr>
          <p:cNvSpPr txBox="1"/>
          <p:nvPr/>
        </p:nvSpPr>
        <p:spPr>
          <a:xfrm>
            <a:off x="6240872" y="4278382"/>
            <a:ext cx="6002724" cy="1446550"/>
          </a:xfrm>
          <a:prstGeom prst="rect">
            <a:avLst/>
          </a:prstGeom>
          <a:noFill/>
        </p:spPr>
        <p:txBody>
          <a:bodyPr wrap="square">
            <a:spAutoFit/>
          </a:bodyPr>
          <a:lstStyle/>
          <a:p>
            <a:r>
              <a:rPr lang="en-US" sz="1100"/>
              <a:t>You use a queue when elements are added and removed in a specific order. Queues are typically used for sorting elements prior to processing them. For example, when you want to buy a ticket and </a:t>
            </a:r>
            <a:endParaRPr lang="ar-KW" sz="1100"/>
          </a:p>
          <a:p>
            <a:r>
              <a:rPr lang="en-US" sz="1100"/>
              <a:t>someone is waiting in line, you get in line behind that person. And if you are British, you get in </a:t>
            </a:r>
            <a:endParaRPr lang="ar-KW" sz="1100"/>
          </a:p>
          <a:p>
            <a:r>
              <a:rPr lang="en-US" sz="1100"/>
              <a:t>the queue behind that person, making this really easy to remember! </a:t>
            </a:r>
            <a:endParaRPr lang="ar-KW" sz="1100"/>
          </a:p>
          <a:p>
            <a:endParaRPr lang="ar-KW" sz="1100"/>
          </a:p>
          <a:p>
            <a:r>
              <a:rPr lang="en-US" sz="1100"/>
              <a:t>Unless stated otherwise, a queue is assumed to be FIFO  (first-in, first-out). Some</a:t>
            </a:r>
            <a:r>
              <a:rPr lang="ar-KW" sz="1100"/>
              <a:t> </a:t>
            </a:r>
            <a:r>
              <a:rPr lang="en-US" sz="1100"/>
              <a:t>queue implement- ations change this to use a different order. You can envision a FIFO queue a shown in Figure 3.5. The other common format is LIFO (last-in, first-out.)</a:t>
            </a:r>
          </a:p>
        </p:txBody>
      </p:sp>
      <p:sp>
        <p:nvSpPr>
          <p:cNvPr id="26" name="TextBox 25">
            <a:extLst>
              <a:ext uri="{FF2B5EF4-FFF2-40B4-BE49-F238E27FC236}">
                <a16:creationId xmlns:a16="http://schemas.microsoft.com/office/drawing/2014/main" id="{E0628C02-8BA2-4315-B320-7D0D5CE4F8A5}"/>
              </a:ext>
            </a:extLst>
          </p:cNvPr>
          <p:cNvSpPr txBox="1"/>
          <p:nvPr/>
        </p:nvSpPr>
        <p:spPr>
          <a:xfrm>
            <a:off x="6148916" y="3987081"/>
            <a:ext cx="3263743" cy="369332"/>
          </a:xfrm>
          <a:prstGeom prst="rect">
            <a:avLst/>
          </a:prstGeom>
          <a:noFill/>
        </p:spPr>
        <p:txBody>
          <a:bodyPr wrap="square">
            <a:spAutoFit/>
          </a:bodyPr>
          <a:lstStyle/>
          <a:p>
            <a:pPr marL="342900" indent="-342900">
              <a:buFont typeface="Wingdings" panose="05000000000000000000" pitchFamily="2" charset="2"/>
              <a:buChar char="Ø"/>
            </a:pPr>
            <a:r>
              <a:rPr lang="en-US"/>
              <a:t>Using the Queue Interface </a:t>
            </a:r>
          </a:p>
        </p:txBody>
      </p:sp>
      <p:pic>
        <p:nvPicPr>
          <p:cNvPr id="28" name="Picture 27">
            <a:extLst>
              <a:ext uri="{FF2B5EF4-FFF2-40B4-BE49-F238E27FC236}">
                <a16:creationId xmlns:a16="http://schemas.microsoft.com/office/drawing/2014/main" id="{AA203BCB-5075-47DA-A578-643D27DCBB62}"/>
              </a:ext>
            </a:extLst>
          </p:cNvPr>
          <p:cNvPicPr>
            <a:picLocks noChangeAspect="1"/>
          </p:cNvPicPr>
          <p:nvPr/>
        </p:nvPicPr>
        <p:blipFill>
          <a:blip r:embed="rId7"/>
          <a:stretch>
            <a:fillRect/>
          </a:stretch>
        </p:blipFill>
        <p:spPr>
          <a:xfrm>
            <a:off x="6315825" y="5650227"/>
            <a:ext cx="4276725" cy="695325"/>
          </a:xfrm>
          <a:prstGeom prst="rect">
            <a:avLst/>
          </a:prstGeom>
        </p:spPr>
      </p:pic>
      <p:sp>
        <p:nvSpPr>
          <p:cNvPr id="30" name="TextBox 29">
            <a:extLst>
              <a:ext uri="{FF2B5EF4-FFF2-40B4-BE49-F238E27FC236}">
                <a16:creationId xmlns:a16="http://schemas.microsoft.com/office/drawing/2014/main" id="{5FBB370F-34E7-45EC-B96C-1DA233E461C9}"/>
              </a:ext>
            </a:extLst>
          </p:cNvPr>
          <p:cNvSpPr txBox="1"/>
          <p:nvPr/>
        </p:nvSpPr>
        <p:spPr>
          <a:xfrm>
            <a:off x="6240872" y="6292933"/>
            <a:ext cx="6196262" cy="600164"/>
          </a:xfrm>
          <a:prstGeom prst="rect">
            <a:avLst/>
          </a:prstGeom>
          <a:noFill/>
        </p:spPr>
        <p:txBody>
          <a:bodyPr wrap="square">
            <a:spAutoFit/>
          </a:bodyPr>
          <a:lstStyle/>
          <a:p>
            <a:r>
              <a:rPr lang="en-US" sz="1100"/>
              <a:t>All queues have specific requirements for adding and removing the next element. Beyond that, they </a:t>
            </a:r>
            <a:endParaRPr lang="ar-KW" sz="1100"/>
          </a:p>
          <a:p>
            <a:r>
              <a:rPr lang="en-US" sz="1100"/>
              <a:t>each offer different functionality. We will look at the implementations that you need to know and the available methods.</a:t>
            </a:r>
          </a:p>
        </p:txBody>
      </p:sp>
      <p:pic>
        <p:nvPicPr>
          <p:cNvPr id="31" name="Picture 30">
            <a:extLst>
              <a:ext uri="{FF2B5EF4-FFF2-40B4-BE49-F238E27FC236}">
                <a16:creationId xmlns:a16="http://schemas.microsoft.com/office/drawing/2014/main" id="{ABD00128-6718-4862-AB6D-47B05ACEE712}"/>
              </a:ext>
            </a:extLst>
          </p:cNvPr>
          <p:cNvPicPr>
            <a:picLocks noChangeAspect="1"/>
          </p:cNvPicPr>
          <p:nvPr/>
        </p:nvPicPr>
        <p:blipFill>
          <a:blip r:embed="rId5"/>
          <a:stretch>
            <a:fillRect/>
          </a:stretch>
        </p:blipFill>
        <p:spPr>
          <a:xfrm>
            <a:off x="9184986" y="3286125"/>
            <a:ext cx="2922793" cy="713862"/>
          </a:xfrm>
          <a:prstGeom prst="rect">
            <a:avLst/>
          </a:prstGeom>
        </p:spPr>
      </p:pic>
    </p:spTree>
    <p:extLst>
      <p:ext uri="{BB962C8B-B14F-4D97-AF65-F5344CB8AC3E}">
        <p14:creationId xmlns:p14="http://schemas.microsoft.com/office/powerpoint/2010/main" val="244783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01205-4D0F-4FA8-9771-66D87741F8C1}"/>
              </a:ext>
            </a:extLst>
          </p:cNvPr>
          <p:cNvSpPr txBox="1"/>
          <p:nvPr/>
        </p:nvSpPr>
        <p:spPr>
          <a:xfrm>
            <a:off x="0" y="0"/>
            <a:ext cx="3207994" cy="338554"/>
          </a:xfrm>
          <a:prstGeom prst="rect">
            <a:avLst/>
          </a:prstGeom>
          <a:noFill/>
        </p:spPr>
        <p:txBody>
          <a:bodyPr wrap="none" rtlCol="0">
            <a:spAutoFit/>
          </a:bodyPr>
          <a:lstStyle/>
          <a:p>
            <a:r>
              <a:rPr lang="en-US" sz="1600" u="sng"/>
              <a:t>Comparing Queue Implementations </a:t>
            </a:r>
          </a:p>
        </p:txBody>
      </p:sp>
      <p:sp>
        <p:nvSpPr>
          <p:cNvPr id="6" name="TextBox 5">
            <a:extLst>
              <a:ext uri="{FF2B5EF4-FFF2-40B4-BE49-F238E27FC236}">
                <a16:creationId xmlns:a16="http://schemas.microsoft.com/office/drawing/2014/main" id="{1BAB838B-8300-4A84-829E-3B7FFF9509F6}"/>
              </a:ext>
            </a:extLst>
          </p:cNvPr>
          <p:cNvSpPr txBox="1"/>
          <p:nvPr/>
        </p:nvSpPr>
        <p:spPr>
          <a:xfrm>
            <a:off x="84224" y="338554"/>
            <a:ext cx="6112042" cy="2123658"/>
          </a:xfrm>
          <a:prstGeom prst="rect">
            <a:avLst/>
          </a:prstGeom>
          <a:noFill/>
        </p:spPr>
        <p:txBody>
          <a:bodyPr wrap="square">
            <a:spAutoFit/>
          </a:bodyPr>
          <a:lstStyle/>
          <a:p>
            <a:r>
              <a:rPr lang="en-US" sz="1100"/>
              <a:t>You saw LinkedList earlier in the List section. In addition to being a list, it is a double-ended queue. A double-ended queue is different from a regular queue in that you can insert and remove elements from both the front and back of the queue. Think, “Mr. President, come right to the front. You are the only one who gets this special treatment. Everyone else will have to start at the back of the line.” </a:t>
            </a:r>
            <a:endParaRPr lang="ar-KW" sz="1100"/>
          </a:p>
          <a:p>
            <a:endParaRPr lang="ar-KW" sz="1100"/>
          </a:p>
          <a:p>
            <a:r>
              <a:rPr lang="en-US" sz="1100"/>
              <a:t>The main benefit of a LinkedList is that it implements both the List and Queue interfaces. The tradeoff is that it isn’t as efficient as a “pure” queue. </a:t>
            </a:r>
            <a:endParaRPr lang="ar-KW" sz="1100"/>
          </a:p>
          <a:p>
            <a:endParaRPr lang="ar-KW" sz="1100"/>
          </a:p>
          <a:p>
            <a:r>
              <a:rPr lang="en-US" sz="1100"/>
              <a:t>An ArrayDeque is a “pure” double-ended queue. It was introduced in Java 6, and it stores its elements in a resizable array. The main benefit of an ArrayDeque is that it is more efficient than a LinkedList. Deque is supposed to be pronounced “deck,” but many people, including the authors, say it wrong as “d-queue.”</a:t>
            </a:r>
          </a:p>
        </p:txBody>
      </p:sp>
      <p:sp>
        <p:nvSpPr>
          <p:cNvPr id="7" name="TextBox 6">
            <a:extLst>
              <a:ext uri="{FF2B5EF4-FFF2-40B4-BE49-F238E27FC236}">
                <a16:creationId xmlns:a16="http://schemas.microsoft.com/office/drawing/2014/main" id="{9A989BB4-6161-4862-9DB8-7735CB59B026}"/>
              </a:ext>
            </a:extLst>
          </p:cNvPr>
          <p:cNvSpPr txBox="1"/>
          <p:nvPr/>
        </p:nvSpPr>
        <p:spPr>
          <a:xfrm>
            <a:off x="0" y="2462212"/>
            <a:ext cx="2746201" cy="338554"/>
          </a:xfrm>
          <a:prstGeom prst="rect">
            <a:avLst/>
          </a:prstGeom>
          <a:noFill/>
        </p:spPr>
        <p:txBody>
          <a:bodyPr wrap="none" rtlCol="0">
            <a:spAutoFit/>
          </a:bodyPr>
          <a:lstStyle/>
          <a:p>
            <a:r>
              <a:rPr lang="en-US" sz="1600" u="sng"/>
              <a:t>Working with Queue Methods </a:t>
            </a:r>
          </a:p>
        </p:txBody>
      </p:sp>
      <p:pic>
        <p:nvPicPr>
          <p:cNvPr id="9" name="Picture 8">
            <a:extLst>
              <a:ext uri="{FF2B5EF4-FFF2-40B4-BE49-F238E27FC236}">
                <a16:creationId xmlns:a16="http://schemas.microsoft.com/office/drawing/2014/main" id="{60B37B71-4F38-40AC-A7FD-F7994278E0C8}"/>
              </a:ext>
            </a:extLst>
          </p:cNvPr>
          <p:cNvPicPr>
            <a:picLocks noChangeAspect="1"/>
          </p:cNvPicPr>
          <p:nvPr/>
        </p:nvPicPr>
        <p:blipFill>
          <a:blip r:embed="rId2"/>
          <a:stretch>
            <a:fillRect/>
          </a:stretch>
        </p:blipFill>
        <p:spPr>
          <a:xfrm>
            <a:off x="173956" y="2800766"/>
            <a:ext cx="5467350" cy="1914525"/>
          </a:xfrm>
          <a:prstGeom prst="rect">
            <a:avLst/>
          </a:prstGeom>
        </p:spPr>
      </p:pic>
      <p:pic>
        <p:nvPicPr>
          <p:cNvPr id="11" name="Picture 10">
            <a:extLst>
              <a:ext uri="{FF2B5EF4-FFF2-40B4-BE49-F238E27FC236}">
                <a16:creationId xmlns:a16="http://schemas.microsoft.com/office/drawing/2014/main" id="{F2D4FA78-8F21-45ED-AA3E-BCACD830E9D5}"/>
              </a:ext>
            </a:extLst>
          </p:cNvPr>
          <p:cNvPicPr>
            <a:picLocks noChangeAspect="1"/>
          </p:cNvPicPr>
          <p:nvPr/>
        </p:nvPicPr>
        <p:blipFill>
          <a:blip r:embed="rId3"/>
          <a:stretch>
            <a:fillRect/>
          </a:stretch>
        </p:blipFill>
        <p:spPr>
          <a:xfrm>
            <a:off x="222084" y="4787483"/>
            <a:ext cx="5486400" cy="2070517"/>
          </a:xfrm>
          <a:prstGeom prst="rect">
            <a:avLst/>
          </a:prstGeom>
        </p:spPr>
      </p:pic>
      <p:cxnSp>
        <p:nvCxnSpPr>
          <p:cNvPr id="12" name="Straight Connector 11">
            <a:extLst>
              <a:ext uri="{FF2B5EF4-FFF2-40B4-BE49-F238E27FC236}">
                <a16:creationId xmlns:a16="http://schemas.microsoft.com/office/drawing/2014/main" id="{14D23AC6-3910-46FE-A60D-63CAF2FD5EDA}"/>
              </a:ext>
            </a:extLst>
          </p:cNvPr>
          <p:cNvCxnSpPr>
            <a:cxnSpLocks/>
          </p:cNvCxnSpPr>
          <p:nvPr/>
        </p:nvCxnSpPr>
        <p:spPr>
          <a:xfrm>
            <a:off x="6196265" y="927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3E7263-B86D-41BB-8993-D80049EC8CF9}"/>
              </a:ext>
            </a:extLst>
          </p:cNvPr>
          <p:cNvSpPr txBox="1"/>
          <p:nvPr/>
        </p:nvSpPr>
        <p:spPr>
          <a:xfrm>
            <a:off x="6196265" y="0"/>
            <a:ext cx="6112042" cy="938719"/>
          </a:xfrm>
          <a:prstGeom prst="rect">
            <a:avLst/>
          </a:prstGeom>
          <a:noFill/>
        </p:spPr>
        <p:txBody>
          <a:bodyPr wrap="square">
            <a:spAutoFit/>
          </a:bodyPr>
          <a:lstStyle/>
          <a:p>
            <a:r>
              <a:rPr lang="en-US" sz="1100"/>
              <a:t>Except for push, all are in the Queue interface as well. push is what makes it a double</a:t>
            </a:r>
            <a:r>
              <a:rPr lang="ar-KW" sz="1100"/>
              <a:t>-</a:t>
            </a:r>
            <a:r>
              <a:rPr lang="en-US" sz="1100"/>
              <a:t>ended queue. </a:t>
            </a:r>
            <a:endParaRPr lang="ar-KW" sz="1100"/>
          </a:p>
          <a:p>
            <a:endParaRPr lang="ar-KW" sz="1100"/>
          </a:p>
          <a:p>
            <a:r>
              <a:rPr lang="en-US" sz="1100"/>
              <a:t>As you can see, there are basically two sets of methods. One set throws an exception when something</a:t>
            </a:r>
            <a:endParaRPr lang="ar-KW" sz="1100"/>
          </a:p>
          <a:p>
            <a:r>
              <a:rPr lang="en-US" sz="1100"/>
              <a:t> goes wrong. The other uses a different return value when something goes wrong. The offer/poll/peek methods are more common. This is the standard language people use when working with queues.</a:t>
            </a:r>
          </a:p>
        </p:txBody>
      </p:sp>
      <p:pic>
        <p:nvPicPr>
          <p:cNvPr id="16" name="Picture 15">
            <a:extLst>
              <a:ext uri="{FF2B5EF4-FFF2-40B4-BE49-F238E27FC236}">
                <a16:creationId xmlns:a16="http://schemas.microsoft.com/office/drawing/2014/main" id="{73E405A1-C38C-4A70-91A4-BBCB09B1EEB8}"/>
              </a:ext>
            </a:extLst>
          </p:cNvPr>
          <p:cNvPicPr>
            <a:picLocks noChangeAspect="1"/>
          </p:cNvPicPr>
          <p:nvPr/>
        </p:nvPicPr>
        <p:blipFill>
          <a:blip r:embed="rId4"/>
          <a:stretch>
            <a:fillRect/>
          </a:stretch>
        </p:blipFill>
        <p:spPr>
          <a:xfrm>
            <a:off x="6312574" y="938719"/>
            <a:ext cx="3438525" cy="1238250"/>
          </a:xfrm>
          <a:prstGeom prst="rect">
            <a:avLst/>
          </a:prstGeom>
        </p:spPr>
      </p:pic>
      <p:pic>
        <p:nvPicPr>
          <p:cNvPr id="18" name="Picture 17">
            <a:extLst>
              <a:ext uri="{FF2B5EF4-FFF2-40B4-BE49-F238E27FC236}">
                <a16:creationId xmlns:a16="http://schemas.microsoft.com/office/drawing/2014/main" id="{1E214C44-95FC-4BC0-8D51-F278AAAA301A}"/>
              </a:ext>
            </a:extLst>
          </p:cNvPr>
          <p:cNvPicPr>
            <a:picLocks noChangeAspect="1"/>
          </p:cNvPicPr>
          <p:nvPr/>
        </p:nvPicPr>
        <p:blipFill>
          <a:blip r:embed="rId5"/>
          <a:stretch>
            <a:fillRect/>
          </a:stretch>
        </p:blipFill>
        <p:spPr>
          <a:xfrm>
            <a:off x="6312574" y="3000960"/>
            <a:ext cx="3609975" cy="1257300"/>
          </a:xfrm>
          <a:prstGeom prst="rect">
            <a:avLst/>
          </a:prstGeom>
        </p:spPr>
      </p:pic>
      <p:pic>
        <p:nvPicPr>
          <p:cNvPr id="19" name="Picture 18">
            <a:extLst>
              <a:ext uri="{FF2B5EF4-FFF2-40B4-BE49-F238E27FC236}">
                <a16:creationId xmlns:a16="http://schemas.microsoft.com/office/drawing/2014/main" id="{B9CF379A-13A4-4D79-B81D-F80D0A9073ED}"/>
              </a:ext>
            </a:extLst>
          </p:cNvPr>
          <p:cNvPicPr>
            <a:picLocks noChangeAspect="1"/>
          </p:cNvPicPr>
          <p:nvPr/>
        </p:nvPicPr>
        <p:blipFill>
          <a:blip r:embed="rId6"/>
          <a:stretch>
            <a:fillRect/>
          </a:stretch>
        </p:blipFill>
        <p:spPr>
          <a:xfrm>
            <a:off x="9219174" y="1129538"/>
            <a:ext cx="2923236" cy="1171302"/>
          </a:xfrm>
          <a:prstGeom prst="rect">
            <a:avLst/>
          </a:prstGeom>
        </p:spPr>
      </p:pic>
      <p:sp>
        <p:nvSpPr>
          <p:cNvPr id="22" name="TextBox 21">
            <a:extLst>
              <a:ext uri="{FF2B5EF4-FFF2-40B4-BE49-F238E27FC236}">
                <a16:creationId xmlns:a16="http://schemas.microsoft.com/office/drawing/2014/main" id="{E8D6145A-8E33-459A-B085-CCBAA9F7C310}"/>
              </a:ext>
            </a:extLst>
          </p:cNvPr>
          <p:cNvSpPr txBox="1"/>
          <p:nvPr/>
        </p:nvSpPr>
        <p:spPr>
          <a:xfrm>
            <a:off x="6196265" y="2202695"/>
            <a:ext cx="6172200" cy="769441"/>
          </a:xfrm>
          <a:prstGeom prst="rect">
            <a:avLst/>
          </a:prstGeom>
          <a:noFill/>
        </p:spPr>
        <p:txBody>
          <a:bodyPr wrap="square">
            <a:spAutoFit/>
          </a:bodyPr>
          <a:lstStyle/>
          <a:p>
            <a:r>
              <a:rPr lang="en-US" sz="1100"/>
              <a:t>We’ve said that ArrayDeque is a double-ended queue. What if we want to insert an element at the </a:t>
            </a:r>
            <a:endParaRPr lang="ar-KW" sz="1100"/>
          </a:p>
          <a:p>
            <a:r>
              <a:rPr lang="en-US" sz="1100"/>
              <a:t>other end, just as we could with a Stack? No problem. We just call the push() method. It works just </a:t>
            </a:r>
            <a:endParaRPr lang="ar-KW" sz="1100"/>
          </a:p>
          <a:p>
            <a:r>
              <a:rPr lang="en-US" sz="1100"/>
              <a:t>like offer() except at the other end of the queue. When talking about LIFO (stack), people say push/poll/peek. When talking about FIFO (single-ended queue), people say offer/poll/peek.</a:t>
            </a:r>
          </a:p>
        </p:txBody>
      </p:sp>
      <p:sp>
        <p:nvSpPr>
          <p:cNvPr id="25" name="TextBox 24">
            <a:extLst>
              <a:ext uri="{FF2B5EF4-FFF2-40B4-BE49-F238E27FC236}">
                <a16:creationId xmlns:a16="http://schemas.microsoft.com/office/drawing/2014/main" id="{39D97C1D-946F-42DF-B8CF-5516DF4BCB30}"/>
              </a:ext>
            </a:extLst>
          </p:cNvPr>
          <p:cNvSpPr txBox="1"/>
          <p:nvPr/>
        </p:nvSpPr>
        <p:spPr>
          <a:xfrm>
            <a:off x="6196265" y="4256170"/>
            <a:ext cx="6202278" cy="1107996"/>
          </a:xfrm>
          <a:prstGeom prst="rect">
            <a:avLst/>
          </a:prstGeom>
          <a:noFill/>
        </p:spPr>
        <p:txBody>
          <a:bodyPr wrap="square">
            <a:spAutoFit/>
          </a:bodyPr>
          <a:lstStyle/>
          <a:p>
            <a:r>
              <a:rPr lang="en-US" sz="1100"/>
              <a:t>The difference between whether an </a:t>
            </a:r>
            <a:r>
              <a:rPr lang="en-US" sz="1100" err="1"/>
              <a:t>ArrayDeque</a:t>
            </a:r>
            <a:r>
              <a:rPr lang="en-US" sz="1100"/>
              <a:t> is being used as a stack or a queue is really important.</a:t>
            </a:r>
            <a:endParaRPr lang="ar-KW" sz="1100"/>
          </a:p>
          <a:p>
            <a:r>
              <a:rPr lang="en-US" sz="1100"/>
              <a:t> To review, a queue is like a line of people. You get on in the back and off in the front. A stack is like a stack of plates. You put the plate on the top and take it off the top. Since the stack is implemented using </a:t>
            </a:r>
            <a:r>
              <a:rPr lang="en-US" sz="1100" err="1"/>
              <a:t>ArrayDeque</a:t>
            </a:r>
            <a:r>
              <a:rPr lang="en-US" sz="1100"/>
              <a:t>, we refer to “top” and “front” interchangeably. </a:t>
            </a:r>
            <a:endParaRPr lang="ar-KW" sz="1100"/>
          </a:p>
          <a:p>
            <a:endParaRPr lang="ar-KW" sz="1100"/>
          </a:p>
          <a:p>
            <a:r>
              <a:rPr lang="en-US" sz="1100"/>
              <a:t>A LinkedList works the exact same way as </a:t>
            </a:r>
            <a:r>
              <a:rPr lang="en-US" sz="1100" err="1"/>
              <a:t>ArrayDeque</a:t>
            </a:r>
            <a:r>
              <a:rPr lang="en-US" sz="1100"/>
              <a:t>, so we will skip showing the code for that one</a:t>
            </a:r>
          </a:p>
        </p:txBody>
      </p:sp>
      <p:pic>
        <p:nvPicPr>
          <p:cNvPr id="26" name="Picture 25">
            <a:extLst>
              <a:ext uri="{FF2B5EF4-FFF2-40B4-BE49-F238E27FC236}">
                <a16:creationId xmlns:a16="http://schemas.microsoft.com/office/drawing/2014/main" id="{ACADC982-AF37-4967-ADCE-2319A2169FED}"/>
              </a:ext>
            </a:extLst>
          </p:cNvPr>
          <p:cNvPicPr>
            <a:picLocks noChangeAspect="1"/>
          </p:cNvPicPr>
          <p:nvPr/>
        </p:nvPicPr>
        <p:blipFill>
          <a:blip r:embed="rId6"/>
          <a:stretch>
            <a:fillRect/>
          </a:stretch>
        </p:blipFill>
        <p:spPr>
          <a:xfrm>
            <a:off x="9111153" y="3443078"/>
            <a:ext cx="2833506" cy="774282"/>
          </a:xfrm>
          <a:prstGeom prst="rect">
            <a:avLst/>
          </a:prstGeom>
        </p:spPr>
      </p:pic>
      <p:pic>
        <p:nvPicPr>
          <p:cNvPr id="17" name="Picture 16">
            <a:extLst>
              <a:ext uri="{FF2B5EF4-FFF2-40B4-BE49-F238E27FC236}">
                <a16:creationId xmlns:a16="http://schemas.microsoft.com/office/drawing/2014/main" id="{4A5EECF3-4D25-4C61-9EFF-327E22DC1A88}"/>
              </a:ext>
            </a:extLst>
          </p:cNvPr>
          <p:cNvPicPr>
            <a:picLocks noChangeAspect="1"/>
          </p:cNvPicPr>
          <p:nvPr/>
        </p:nvPicPr>
        <p:blipFill>
          <a:blip r:embed="rId6"/>
          <a:stretch>
            <a:fillRect/>
          </a:stretch>
        </p:blipFill>
        <p:spPr>
          <a:xfrm flipV="1">
            <a:off x="1607495" y="3549891"/>
            <a:ext cx="3946637" cy="3131127"/>
          </a:xfrm>
          <a:prstGeom prst="rect">
            <a:avLst/>
          </a:prstGeom>
        </p:spPr>
      </p:pic>
    </p:spTree>
    <p:extLst>
      <p:ext uri="{BB962C8B-B14F-4D97-AF65-F5344CB8AC3E}">
        <p14:creationId xmlns:p14="http://schemas.microsoft.com/office/powerpoint/2010/main" val="17598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E565B8-A62B-4A01-A664-6D1112513163}"/>
              </a:ext>
            </a:extLst>
          </p:cNvPr>
          <p:cNvSpPr txBox="1"/>
          <p:nvPr/>
        </p:nvSpPr>
        <p:spPr>
          <a:xfrm>
            <a:off x="0" y="0"/>
            <a:ext cx="986589" cy="369332"/>
          </a:xfrm>
          <a:prstGeom prst="rect">
            <a:avLst/>
          </a:prstGeom>
          <a:noFill/>
        </p:spPr>
        <p:txBody>
          <a:bodyPr wrap="square">
            <a:spAutoFit/>
          </a:bodyPr>
          <a:lstStyle/>
          <a:p>
            <a:pPr marL="342900" indent="-342900">
              <a:buFont typeface="Wingdings" panose="05000000000000000000" pitchFamily="2" charset="2"/>
              <a:buChar char="Ø"/>
            </a:pPr>
            <a:r>
              <a:rPr lang="en-US"/>
              <a:t>Map</a:t>
            </a:r>
          </a:p>
        </p:txBody>
      </p:sp>
      <p:sp>
        <p:nvSpPr>
          <p:cNvPr id="6" name="TextBox 5">
            <a:extLst>
              <a:ext uri="{FF2B5EF4-FFF2-40B4-BE49-F238E27FC236}">
                <a16:creationId xmlns:a16="http://schemas.microsoft.com/office/drawing/2014/main" id="{A87213A0-76C3-4D5C-A748-FE6E568F4B70}"/>
              </a:ext>
            </a:extLst>
          </p:cNvPr>
          <p:cNvSpPr txBox="1"/>
          <p:nvPr/>
        </p:nvSpPr>
        <p:spPr>
          <a:xfrm>
            <a:off x="68178" y="326800"/>
            <a:ext cx="6112042" cy="1107996"/>
          </a:xfrm>
          <a:prstGeom prst="rect">
            <a:avLst/>
          </a:prstGeom>
          <a:noFill/>
        </p:spPr>
        <p:txBody>
          <a:bodyPr wrap="square">
            <a:spAutoFit/>
          </a:bodyPr>
          <a:lstStyle/>
          <a:p>
            <a:r>
              <a:rPr lang="en-US" sz="1100"/>
              <a:t>You use a map when you want to identify values by a key. For example, when you use the contact list in your phone, you look up “George” rather than looking through each phone number in turn.</a:t>
            </a:r>
          </a:p>
          <a:p>
            <a:endParaRPr lang="en-US" sz="1100"/>
          </a:p>
          <a:p>
            <a:r>
              <a:rPr lang="en-US" sz="1100"/>
              <a:t> You can envision a Map as shown in Figure 3.8. You don’t need to know the names of the specific interfaces that the different maps implement, but you do need to know that TreeMap is sorted and navigable.</a:t>
            </a:r>
          </a:p>
        </p:txBody>
      </p:sp>
      <p:sp>
        <p:nvSpPr>
          <p:cNvPr id="9" name="TextBox 8">
            <a:extLst>
              <a:ext uri="{FF2B5EF4-FFF2-40B4-BE49-F238E27FC236}">
                <a16:creationId xmlns:a16="http://schemas.microsoft.com/office/drawing/2014/main" id="{2103CDA1-70B7-48B9-852F-C5D2061F8206}"/>
              </a:ext>
            </a:extLst>
          </p:cNvPr>
          <p:cNvSpPr txBox="1"/>
          <p:nvPr/>
        </p:nvSpPr>
        <p:spPr>
          <a:xfrm>
            <a:off x="68178" y="1777410"/>
            <a:ext cx="6112042" cy="2292935"/>
          </a:xfrm>
          <a:prstGeom prst="rect">
            <a:avLst/>
          </a:prstGeom>
          <a:noFill/>
        </p:spPr>
        <p:txBody>
          <a:bodyPr wrap="square">
            <a:spAutoFit/>
          </a:bodyPr>
          <a:lstStyle/>
          <a:p>
            <a:r>
              <a:rPr lang="en-US" sz="1100"/>
              <a:t>A HashMap stores the keys in a hash table. This means that it uses the </a:t>
            </a:r>
            <a:r>
              <a:rPr lang="en-US" sz="1100" err="1"/>
              <a:t>hashCode</a:t>
            </a:r>
            <a:r>
              <a:rPr lang="en-US" sz="1100"/>
              <a:t>() method of the keys to retrieve their values more efficiently. </a:t>
            </a:r>
          </a:p>
          <a:p>
            <a:endParaRPr lang="en-US" sz="1100"/>
          </a:p>
          <a:p>
            <a:r>
              <a:rPr lang="en-US" sz="1100"/>
              <a:t>The main benefit is that adding elements and retrieving the element by key both have constant time. The tradeoff is that you lose the order in which you inserted the elements. Most of the time, you aren’t concerned with this in a map anyway. If you were, you could use LinkedHashMap. </a:t>
            </a:r>
          </a:p>
          <a:p>
            <a:endParaRPr lang="en-US" sz="1100"/>
          </a:p>
          <a:p>
            <a:r>
              <a:rPr lang="en-US" sz="1100"/>
              <a:t>A TreeMap stores the keys in a sorted tree structure. The main benefit is that the keys are always in sorted order. The tradeoff is that adding and checking if a key is present are both O(log n). </a:t>
            </a:r>
          </a:p>
          <a:p>
            <a:endParaRPr lang="en-US" sz="1100"/>
          </a:p>
          <a:p>
            <a:r>
              <a:rPr lang="en-US" sz="1100"/>
              <a:t>A Hashtable is like Vector in that it is really old and thread-safe and that you won’t be expected to use it. It contains a lowercase t as a mistake from the olden days. All you have to do is be able to pick it out in a lineup. In the form of old school analogies, ArrayList is to Vector as HashMap is to Hashtable.</a:t>
            </a:r>
          </a:p>
        </p:txBody>
      </p:sp>
      <p:sp>
        <p:nvSpPr>
          <p:cNvPr id="10" name="TextBox 9">
            <a:extLst>
              <a:ext uri="{FF2B5EF4-FFF2-40B4-BE49-F238E27FC236}">
                <a16:creationId xmlns:a16="http://schemas.microsoft.com/office/drawing/2014/main" id="{B14E113C-B96C-4D50-B786-EA914C94EEBD}"/>
              </a:ext>
            </a:extLst>
          </p:cNvPr>
          <p:cNvSpPr txBox="1"/>
          <p:nvPr/>
        </p:nvSpPr>
        <p:spPr>
          <a:xfrm>
            <a:off x="0" y="4066246"/>
            <a:ext cx="3030060" cy="338554"/>
          </a:xfrm>
          <a:prstGeom prst="rect">
            <a:avLst/>
          </a:prstGeom>
          <a:noFill/>
        </p:spPr>
        <p:txBody>
          <a:bodyPr wrap="none" rtlCol="0">
            <a:spAutoFit/>
          </a:bodyPr>
          <a:lstStyle/>
          <a:p>
            <a:r>
              <a:rPr lang="en-US" sz="1600" u="sng"/>
              <a:t>Comparing Map Implementations </a:t>
            </a:r>
          </a:p>
        </p:txBody>
      </p:sp>
      <p:sp>
        <p:nvSpPr>
          <p:cNvPr id="14" name="TextBox 13">
            <a:extLst>
              <a:ext uri="{FF2B5EF4-FFF2-40B4-BE49-F238E27FC236}">
                <a16:creationId xmlns:a16="http://schemas.microsoft.com/office/drawing/2014/main" id="{2AD0405A-8030-4E23-9D63-25BC1158BEF3}"/>
              </a:ext>
            </a:extLst>
          </p:cNvPr>
          <p:cNvSpPr txBox="1"/>
          <p:nvPr/>
        </p:nvSpPr>
        <p:spPr>
          <a:xfrm>
            <a:off x="68178" y="4404800"/>
            <a:ext cx="6112042" cy="600164"/>
          </a:xfrm>
          <a:prstGeom prst="rect">
            <a:avLst/>
          </a:prstGeom>
          <a:noFill/>
        </p:spPr>
        <p:txBody>
          <a:bodyPr wrap="square">
            <a:spAutoFit/>
          </a:bodyPr>
          <a:lstStyle/>
          <a:p>
            <a:r>
              <a:rPr lang="en-US" sz="1100"/>
              <a:t>Given that Map doesn’t extend Collection, there are more methods specified on the Map interface. Since there are both keys and values, we need generic type parameters for both. The class uses K for key and V for value. </a:t>
            </a:r>
          </a:p>
        </p:txBody>
      </p:sp>
      <p:cxnSp>
        <p:nvCxnSpPr>
          <p:cNvPr id="15" name="Straight Connector 14">
            <a:extLst>
              <a:ext uri="{FF2B5EF4-FFF2-40B4-BE49-F238E27FC236}">
                <a16:creationId xmlns:a16="http://schemas.microsoft.com/office/drawing/2014/main" id="{C5D33E3C-BBD8-4D2C-8893-CF0E31DDF35F}"/>
              </a:ext>
            </a:extLst>
          </p:cNvPr>
          <p:cNvCxnSpPr>
            <a:cxnSpLocks/>
          </p:cNvCxnSpPr>
          <p:nvPr/>
        </p:nvCxnSpPr>
        <p:spPr>
          <a:xfrm>
            <a:off x="6156159" y="-3092"/>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487E1AE-D4EB-40B1-9C9D-557322D50703}"/>
              </a:ext>
            </a:extLst>
          </p:cNvPr>
          <p:cNvPicPr>
            <a:picLocks noChangeAspect="1"/>
          </p:cNvPicPr>
          <p:nvPr/>
        </p:nvPicPr>
        <p:blipFill>
          <a:blip r:embed="rId2"/>
          <a:stretch>
            <a:fillRect/>
          </a:stretch>
        </p:blipFill>
        <p:spPr>
          <a:xfrm>
            <a:off x="6248398" y="2447465"/>
            <a:ext cx="3429000" cy="1228725"/>
          </a:xfrm>
          <a:prstGeom prst="rect">
            <a:avLst/>
          </a:prstGeom>
        </p:spPr>
      </p:pic>
      <p:pic>
        <p:nvPicPr>
          <p:cNvPr id="21" name="Picture 20">
            <a:extLst>
              <a:ext uri="{FF2B5EF4-FFF2-40B4-BE49-F238E27FC236}">
                <a16:creationId xmlns:a16="http://schemas.microsoft.com/office/drawing/2014/main" id="{3F2B3283-A61D-40F2-BAF7-19A14A1E3179}"/>
              </a:ext>
            </a:extLst>
          </p:cNvPr>
          <p:cNvPicPr>
            <a:picLocks noChangeAspect="1"/>
          </p:cNvPicPr>
          <p:nvPr/>
        </p:nvPicPr>
        <p:blipFill>
          <a:blip r:embed="rId3"/>
          <a:stretch>
            <a:fillRect/>
          </a:stretch>
        </p:blipFill>
        <p:spPr>
          <a:xfrm>
            <a:off x="8259592" y="2728452"/>
            <a:ext cx="3757085" cy="975853"/>
          </a:xfrm>
          <a:prstGeom prst="rect">
            <a:avLst/>
          </a:prstGeom>
        </p:spPr>
      </p:pic>
      <p:pic>
        <p:nvPicPr>
          <p:cNvPr id="3" name="Picture 2">
            <a:extLst>
              <a:ext uri="{FF2B5EF4-FFF2-40B4-BE49-F238E27FC236}">
                <a16:creationId xmlns:a16="http://schemas.microsoft.com/office/drawing/2014/main" id="{786968A1-C035-4EE6-8E84-8381348D6272}"/>
              </a:ext>
            </a:extLst>
          </p:cNvPr>
          <p:cNvPicPr>
            <a:picLocks noChangeAspect="1"/>
          </p:cNvPicPr>
          <p:nvPr/>
        </p:nvPicPr>
        <p:blipFill>
          <a:blip r:embed="rId4"/>
          <a:stretch>
            <a:fillRect/>
          </a:stretch>
        </p:blipFill>
        <p:spPr>
          <a:xfrm>
            <a:off x="6248398" y="3676190"/>
            <a:ext cx="3295650" cy="1190625"/>
          </a:xfrm>
          <a:prstGeom prst="rect">
            <a:avLst/>
          </a:prstGeom>
        </p:spPr>
      </p:pic>
      <p:pic>
        <p:nvPicPr>
          <p:cNvPr id="16" name="Picture 15">
            <a:extLst>
              <a:ext uri="{FF2B5EF4-FFF2-40B4-BE49-F238E27FC236}">
                <a16:creationId xmlns:a16="http://schemas.microsoft.com/office/drawing/2014/main" id="{2A3EACF1-11A5-41B0-A159-9EFDBA3F0238}"/>
              </a:ext>
            </a:extLst>
          </p:cNvPr>
          <p:cNvPicPr>
            <a:picLocks noChangeAspect="1"/>
          </p:cNvPicPr>
          <p:nvPr/>
        </p:nvPicPr>
        <p:blipFill>
          <a:blip r:embed="rId3"/>
          <a:stretch>
            <a:fillRect/>
          </a:stretch>
        </p:blipFill>
        <p:spPr>
          <a:xfrm>
            <a:off x="8202441" y="3923071"/>
            <a:ext cx="3814235" cy="955037"/>
          </a:xfrm>
          <a:prstGeom prst="rect">
            <a:avLst/>
          </a:prstGeom>
        </p:spPr>
      </p:pic>
      <p:pic>
        <p:nvPicPr>
          <p:cNvPr id="13" name="Picture 12">
            <a:extLst>
              <a:ext uri="{FF2B5EF4-FFF2-40B4-BE49-F238E27FC236}">
                <a16:creationId xmlns:a16="http://schemas.microsoft.com/office/drawing/2014/main" id="{C6398FE2-DA36-418D-9C5F-A4654186FB27}"/>
              </a:ext>
            </a:extLst>
          </p:cNvPr>
          <p:cNvPicPr>
            <a:picLocks noChangeAspect="1"/>
          </p:cNvPicPr>
          <p:nvPr/>
        </p:nvPicPr>
        <p:blipFill>
          <a:blip r:embed="rId5"/>
          <a:stretch>
            <a:fillRect/>
          </a:stretch>
        </p:blipFill>
        <p:spPr>
          <a:xfrm>
            <a:off x="131876" y="5200650"/>
            <a:ext cx="5276850" cy="1657350"/>
          </a:xfrm>
          <a:prstGeom prst="rect">
            <a:avLst/>
          </a:prstGeom>
        </p:spPr>
      </p:pic>
      <p:pic>
        <p:nvPicPr>
          <p:cNvPr id="22" name="Picture 21">
            <a:extLst>
              <a:ext uri="{FF2B5EF4-FFF2-40B4-BE49-F238E27FC236}">
                <a16:creationId xmlns:a16="http://schemas.microsoft.com/office/drawing/2014/main" id="{B39C68D7-7F22-4C45-B9E2-B42AC7B753AA}"/>
              </a:ext>
            </a:extLst>
          </p:cNvPr>
          <p:cNvPicPr>
            <a:picLocks noChangeAspect="1"/>
          </p:cNvPicPr>
          <p:nvPr/>
        </p:nvPicPr>
        <p:blipFill>
          <a:blip r:embed="rId6"/>
          <a:stretch>
            <a:fillRect/>
          </a:stretch>
        </p:blipFill>
        <p:spPr>
          <a:xfrm>
            <a:off x="6248398" y="0"/>
            <a:ext cx="5467350" cy="2419350"/>
          </a:xfrm>
          <a:prstGeom prst="rect">
            <a:avLst/>
          </a:prstGeom>
        </p:spPr>
      </p:pic>
      <p:sp>
        <p:nvSpPr>
          <p:cNvPr id="24" name="TextBox 23">
            <a:extLst>
              <a:ext uri="{FF2B5EF4-FFF2-40B4-BE49-F238E27FC236}">
                <a16:creationId xmlns:a16="http://schemas.microsoft.com/office/drawing/2014/main" id="{928DCB96-79FC-4623-800C-E60B567A9ED4}"/>
              </a:ext>
            </a:extLst>
          </p:cNvPr>
          <p:cNvSpPr txBox="1"/>
          <p:nvPr/>
        </p:nvSpPr>
        <p:spPr>
          <a:xfrm>
            <a:off x="6180220" y="4863408"/>
            <a:ext cx="6112932" cy="430887"/>
          </a:xfrm>
          <a:prstGeom prst="rect">
            <a:avLst/>
          </a:prstGeom>
          <a:noFill/>
        </p:spPr>
        <p:txBody>
          <a:bodyPr wrap="square">
            <a:spAutoFit/>
          </a:bodyPr>
          <a:lstStyle/>
          <a:p>
            <a:r>
              <a:rPr lang="en-US" sz="1100" err="1"/>
              <a:t>TreeMap</a:t>
            </a:r>
            <a:r>
              <a:rPr lang="en-US" sz="1100"/>
              <a:t> sorts the keys as we would expect. If we were to have called values() instead of </a:t>
            </a:r>
            <a:r>
              <a:rPr lang="en-US" sz="1100" err="1"/>
              <a:t>keySet</a:t>
            </a:r>
            <a:r>
              <a:rPr lang="en-US" sz="1100"/>
              <a:t>(), the order of the values would correspond to the order of the keys.</a:t>
            </a:r>
          </a:p>
        </p:txBody>
      </p:sp>
      <p:pic>
        <p:nvPicPr>
          <p:cNvPr id="28" name="Picture 27">
            <a:extLst>
              <a:ext uri="{FF2B5EF4-FFF2-40B4-BE49-F238E27FC236}">
                <a16:creationId xmlns:a16="http://schemas.microsoft.com/office/drawing/2014/main" id="{F90D7EC7-A876-4FF2-AA29-8CD12CC705B3}"/>
              </a:ext>
            </a:extLst>
          </p:cNvPr>
          <p:cNvPicPr>
            <a:picLocks noChangeAspect="1"/>
          </p:cNvPicPr>
          <p:nvPr/>
        </p:nvPicPr>
        <p:blipFill>
          <a:blip r:embed="rId7"/>
          <a:stretch>
            <a:fillRect/>
          </a:stretch>
        </p:blipFill>
        <p:spPr>
          <a:xfrm>
            <a:off x="6248398" y="5287483"/>
            <a:ext cx="4019550" cy="1104900"/>
          </a:xfrm>
          <a:prstGeom prst="rect">
            <a:avLst/>
          </a:prstGeom>
        </p:spPr>
      </p:pic>
      <p:pic>
        <p:nvPicPr>
          <p:cNvPr id="29" name="Picture 28">
            <a:extLst>
              <a:ext uri="{FF2B5EF4-FFF2-40B4-BE49-F238E27FC236}">
                <a16:creationId xmlns:a16="http://schemas.microsoft.com/office/drawing/2014/main" id="{139346D3-FAF5-448E-8CE4-EE44355939B7}"/>
              </a:ext>
            </a:extLst>
          </p:cNvPr>
          <p:cNvPicPr>
            <a:picLocks noChangeAspect="1"/>
          </p:cNvPicPr>
          <p:nvPr/>
        </p:nvPicPr>
        <p:blipFill>
          <a:blip r:embed="rId3"/>
          <a:stretch>
            <a:fillRect/>
          </a:stretch>
        </p:blipFill>
        <p:spPr>
          <a:xfrm>
            <a:off x="9039890" y="5486399"/>
            <a:ext cx="3020234" cy="904876"/>
          </a:xfrm>
          <a:prstGeom prst="rect">
            <a:avLst/>
          </a:prstGeom>
        </p:spPr>
      </p:pic>
      <p:pic>
        <p:nvPicPr>
          <p:cNvPr id="5" name="Picture 4">
            <a:extLst>
              <a:ext uri="{FF2B5EF4-FFF2-40B4-BE49-F238E27FC236}">
                <a16:creationId xmlns:a16="http://schemas.microsoft.com/office/drawing/2014/main" id="{118FEFDB-C5F9-4B49-8C8D-C5C2BADD07E3}"/>
              </a:ext>
            </a:extLst>
          </p:cNvPr>
          <p:cNvPicPr>
            <a:picLocks noChangeAspect="1"/>
          </p:cNvPicPr>
          <p:nvPr/>
        </p:nvPicPr>
        <p:blipFill>
          <a:blip r:embed="rId8"/>
          <a:stretch>
            <a:fillRect/>
          </a:stretch>
        </p:blipFill>
        <p:spPr>
          <a:xfrm>
            <a:off x="2282992" y="1245388"/>
            <a:ext cx="3752850" cy="438150"/>
          </a:xfrm>
          <a:prstGeom prst="rect">
            <a:avLst/>
          </a:prstGeom>
        </p:spPr>
      </p:pic>
      <p:sp>
        <p:nvSpPr>
          <p:cNvPr id="20" name="TextBox 19">
            <a:extLst>
              <a:ext uri="{FF2B5EF4-FFF2-40B4-BE49-F238E27FC236}">
                <a16:creationId xmlns:a16="http://schemas.microsoft.com/office/drawing/2014/main" id="{7CA8DCA4-30D6-4CCF-B62C-93C5B4F46277}"/>
              </a:ext>
            </a:extLst>
          </p:cNvPr>
          <p:cNvSpPr txBox="1"/>
          <p:nvPr/>
        </p:nvSpPr>
        <p:spPr>
          <a:xfrm>
            <a:off x="0" y="1477328"/>
            <a:ext cx="3030060" cy="338554"/>
          </a:xfrm>
          <a:prstGeom prst="rect">
            <a:avLst/>
          </a:prstGeom>
          <a:noFill/>
        </p:spPr>
        <p:txBody>
          <a:bodyPr wrap="none" rtlCol="0">
            <a:spAutoFit/>
          </a:bodyPr>
          <a:lstStyle/>
          <a:p>
            <a:r>
              <a:rPr lang="en-US" sz="1600" u="sng"/>
              <a:t>Comparing Map Implementations </a:t>
            </a:r>
          </a:p>
        </p:txBody>
      </p:sp>
    </p:spTree>
    <p:extLst>
      <p:ext uri="{BB962C8B-B14F-4D97-AF65-F5344CB8AC3E}">
        <p14:creationId xmlns:p14="http://schemas.microsoft.com/office/powerpoint/2010/main" val="111499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010223-ADB9-4194-B162-F9527162E23B}"/>
              </a:ext>
            </a:extLst>
          </p:cNvPr>
          <p:cNvSpPr txBox="1"/>
          <p:nvPr/>
        </p:nvSpPr>
        <p:spPr>
          <a:xfrm>
            <a:off x="74428" y="413537"/>
            <a:ext cx="5656521" cy="430887"/>
          </a:xfrm>
          <a:prstGeom prst="rect">
            <a:avLst/>
          </a:prstGeom>
          <a:noFill/>
        </p:spPr>
        <p:txBody>
          <a:bodyPr wrap="square">
            <a:spAutoFit/>
          </a:bodyPr>
          <a:lstStyle/>
          <a:p>
            <a:r>
              <a:rPr lang="en-US" sz="1100"/>
              <a:t>Let’s start off with a brief review of the characteristics of the different types. Make sure that you can fill in Table 3.7 and Table 3.8 from memory.</a:t>
            </a:r>
          </a:p>
        </p:txBody>
      </p:sp>
      <p:pic>
        <p:nvPicPr>
          <p:cNvPr id="6" name="Picture 5">
            <a:extLst>
              <a:ext uri="{FF2B5EF4-FFF2-40B4-BE49-F238E27FC236}">
                <a16:creationId xmlns:a16="http://schemas.microsoft.com/office/drawing/2014/main" id="{0C8316C1-150A-4AE5-AD23-D5A92DB21E99}"/>
              </a:ext>
            </a:extLst>
          </p:cNvPr>
          <p:cNvPicPr>
            <a:picLocks noChangeAspect="1"/>
          </p:cNvPicPr>
          <p:nvPr/>
        </p:nvPicPr>
        <p:blipFill>
          <a:blip r:embed="rId2"/>
          <a:stretch>
            <a:fillRect/>
          </a:stretch>
        </p:blipFill>
        <p:spPr>
          <a:xfrm>
            <a:off x="96660" y="820360"/>
            <a:ext cx="4972050" cy="2066925"/>
          </a:xfrm>
          <a:prstGeom prst="rect">
            <a:avLst/>
          </a:prstGeom>
        </p:spPr>
      </p:pic>
      <p:pic>
        <p:nvPicPr>
          <p:cNvPr id="8" name="Picture 7">
            <a:extLst>
              <a:ext uri="{FF2B5EF4-FFF2-40B4-BE49-F238E27FC236}">
                <a16:creationId xmlns:a16="http://schemas.microsoft.com/office/drawing/2014/main" id="{45245C70-1B18-45EA-A92F-AAA3D04DADE9}"/>
              </a:ext>
            </a:extLst>
          </p:cNvPr>
          <p:cNvPicPr>
            <a:picLocks noChangeAspect="1"/>
          </p:cNvPicPr>
          <p:nvPr/>
        </p:nvPicPr>
        <p:blipFill>
          <a:blip r:embed="rId3"/>
          <a:stretch>
            <a:fillRect/>
          </a:stretch>
        </p:blipFill>
        <p:spPr>
          <a:xfrm>
            <a:off x="106185" y="2851762"/>
            <a:ext cx="4953000" cy="3743325"/>
          </a:xfrm>
          <a:prstGeom prst="rect">
            <a:avLst/>
          </a:prstGeom>
        </p:spPr>
      </p:pic>
      <p:cxnSp>
        <p:nvCxnSpPr>
          <p:cNvPr id="9" name="Straight Connector 8">
            <a:extLst>
              <a:ext uri="{FF2B5EF4-FFF2-40B4-BE49-F238E27FC236}">
                <a16:creationId xmlns:a16="http://schemas.microsoft.com/office/drawing/2014/main" id="{179762A0-9093-46A1-9AED-9505CAA59D7A}"/>
              </a:ext>
            </a:extLst>
          </p:cNvPr>
          <p:cNvCxnSpPr>
            <a:cxnSpLocks/>
          </p:cNvCxnSpPr>
          <p:nvPr/>
        </p:nvCxnSpPr>
        <p:spPr>
          <a:xfrm>
            <a:off x="573094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88FA82-0FBF-4FC3-9F0F-77C0C16D3875}"/>
              </a:ext>
            </a:extLst>
          </p:cNvPr>
          <p:cNvSpPr txBox="1"/>
          <p:nvPr/>
        </p:nvSpPr>
        <p:spPr>
          <a:xfrm>
            <a:off x="5805378" y="-6184"/>
            <a:ext cx="6145618" cy="2970044"/>
          </a:xfrm>
          <a:prstGeom prst="rect">
            <a:avLst/>
          </a:prstGeom>
          <a:noFill/>
        </p:spPr>
        <p:txBody>
          <a:bodyPr wrap="square">
            <a:spAutoFit/>
          </a:bodyPr>
          <a:lstStyle/>
          <a:p>
            <a:r>
              <a:rPr lang="en-US" sz="1100"/>
              <a:t>The data structures that involve sorting do not allow nulls. This makes sense. We can’t compare a null and a String. They are completely different things. We wouldn’t say that 5 is less than “Puppy.” It doesn’t make any more sense to say that null is less than “Puppy” either. This means that </a:t>
            </a:r>
            <a:r>
              <a:rPr lang="en-US" sz="1100" err="1"/>
              <a:t>TreeSet</a:t>
            </a:r>
            <a:r>
              <a:rPr lang="en-US" sz="1100"/>
              <a:t> cannot contain null elements. It also means that </a:t>
            </a:r>
            <a:r>
              <a:rPr lang="en-US" sz="1100" err="1"/>
              <a:t>TreeMap</a:t>
            </a:r>
            <a:r>
              <a:rPr lang="en-US" sz="1100"/>
              <a:t> cannot contain null keys. Null values are OK. </a:t>
            </a:r>
          </a:p>
          <a:p>
            <a:endParaRPr lang="en-US" sz="1100"/>
          </a:p>
          <a:p>
            <a:r>
              <a:rPr lang="en-US" sz="1100"/>
              <a:t>Next comes </a:t>
            </a:r>
            <a:r>
              <a:rPr lang="en-US" sz="1100" err="1"/>
              <a:t>ArrayDeque</a:t>
            </a:r>
            <a:r>
              <a:rPr lang="en-US" sz="1100"/>
              <a:t>. You can’t put null in an </a:t>
            </a:r>
            <a:r>
              <a:rPr lang="en-US" sz="1100" err="1"/>
              <a:t>ArrayDeque</a:t>
            </a:r>
            <a:r>
              <a:rPr lang="en-US" sz="1100"/>
              <a:t> because methods like poll() use null as a special return value to indicate that the collection is empty. Since null has that meaning, Java forbids putting a null in there. That would just be confusing. </a:t>
            </a:r>
          </a:p>
          <a:p>
            <a:endParaRPr lang="en-US" sz="1100"/>
          </a:p>
          <a:p>
            <a:r>
              <a:rPr lang="en-US" sz="1100"/>
              <a:t>Finally, </a:t>
            </a:r>
            <a:r>
              <a:rPr lang="en-US" sz="1100" err="1"/>
              <a:t>Hashtable</a:t>
            </a:r>
            <a:r>
              <a:rPr lang="en-US" sz="1100"/>
              <a:t> doesn’t allow null keys or values. There isn’t really a good reason for this one. It’s just because it is old and written that way. On the bright side, you aren’t likely to get asked about this one since it is so old. In handy list form, all data structures allow nulls except these: </a:t>
            </a:r>
          </a:p>
          <a:p>
            <a:endParaRPr lang="en-US" sz="1100"/>
          </a:p>
          <a:p>
            <a:r>
              <a:rPr lang="en-US" sz="1100" err="1"/>
              <a:t>TreeMap</a:t>
            </a:r>
            <a:r>
              <a:rPr lang="en-US" sz="1100"/>
              <a:t>—no null keys </a:t>
            </a:r>
          </a:p>
          <a:p>
            <a:r>
              <a:rPr lang="en-US" sz="1100" err="1"/>
              <a:t>Hashtable</a:t>
            </a:r>
            <a:r>
              <a:rPr lang="en-US" sz="1100"/>
              <a:t>—no null keys or values </a:t>
            </a:r>
          </a:p>
          <a:p>
            <a:r>
              <a:rPr lang="en-US" sz="1100" err="1"/>
              <a:t>TreeSet</a:t>
            </a:r>
            <a:r>
              <a:rPr lang="en-US" sz="1100"/>
              <a:t>—no null elements </a:t>
            </a:r>
          </a:p>
          <a:p>
            <a:r>
              <a:rPr lang="en-US" sz="1100" err="1"/>
              <a:t>ArrayDeque</a:t>
            </a:r>
            <a:r>
              <a:rPr lang="en-US" sz="1100"/>
              <a:t>—no null elements</a:t>
            </a:r>
          </a:p>
        </p:txBody>
      </p:sp>
      <p:sp>
        <p:nvSpPr>
          <p:cNvPr id="17" name="TextBox 16">
            <a:extLst>
              <a:ext uri="{FF2B5EF4-FFF2-40B4-BE49-F238E27FC236}">
                <a16:creationId xmlns:a16="http://schemas.microsoft.com/office/drawing/2014/main" id="{9B9287B6-166C-4EEA-A40D-51590B877D18}"/>
              </a:ext>
            </a:extLst>
          </p:cNvPr>
          <p:cNvSpPr txBox="1"/>
          <p:nvPr/>
        </p:nvSpPr>
        <p:spPr>
          <a:xfrm>
            <a:off x="5805378" y="2956660"/>
            <a:ext cx="6142120" cy="600164"/>
          </a:xfrm>
          <a:prstGeom prst="rect">
            <a:avLst/>
          </a:prstGeom>
          <a:noFill/>
        </p:spPr>
        <p:txBody>
          <a:bodyPr wrap="square">
            <a:spAutoFit/>
          </a:bodyPr>
          <a:lstStyle/>
          <a:p>
            <a:r>
              <a:rPr lang="en-US" sz="1100"/>
              <a:t>Finally, the exam expects you to be able to choose the right collection type given a description of a problem. Table 3.9 walks you through that type of situation to give you practice. Pay attention to the Reason column. It gives you clues to look for when faced with this type of question on the exam.</a:t>
            </a:r>
          </a:p>
        </p:txBody>
      </p:sp>
      <p:pic>
        <p:nvPicPr>
          <p:cNvPr id="19" name="Picture 18">
            <a:extLst>
              <a:ext uri="{FF2B5EF4-FFF2-40B4-BE49-F238E27FC236}">
                <a16:creationId xmlns:a16="http://schemas.microsoft.com/office/drawing/2014/main" id="{218A2CF8-B75F-45F9-8AB1-6EFD24917A3E}"/>
              </a:ext>
            </a:extLst>
          </p:cNvPr>
          <p:cNvPicPr>
            <a:picLocks noChangeAspect="1"/>
          </p:cNvPicPr>
          <p:nvPr/>
        </p:nvPicPr>
        <p:blipFill>
          <a:blip r:embed="rId4"/>
          <a:stretch>
            <a:fillRect/>
          </a:stretch>
        </p:blipFill>
        <p:spPr>
          <a:xfrm>
            <a:off x="5801880" y="3655093"/>
            <a:ext cx="4991100" cy="3190875"/>
          </a:xfrm>
          <a:prstGeom prst="rect">
            <a:avLst/>
          </a:prstGeom>
        </p:spPr>
      </p:pic>
      <p:sp>
        <p:nvSpPr>
          <p:cNvPr id="21" name="TextBox 20">
            <a:extLst>
              <a:ext uri="{FF2B5EF4-FFF2-40B4-BE49-F238E27FC236}">
                <a16:creationId xmlns:a16="http://schemas.microsoft.com/office/drawing/2014/main" id="{40F4593D-BF2B-4FF1-AF51-CC98172A4821}"/>
              </a:ext>
            </a:extLst>
          </p:cNvPr>
          <p:cNvSpPr txBox="1"/>
          <p:nvPr/>
        </p:nvSpPr>
        <p:spPr>
          <a:xfrm>
            <a:off x="0" y="6458533"/>
            <a:ext cx="6142120" cy="430887"/>
          </a:xfrm>
          <a:prstGeom prst="rect">
            <a:avLst/>
          </a:prstGeom>
          <a:noFill/>
        </p:spPr>
        <p:txBody>
          <a:bodyPr wrap="square">
            <a:spAutoFit/>
          </a:bodyPr>
          <a:lstStyle/>
          <a:p>
            <a:r>
              <a:rPr lang="en-US" sz="1100"/>
              <a:t>Next, the exam expects you to know which data structures allow nulls. Most do allow nulls, </a:t>
            </a:r>
          </a:p>
          <a:p>
            <a:r>
              <a:rPr lang="en-US" sz="1100"/>
              <a:t>so we discuss only the exceptions. A few are even logical!</a:t>
            </a:r>
          </a:p>
        </p:txBody>
      </p:sp>
      <p:sp>
        <p:nvSpPr>
          <p:cNvPr id="22" name="TextBox 21">
            <a:extLst>
              <a:ext uri="{FF2B5EF4-FFF2-40B4-BE49-F238E27FC236}">
                <a16:creationId xmlns:a16="http://schemas.microsoft.com/office/drawing/2014/main" id="{4E682898-9458-47A1-BCDC-F00B3D312B2B}"/>
              </a:ext>
            </a:extLst>
          </p:cNvPr>
          <p:cNvSpPr txBox="1"/>
          <p:nvPr/>
        </p:nvSpPr>
        <p:spPr>
          <a:xfrm>
            <a:off x="0" y="0"/>
            <a:ext cx="3898232" cy="369332"/>
          </a:xfrm>
          <a:prstGeom prst="rect">
            <a:avLst/>
          </a:prstGeom>
          <a:noFill/>
        </p:spPr>
        <p:txBody>
          <a:bodyPr wrap="square">
            <a:spAutoFit/>
          </a:bodyPr>
          <a:lstStyle/>
          <a:p>
            <a:pPr marL="342900" indent="-342900">
              <a:buFont typeface="Wingdings" panose="05000000000000000000" pitchFamily="2" charset="2"/>
              <a:buChar char="Ø"/>
            </a:pPr>
            <a:r>
              <a:rPr lang="en-US" sz="1800"/>
              <a:t>Comparing Collection Types</a:t>
            </a:r>
            <a:endParaRPr lang="en-US"/>
          </a:p>
        </p:txBody>
      </p:sp>
      <p:pic>
        <p:nvPicPr>
          <p:cNvPr id="23" name="Picture 22">
            <a:extLst>
              <a:ext uri="{FF2B5EF4-FFF2-40B4-BE49-F238E27FC236}">
                <a16:creationId xmlns:a16="http://schemas.microsoft.com/office/drawing/2014/main" id="{E3594321-9D81-468D-972E-488DBD89FFC2}"/>
              </a:ext>
            </a:extLst>
          </p:cNvPr>
          <p:cNvPicPr>
            <a:picLocks noChangeAspect="1"/>
          </p:cNvPicPr>
          <p:nvPr/>
        </p:nvPicPr>
        <p:blipFill>
          <a:blip r:embed="rId5"/>
          <a:stretch>
            <a:fillRect/>
          </a:stretch>
        </p:blipFill>
        <p:spPr>
          <a:xfrm>
            <a:off x="973458" y="1566865"/>
            <a:ext cx="4082986" cy="1188367"/>
          </a:xfrm>
          <a:prstGeom prst="rect">
            <a:avLst/>
          </a:prstGeom>
        </p:spPr>
      </p:pic>
      <p:pic>
        <p:nvPicPr>
          <p:cNvPr id="24" name="Picture 23">
            <a:extLst>
              <a:ext uri="{FF2B5EF4-FFF2-40B4-BE49-F238E27FC236}">
                <a16:creationId xmlns:a16="http://schemas.microsoft.com/office/drawing/2014/main" id="{2A97A237-D879-4813-A87A-4F290F11C42D}"/>
              </a:ext>
            </a:extLst>
          </p:cNvPr>
          <p:cNvPicPr>
            <a:picLocks noChangeAspect="1"/>
          </p:cNvPicPr>
          <p:nvPr/>
        </p:nvPicPr>
        <p:blipFill>
          <a:blip r:embed="rId5"/>
          <a:stretch>
            <a:fillRect/>
          </a:stretch>
        </p:blipFill>
        <p:spPr>
          <a:xfrm>
            <a:off x="896885" y="3746133"/>
            <a:ext cx="4772997" cy="2712397"/>
          </a:xfrm>
          <a:prstGeom prst="rect">
            <a:avLst/>
          </a:prstGeom>
        </p:spPr>
      </p:pic>
      <p:pic>
        <p:nvPicPr>
          <p:cNvPr id="25" name="Picture 24">
            <a:extLst>
              <a:ext uri="{FF2B5EF4-FFF2-40B4-BE49-F238E27FC236}">
                <a16:creationId xmlns:a16="http://schemas.microsoft.com/office/drawing/2014/main" id="{1DF08D12-0418-48D7-A145-143C82CCA30E}"/>
              </a:ext>
            </a:extLst>
          </p:cNvPr>
          <p:cNvPicPr>
            <a:picLocks noChangeAspect="1"/>
          </p:cNvPicPr>
          <p:nvPr/>
        </p:nvPicPr>
        <p:blipFill>
          <a:blip r:embed="rId5"/>
          <a:stretch>
            <a:fillRect/>
          </a:stretch>
        </p:blipFill>
        <p:spPr>
          <a:xfrm>
            <a:off x="7668442" y="4335780"/>
            <a:ext cx="4522148" cy="2500663"/>
          </a:xfrm>
          <a:prstGeom prst="rect">
            <a:avLst/>
          </a:prstGeom>
        </p:spPr>
      </p:pic>
    </p:spTree>
    <p:extLst>
      <p:ext uri="{BB962C8B-B14F-4D97-AF65-F5344CB8AC3E}">
        <p14:creationId xmlns:p14="http://schemas.microsoft.com/office/powerpoint/2010/main" val="1540895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CE21A0-04C6-4118-ABB6-B1B8AA61FFF8}"/>
              </a:ext>
            </a:extLst>
          </p:cNvPr>
          <p:cNvSpPr txBox="1"/>
          <p:nvPr/>
        </p:nvSpPr>
        <p:spPr>
          <a:xfrm>
            <a:off x="-76200" y="0"/>
            <a:ext cx="1143262" cy="369332"/>
          </a:xfrm>
          <a:prstGeom prst="rect">
            <a:avLst/>
          </a:prstGeom>
          <a:noFill/>
        </p:spPr>
        <p:txBody>
          <a:bodyPr wrap="none" rtlCol="0">
            <a:spAutoFit/>
          </a:bodyPr>
          <a:lstStyle/>
          <a:p>
            <a:pPr marL="342900" indent="-342900">
              <a:buFont typeface="Wingdings" panose="05000000000000000000" pitchFamily="2" charset="2"/>
              <a:buChar char="Ø"/>
            </a:pPr>
            <a:r>
              <a:rPr lang="en-US"/>
              <a:t>equals</a:t>
            </a:r>
          </a:p>
        </p:txBody>
      </p:sp>
      <p:pic>
        <p:nvPicPr>
          <p:cNvPr id="8" name="Picture 7">
            <a:extLst>
              <a:ext uri="{FF2B5EF4-FFF2-40B4-BE49-F238E27FC236}">
                <a16:creationId xmlns:a16="http://schemas.microsoft.com/office/drawing/2014/main" id="{E8CEEBF1-F957-4B2A-BF98-3F9B5D8D10B9}"/>
              </a:ext>
            </a:extLst>
          </p:cNvPr>
          <p:cNvPicPr>
            <a:picLocks noChangeAspect="1"/>
          </p:cNvPicPr>
          <p:nvPr/>
        </p:nvPicPr>
        <p:blipFill>
          <a:blip r:embed="rId2"/>
          <a:stretch>
            <a:fillRect/>
          </a:stretch>
        </p:blipFill>
        <p:spPr>
          <a:xfrm>
            <a:off x="0" y="369332"/>
            <a:ext cx="5934075" cy="409575"/>
          </a:xfrm>
          <a:prstGeom prst="rect">
            <a:avLst/>
          </a:prstGeom>
        </p:spPr>
      </p:pic>
      <p:sp>
        <p:nvSpPr>
          <p:cNvPr id="9" name="TextBox 8">
            <a:extLst>
              <a:ext uri="{FF2B5EF4-FFF2-40B4-BE49-F238E27FC236}">
                <a16:creationId xmlns:a16="http://schemas.microsoft.com/office/drawing/2014/main" id="{848B3A37-9522-4978-86F4-40C8C7C4E097}"/>
              </a:ext>
            </a:extLst>
          </p:cNvPr>
          <p:cNvSpPr txBox="1"/>
          <p:nvPr/>
        </p:nvSpPr>
        <p:spPr>
          <a:xfrm>
            <a:off x="0" y="778907"/>
            <a:ext cx="1139483" cy="369332"/>
          </a:xfrm>
          <a:prstGeom prst="rect">
            <a:avLst/>
          </a:prstGeom>
          <a:noFill/>
        </p:spPr>
        <p:txBody>
          <a:bodyPr wrap="square" rtlCol="0">
            <a:spAutoFit/>
          </a:bodyPr>
          <a:lstStyle/>
          <a:p>
            <a:r>
              <a:rPr lang="en-US"/>
              <a:t>Examples</a:t>
            </a:r>
            <a:r>
              <a:rPr lang="ar-KW"/>
              <a:t>:</a:t>
            </a:r>
            <a:endParaRPr lang="en-US"/>
          </a:p>
        </p:txBody>
      </p:sp>
      <p:sp>
        <p:nvSpPr>
          <p:cNvPr id="10" name="TextBox 9">
            <a:extLst>
              <a:ext uri="{FF2B5EF4-FFF2-40B4-BE49-F238E27FC236}">
                <a16:creationId xmlns:a16="http://schemas.microsoft.com/office/drawing/2014/main" id="{56C34524-30A8-4513-A2D7-3E5B441048DF}"/>
              </a:ext>
            </a:extLst>
          </p:cNvPr>
          <p:cNvSpPr txBox="1"/>
          <p:nvPr/>
        </p:nvSpPr>
        <p:spPr>
          <a:xfrm>
            <a:off x="38100" y="1034593"/>
            <a:ext cx="611894" cy="307777"/>
          </a:xfrm>
          <a:prstGeom prst="rect">
            <a:avLst/>
          </a:prstGeom>
          <a:noFill/>
        </p:spPr>
        <p:txBody>
          <a:bodyPr wrap="square" rtlCol="0">
            <a:spAutoFit/>
          </a:bodyPr>
          <a:lstStyle/>
          <a:p>
            <a:r>
              <a:rPr lang="en-US" sz="1400"/>
              <a:t>Ex1:</a:t>
            </a:r>
          </a:p>
        </p:txBody>
      </p:sp>
      <p:pic>
        <p:nvPicPr>
          <p:cNvPr id="12" name="Picture 11">
            <a:extLst>
              <a:ext uri="{FF2B5EF4-FFF2-40B4-BE49-F238E27FC236}">
                <a16:creationId xmlns:a16="http://schemas.microsoft.com/office/drawing/2014/main" id="{CAE2D16E-75F7-4654-8048-18CDFF690B74}"/>
              </a:ext>
            </a:extLst>
          </p:cNvPr>
          <p:cNvPicPr>
            <a:picLocks noChangeAspect="1"/>
          </p:cNvPicPr>
          <p:nvPr/>
        </p:nvPicPr>
        <p:blipFill>
          <a:blip r:embed="rId3"/>
          <a:stretch>
            <a:fillRect/>
          </a:stretch>
        </p:blipFill>
        <p:spPr>
          <a:xfrm>
            <a:off x="134937" y="1304270"/>
            <a:ext cx="4581525" cy="1266825"/>
          </a:xfrm>
          <a:prstGeom prst="rect">
            <a:avLst/>
          </a:prstGeom>
        </p:spPr>
      </p:pic>
      <p:sp>
        <p:nvSpPr>
          <p:cNvPr id="13" name="TextBox 12">
            <a:extLst>
              <a:ext uri="{FF2B5EF4-FFF2-40B4-BE49-F238E27FC236}">
                <a16:creationId xmlns:a16="http://schemas.microsoft.com/office/drawing/2014/main" id="{43DF30A2-E7E2-4507-9D09-B345975B45B1}"/>
              </a:ext>
            </a:extLst>
          </p:cNvPr>
          <p:cNvSpPr txBox="1"/>
          <p:nvPr/>
        </p:nvSpPr>
        <p:spPr>
          <a:xfrm>
            <a:off x="36512" y="3548611"/>
            <a:ext cx="611894" cy="307777"/>
          </a:xfrm>
          <a:prstGeom prst="rect">
            <a:avLst/>
          </a:prstGeom>
          <a:noFill/>
        </p:spPr>
        <p:txBody>
          <a:bodyPr wrap="square" rtlCol="0">
            <a:spAutoFit/>
          </a:bodyPr>
          <a:lstStyle/>
          <a:p>
            <a:r>
              <a:rPr lang="en-US" sz="1400"/>
              <a:t>Ex2:</a:t>
            </a:r>
          </a:p>
        </p:txBody>
      </p:sp>
      <p:pic>
        <p:nvPicPr>
          <p:cNvPr id="15" name="Picture 14">
            <a:extLst>
              <a:ext uri="{FF2B5EF4-FFF2-40B4-BE49-F238E27FC236}">
                <a16:creationId xmlns:a16="http://schemas.microsoft.com/office/drawing/2014/main" id="{6738E75B-C773-4CF0-A763-7FDDE2FCC333}"/>
              </a:ext>
            </a:extLst>
          </p:cNvPr>
          <p:cNvPicPr>
            <a:picLocks noChangeAspect="1"/>
          </p:cNvPicPr>
          <p:nvPr/>
        </p:nvPicPr>
        <p:blipFill>
          <a:blip r:embed="rId4"/>
          <a:stretch>
            <a:fillRect/>
          </a:stretch>
        </p:blipFill>
        <p:spPr>
          <a:xfrm>
            <a:off x="161924" y="3794075"/>
            <a:ext cx="2266950" cy="447675"/>
          </a:xfrm>
          <a:prstGeom prst="rect">
            <a:avLst/>
          </a:prstGeom>
        </p:spPr>
      </p:pic>
      <p:pic>
        <p:nvPicPr>
          <p:cNvPr id="17" name="Picture 16">
            <a:extLst>
              <a:ext uri="{FF2B5EF4-FFF2-40B4-BE49-F238E27FC236}">
                <a16:creationId xmlns:a16="http://schemas.microsoft.com/office/drawing/2014/main" id="{FCC1F5D9-40EC-4F33-B944-6F8FF5CAD398}"/>
              </a:ext>
            </a:extLst>
          </p:cNvPr>
          <p:cNvPicPr>
            <a:picLocks noChangeAspect="1"/>
          </p:cNvPicPr>
          <p:nvPr/>
        </p:nvPicPr>
        <p:blipFill>
          <a:blip r:embed="rId5"/>
          <a:stretch>
            <a:fillRect/>
          </a:stretch>
        </p:blipFill>
        <p:spPr>
          <a:xfrm>
            <a:off x="134937" y="4191000"/>
            <a:ext cx="4381500" cy="2667000"/>
          </a:xfrm>
          <a:prstGeom prst="rect">
            <a:avLst/>
          </a:prstGeom>
        </p:spPr>
      </p:pic>
      <p:pic>
        <p:nvPicPr>
          <p:cNvPr id="21" name="Picture 20">
            <a:extLst>
              <a:ext uri="{FF2B5EF4-FFF2-40B4-BE49-F238E27FC236}">
                <a16:creationId xmlns:a16="http://schemas.microsoft.com/office/drawing/2014/main" id="{DA9199FA-4185-470C-9A9E-01B3135581F8}"/>
              </a:ext>
            </a:extLst>
          </p:cNvPr>
          <p:cNvPicPr>
            <a:picLocks noChangeAspect="1"/>
          </p:cNvPicPr>
          <p:nvPr/>
        </p:nvPicPr>
        <p:blipFill>
          <a:blip r:embed="rId6"/>
          <a:stretch>
            <a:fillRect/>
          </a:stretch>
        </p:blipFill>
        <p:spPr>
          <a:xfrm>
            <a:off x="5054600" y="1333500"/>
            <a:ext cx="5981700" cy="1847850"/>
          </a:xfrm>
          <a:prstGeom prst="rect">
            <a:avLst/>
          </a:prstGeom>
        </p:spPr>
      </p:pic>
      <p:cxnSp>
        <p:nvCxnSpPr>
          <p:cNvPr id="22" name="Straight Connector 21">
            <a:extLst>
              <a:ext uri="{FF2B5EF4-FFF2-40B4-BE49-F238E27FC236}">
                <a16:creationId xmlns:a16="http://schemas.microsoft.com/office/drawing/2014/main" id="{6CA68A0C-516F-4AC8-B7CF-F3B3BBAE52DF}"/>
              </a:ext>
            </a:extLst>
          </p:cNvPr>
          <p:cNvCxnSpPr>
            <a:cxnSpLocks/>
          </p:cNvCxnSpPr>
          <p:nvPr/>
        </p:nvCxnSpPr>
        <p:spPr>
          <a:xfrm>
            <a:off x="5054600" y="967263"/>
            <a:ext cx="0" cy="5823407"/>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C670E6A-C56A-4802-A724-FCDFBFA5DF04}"/>
              </a:ext>
            </a:extLst>
          </p:cNvPr>
          <p:cNvSpPr txBox="1"/>
          <p:nvPr/>
        </p:nvSpPr>
        <p:spPr>
          <a:xfrm>
            <a:off x="5054600" y="996493"/>
            <a:ext cx="611894" cy="307777"/>
          </a:xfrm>
          <a:prstGeom prst="rect">
            <a:avLst/>
          </a:prstGeom>
          <a:noFill/>
        </p:spPr>
        <p:txBody>
          <a:bodyPr wrap="square" rtlCol="0">
            <a:spAutoFit/>
          </a:bodyPr>
          <a:lstStyle/>
          <a:p>
            <a:r>
              <a:rPr lang="en-US" sz="1400"/>
              <a:t>Ex</a:t>
            </a:r>
            <a:r>
              <a:rPr lang="ar-KW" sz="1400"/>
              <a:t>3</a:t>
            </a:r>
            <a:r>
              <a:rPr lang="en-US" sz="1400"/>
              <a:t>:</a:t>
            </a:r>
          </a:p>
        </p:txBody>
      </p:sp>
      <p:pic>
        <p:nvPicPr>
          <p:cNvPr id="29" name="Picture 28">
            <a:extLst>
              <a:ext uri="{FF2B5EF4-FFF2-40B4-BE49-F238E27FC236}">
                <a16:creationId xmlns:a16="http://schemas.microsoft.com/office/drawing/2014/main" id="{35E58C34-2AAA-490F-8202-A85DAE37BD81}"/>
              </a:ext>
            </a:extLst>
          </p:cNvPr>
          <p:cNvPicPr>
            <a:picLocks noChangeAspect="1"/>
          </p:cNvPicPr>
          <p:nvPr/>
        </p:nvPicPr>
        <p:blipFill>
          <a:blip r:embed="rId7"/>
          <a:stretch>
            <a:fillRect/>
          </a:stretch>
        </p:blipFill>
        <p:spPr>
          <a:xfrm>
            <a:off x="5054600" y="3281363"/>
            <a:ext cx="3676650" cy="790575"/>
          </a:xfrm>
          <a:prstGeom prst="rect">
            <a:avLst/>
          </a:prstGeom>
        </p:spPr>
      </p:pic>
      <p:pic>
        <p:nvPicPr>
          <p:cNvPr id="31" name="Picture 30">
            <a:extLst>
              <a:ext uri="{FF2B5EF4-FFF2-40B4-BE49-F238E27FC236}">
                <a16:creationId xmlns:a16="http://schemas.microsoft.com/office/drawing/2014/main" id="{D498B89C-064C-48D3-BECD-037403C71038}"/>
              </a:ext>
            </a:extLst>
          </p:cNvPr>
          <p:cNvPicPr>
            <a:picLocks noChangeAspect="1"/>
          </p:cNvPicPr>
          <p:nvPr/>
        </p:nvPicPr>
        <p:blipFill>
          <a:blip r:embed="rId8"/>
          <a:stretch>
            <a:fillRect/>
          </a:stretch>
        </p:blipFill>
        <p:spPr>
          <a:xfrm>
            <a:off x="5180013" y="4290058"/>
            <a:ext cx="3914775" cy="619125"/>
          </a:xfrm>
          <a:prstGeom prst="rect">
            <a:avLst/>
          </a:prstGeom>
        </p:spPr>
      </p:pic>
      <p:pic>
        <p:nvPicPr>
          <p:cNvPr id="33" name="Picture 32">
            <a:extLst>
              <a:ext uri="{FF2B5EF4-FFF2-40B4-BE49-F238E27FC236}">
                <a16:creationId xmlns:a16="http://schemas.microsoft.com/office/drawing/2014/main" id="{A9CB98EE-19B3-4F6D-89FA-80F495F9DF11}"/>
              </a:ext>
            </a:extLst>
          </p:cNvPr>
          <p:cNvPicPr>
            <a:picLocks noChangeAspect="1"/>
          </p:cNvPicPr>
          <p:nvPr/>
        </p:nvPicPr>
        <p:blipFill>
          <a:blip r:embed="rId9"/>
          <a:stretch>
            <a:fillRect/>
          </a:stretch>
        </p:blipFill>
        <p:spPr>
          <a:xfrm>
            <a:off x="5180013" y="4909183"/>
            <a:ext cx="4486275" cy="1628775"/>
          </a:xfrm>
          <a:prstGeom prst="rect">
            <a:avLst/>
          </a:prstGeom>
        </p:spPr>
      </p:pic>
      <p:sp>
        <p:nvSpPr>
          <p:cNvPr id="18" name="TextBox 17">
            <a:extLst>
              <a:ext uri="{FF2B5EF4-FFF2-40B4-BE49-F238E27FC236}">
                <a16:creationId xmlns:a16="http://schemas.microsoft.com/office/drawing/2014/main" id="{F1A5CD5F-99F8-40DE-84B9-8E0C60AE103B}"/>
              </a:ext>
            </a:extLst>
          </p:cNvPr>
          <p:cNvSpPr txBox="1"/>
          <p:nvPr/>
        </p:nvSpPr>
        <p:spPr>
          <a:xfrm>
            <a:off x="36512" y="2727126"/>
            <a:ext cx="4892671" cy="830997"/>
          </a:xfrm>
          <a:prstGeom prst="rect">
            <a:avLst/>
          </a:prstGeom>
          <a:noFill/>
        </p:spPr>
        <p:txBody>
          <a:bodyPr wrap="square">
            <a:spAutoFit/>
          </a:bodyPr>
          <a:lstStyle/>
          <a:p>
            <a:r>
              <a:rPr lang="en-US" sz="1200"/>
              <a:t>String does have an equals() method. It checks that the values are the same.</a:t>
            </a:r>
          </a:p>
          <a:p>
            <a:endParaRPr lang="en-US" sz="1200"/>
          </a:p>
          <a:p>
            <a:r>
              <a:rPr lang="en-US" sz="1200"/>
              <a:t> StringBuilder uses the implementation of equals() provided by Object, which simply checks if the two objects being referred to are the same</a:t>
            </a:r>
          </a:p>
        </p:txBody>
      </p:sp>
      <p:pic>
        <p:nvPicPr>
          <p:cNvPr id="19" name="Picture 18">
            <a:extLst>
              <a:ext uri="{FF2B5EF4-FFF2-40B4-BE49-F238E27FC236}">
                <a16:creationId xmlns:a16="http://schemas.microsoft.com/office/drawing/2014/main" id="{255AFBD7-E86F-44F9-8B78-395D93FFF9FA}"/>
              </a:ext>
            </a:extLst>
          </p:cNvPr>
          <p:cNvPicPr>
            <a:picLocks noChangeAspect="1"/>
          </p:cNvPicPr>
          <p:nvPr/>
        </p:nvPicPr>
        <p:blipFill>
          <a:blip r:embed="rId10"/>
          <a:stretch>
            <a:fillRect/>
          </a:stretch>
        </p:blipFill>
        <p:spPr>
          <a:xfrm>
            <a:off x="3707694" y="1766597"/>
            <a:ext cx="1316739" cy="915358"/>
          </a:xfrm>
          <a:prstGeom prst="rect">
            <a:avLst/>
          </a:prstGeom>
        </p:spPr>
      </p:pic>
    </p:spTree>
    <p:extLst>
      <p:ext uri="{BB962C8B-B14F-4D97-AF65-F5344CB8AC3E}">
        <p14:creationId xmlns:p14="http://schemas.microsoft.com/office/powerpoint/2010/main" val="2513878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16A30-C64A-471A-B814-FD20A47A4F54}"/>
              </a:ext>
            </a:extLst>
          </p:cNvPr>
          <p:cNvPicPr>
            <a:picLocks noChangeAspect="1"/>
          </p:cNvPicPr>
          <p:nvPr/>
        </p:nvPicPr>
        <p:blipFill>
          <a:blip r:embed="rId2"/>
          <a:stretch>
            <a:fillRect/>
          </a:stretch>
        </p:blipFill>
        <p:spPr>
          <a:xfrm>
            <a:off x="123324" y="0"/>
            <a:ext cx="4991100" cy="2152650"/>
          </a:xfrm>
          <a:prstGeom prst="rect">
            <a:avLst/>
          </a:prstGeom>
        </p:spPr>
      </p:pic>
      <p:cxnSp>
        <p:nvCxnSpPr>
          <p:cNvPr id="6" name="Straight Connector 5">
            <a:extLst>
              <a:ext uri="{FF2B5EF4-FFF2-40B4-BE49-F238E27FC236}">
                <a16:creationId xmlns:a16="http://schemas.microsoft.com/office/drawing/2014/main" id="{8079CE07-9970-4FE4-91A5-85E2B7B941F4}"/>
              </a:ext>
            </a:extLst>
          </p:cNvPr>
          <p:cNvCxnSpPr>
            <a:cxnSpLocks/>
          </p:cNvCxnSpPr>
          <p:nvPr/>
        </p:nvCxnSpPr>
        <p:spPr>
          <a:xfrm>
            <a:off x="566286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56A7E3-71AB-4033-AD14-DAF91345C287}"/>
              </a:ext>
            </a:extLst>
          </p:cNvPr>
          <p:cNvSpPr txBox="1"/>
          <p:nvPr/>
        </p:nvSpPr>
        <p:spPr>
          <a:xfrm>
            <a:off x="2006" y="2152650"/>
            <a:ext cx="6093994" cy="600164"/>
          </a:xfrm>
          <a:prstGeom prst="rect">
            <a:avLst/>
          </a:prstGeom>
          <a:noFill/>
        </p:spPr>
        <p:txBody>
          <a:bodyPr wrap="square">
            <a:spAutoFit/>
          </a:bodyPr>
          <a:lstStyle/>
          <a:p>
            <a:r>
              <a:rPr lang="en-US" sz="1100"/>
              <a:t>We recommend first identifying which type of collection the question is asking about. First,</a:t>
            </a:r>
          </a:p>
          <a:p>
            <a:r>
              <a:rPr lang="en-US" sz="1100"/>
              <a:t> figure out whether you are looking for a list, map, queue, or set. This lets you eliminate </a:t>
            </a:r>
          </a:p>
          <a:p>
            <a:r>
              <a:rPr lang="en-US" sz="1100"/>
              <a:t>a number of answers. Then you can figure out which of the remaining choices is the best answer. </a:t>
            </a:r>
          </a:p>
        </p:txBody>
      </p:sp>
      <p:sp>
        <p:nvSpPr>
          <p:cNvPr id="9" name="TextBox 8">
            <a:extLst>
              <a:ext uri="{FF2B5EF4-FFF2-40B4-BE49-F238E27FC236}">
                <a16:creationId xmlns:a16="http://schemas.microsoft.com/office/drawing/2014/main" id="{D040E2CC-06C6-479C-9761-876B99AA0871}"/>
              </a:ext>
            </a:extLst>
          </p:cNvPr>
          <p:cNvSpPr txBox="1"/>
          <p:nvPr/>
        </p:nvSpPr>
        <p:spPr>
          <a:xfrm>
            <a:off x="1" y="2752814"/>
            <a:ext cx="4042602" cy="461665"/>
          </a:xfrm>
          <a:prstGeom prst="rect">
            <a:avLst/>
          </a:prstGeom>
          <a:noFill/>
        </p:spPr>
        <p:txBody>
          <a:bodyPr wrap="square" rtlCol="0">
            <a:spAutoFit/>
          </a:bodyPr>
          <a:lstStyle/>
          <a:p>
            <a:r>
              <a:rPr lang="en-US" sz="2400" b="1" u="sng"/>
              <a:t>4- Comparator vs. Comparable </a:t>
            </a:r>
          </a:p>
        </p:txBody>
      </p:sp>
      <p:pic>
        <p:nvPicPr>
          <p:cNvPr id="13" name="Picture 12">
            <a:extLst>
              <a:ext uri="{FF2B5EF4-FFF2-40B4-BE49-F238E27FC236}">
                <a16:creationId xmlns:a16="http://schemas.microsoft.com/office/drawing/2014/main" id="{0CF4EB08-03C6-46E9-B52B-94FDDD495625}"/>
              </a:ext>
            </a:extLst>
          </p:cNvPr>
          <p:cNvPicPr>
            <a:picLocks noChangeAspect="1"/>
          </p:cNvPicPr>
          <p:nvPr/>
        </p:nvPicPr>
        <p:blipFill>
          <a:blip r:embed="rId3"/>
          <a:stretch>
            <a:fillRect/>
          </a:stretch>
        </p:blipFill>
        <p:spPr>
          <a:xfrm>
            <a:off x="123324" y="3233618"/>
            <a:ext cx="5381625" cy="581025"/>
          </a:xfrm>
          <a:prstGeom prst="rect">
            <a:avLst/>
          </a:prstGeom>
        </p:spPr>
      </p:pic>
      <p:sp>
        <p:nvSpPr>
          <p:cNvPr id="14" name="TextBox 13">
            <a:extLst>
              <a:ext uri="{FF2B5EF4-FFF2-40B4-BE49-F238E27FC236}">
                <a16:creationId xmlns:a16="http://schemas.microsoft.com/office/drawing/2014/main" id="{530950DC-D46E-4ECB-A69B-359EB842B86F}"/>
              </a:ext>
            </a:extLst>
          </p:cNvPr>
          <p:cNvSpPr txBox="1"/>
          <p:nvPr/>
        </p:nvSpPr>
        <p:spPr>
          <a:xfrm>
            <a:off x="0" y="3747772"/>
            <a:ext cx="1765628" cy="369332"/>
          </a:xfrm>
          <a:prstGeom prst="rect">
            <a:avLst/>
          </a:prstGeom>
          <a:noFill/>
        </p:spPr>
        <p:txBody>
          <a:bodyPr wrap="square">
            <a:spAutoFit/>
          </a:bodyPr>
          <a:lstStyle/>
          <a:p>
            <a:pPr marL="342900" indent="-342900">
              <a:buFont typeface="Wingdings" panose="05000000000000000000" pitchFamily="2" charset="2"/>
              <a:buChar char="Ø"/>
            </a:pPr>
            <a:r>
              <a:rPr lang="en-US"/>
              <a:t>Comparable</a:t>
            </a:r>
          </a:p>
        </p:txBody>
      </p:sp>
      <p:pic>
        <p:nvPicPr>
          <p:cNvPr id="16" name="Picture 15">
            <a:extLst>
              <a:ext uri="{FF2B5EF4-FFF2-40B4-BE49-F238E27FC236}">
                <a16:creationId xmlns:a16="http://schemas.microsoft.com/office/drawing/2014/main" id="{0CA5FA59-4802-4010-B968-B762BED6A6C5}"/>
              </a:ext>
            </a:extLst>
          </p:cNvPr>
          <p:cNvPicPr>
            <a:picLocks noChangeAspect="1"/>
          </p:cNvPicPr>
          <p:nvPr/>
        </p:nvPicPr>
        <p:blipFill>
          <a:blip r:embed="rId4"/>
          <a:stretch>
            <a:fillRect/>
          </a:stretch>
        </p:blipFill>
        <p:spPr>
          <a:xfrm>
            <a:off x="123324" y="4050232"/>
            <a:ext cx="4810125" cy="847725"/>
          </a:xfrm>
          <a:prstGeom prst="rect">
            <a:avLst/>
          </a:prstGeom>
        </p:spPr>
      </p:pic>
      <p:sp>
        <p:nvSpPr>
          <p:cNvPr id="18" name="TextBox 17">
            <a:extLst>
              <a:ext uri="{FF2B5EF4-FFF2-40B4-BE49-F238E27FC236}">
                <a16:creationId xmlns:a16="http://schemas.microsoft.com/office/drawing/2014/main" id="{156E49F3-49CB-4007-A0A1-5225D796D379}"/>
              </a:ext>
            </a:extLst>
          </p:cNvPr>
          <p:cNvSpPr txBox="1"/>
          <p:nvPr/>
        </p:nvSpPr>
        <p:spPr>
          <a:xfrm>
            <a:off x="72192" y="4897957"/>
            <a:ext cx="6142120" cy="600164"/>
          </a:xfrm>
          <a:prstGeom prst="rect">
            <a:avLst/>
          </a:prstGeom>
          <a:noFill/>
        </p:spPr>
        <p:txBody>
          <a:bodyPr wrap="square">
            <a:spAutoFit/>
          </a:bodyPr>
          <a:lstStyle/>
          <a:p>
            <a:r>
              <a:rPr lang="en-US" sz="1100"/>
              <a:t>See the use of generics in there? This lets you avoid the cast when implementing compareTo() . </a:t>
            </a:r>
            <a:endParaRPr lang="ar-KW" sz="1100"/>
          </a:p>
          <a:p>
            <a:r>
              <a:rPr lang="en-US" sz="1100"/>
              <a:t>Any object can be Comparable . For example, we have a bunch of ducks and want to sort them </a:t>
            </a:r>
            <a:endParaRPr lang="ar-KW" sz="1100"/>
          </a:p>
          <a:p>
            <a:r>
              <a:rPr lang="en-US" sz="1100"/>
              <a:t>by name: </a:t>
            </a:r>
          </a:p>
        </p:txBody>
      </p:sp>
      <p:pic>
        <p:nvPicPr>
          <p:cNvPr id="20" name="Picture 19">
            <a:extLst>
              <a:ext uri="{FF2B5EF4-FFF2-40B4-BE49-F238E27FC236}">
                <a16:creationId xmlns:a16="http://schemas.microsoft.com/office/drawing/2014/main" id="{47E757BA-3102-41CD-957E-BC4388D3E6EE}"/>
              </a:ext>
            </a:extLst>
          </p:cNvPr>
          <p:cNvPicPr>
            <a:picLocks noChangeAspect="1"/>
          </p:cNvPicPr>
          <p:nvPr/>
        </p:nvPicPr>
        <p:blipFill>
          <a:blip r:embed="rId5"/>
          <a:stretch>
            <a:fillRect/>
          </a:stretch>
        </p:blipFill>
        <p:spPr>
          <a:xfrm>
            <a:off x="123324" y="5498121"/>
            <a:ext cx="3181350" cy="1000125"/>
          </a:xfrm>
          <a:prstGeom prst="rect">
            <a:avLst/>
          </a:prstGeom>
        </p:spPr>
      </p:pic>
      <p:pic>
        <p:nvPicPr>
          <p:cNvPr id="24" name="Picture 23">
            <a:extLst>
              <a:ext uri="{FF2B5EF4-FFF2-40B4-BE49-F238E27FC236}">
                <a16:creationId xmlns:a16="http://schemas.microsoft.com/office/drawing/2014/main" id="{958486A2-8290-4880-B9E7-16A1B2F2A5FB}"/>
              </a:ext>
            </a:extLst>
          </p:cNvPr>
          <p:cNvPicPr>
            <a:picLocks noChangeAspect="1"/>
          </p:cNvPicPr>
          <p:nvPr/>
        </p:nvPicPr>
        <p:blipFill>
          <a:blip r:embed="rId6"/>
          <a:stretch>
            <a:fillRect/>
          </a:stretch>
        </p:blipFill>
        <p:spPr>
          <a:xfrm>
            <a:off x="5758124" y="-6184"/>
            <a:ext cx="4286250" cy="2562225"/>
          </a:xfrm>
          <a:prstGeom prst="rect">
            <a:avLst/>
          </a:prstGeom>
        </p:spPr>
      </p:pic>
      <p:sp>
        <p:nvSpPr>
          <p:cNvPr id="26" name="TextBox 25">
            <a:extLst>
              <a:ext uri="{FF2B5EF4-FFF2-40B4-BE49-F238E27FC236}">
                <a16:creationId xmlns:a16="http://schemas.microsoft.com/office/drawing/2014/main" id="{292A41B9-67BE-4A17-B2D6-5C1F5730E09D}"/>
              </a:ext>
            </a:extLst>
          </p:cNvPr>
          <p:cNvSpPr txBox="1"/>
          <p:nvPr/>
        </p:nvSpPr>
        <p:spPr>
          <a:xfrm>
            <a:off x="5662864" y="2543579"/>
            <a:ext cx="6142120" cy="2123658"/>
          </a:xfrm>
          <a:prstGeom prst="rect">
            <a:avLst/>
          </a:prstGeom>
          <a:noFill/>
        </p:spPr>
        <p:txBody>
          <a:bodyPr wrap="square">
            <a:spAutoFit/>
          </a:bodyPr>
          <a:lstStyle/>
          <a:p>
            <a:r>
              <a:rPr lang="en-US" sz="1100"/>
              <a:t>The Duck class implements the Comparable interface. Without implementing that interface, all we have is a method named compareTo(), but it wouldn’t be a Comparable object.</a:t>
            </a:r>
            <a:endParaRPr lang="ar-KW" sz="1100"/>
          </a:p>
          <a:p>
            <a:endParaRPr lang="ar-KW" sz="1100"/>
          </a:p>
          <a:p>
            <a:r>
              <a:rPr lang="en-US" sz="1100"/>
              <a:t> The Duck class overrides the toString() method from Object, so we can see useful output when printing out ducks. Without this override, the output would be something like [Duck@70dea4e, Duck@5c647e05]—hardly useful in seeing which duck’s name comes first. </a:t>
            </a:r>
            <a:endParaRPr lang="ar-KW" sz="1100"/>
          </a:p>
          <a:p>
            <a:endParaRPr lang="ar-KW" sz="1100"/>
          </a:p>
          <a:p>
            <a:r>
              <a:rPr lang="en-US" sz="1100"/>
              <a:t>Finally, the Duck class implements compareTo(). Since Duck is comparing objects of type String and the String class already has a compareTo() method, it can just delegate. </a:t>
            </a:r>
            <a:endParaRPr lang="ar-KW" sz="1100"/>
          </a:p>
          <a:p>
            <a:endParaRPr lang="ar-KW" sz="1100"/>
          </a:p>
          <a:p>
            <a:r>
              <a:rPr lang="en-US" sz="1100"/>
              <a:t>We still need to know what the compareTo() method returns so that we can write our own. There are three rules to know:</a:t>
            </a:r>
          </a:p>
        </p:txBody>
      </p:sp>
      <p:sp>
        <p:nvSpPr>
          <p:cNvPr id="28" name="TextBox 27">
            <a:extLst>
              <a:ext uri="{FF2B5EF4-FFF2-40B4-BE49-F238E27FC236}">
                <a16:creationId xmlns:a16="http://schemas.microsoft.com/office/drawing/2014/main" id="{740BF2F9-B04E-4EC4-BD99-C562B13D7DED}"/>
              </a:ext>
            </a:extLst>
          </p:cNvPr>
          <p:cNvSpPr txBox="1"/>
          <p:nvPr/>
        </p:nvSpPr>
        <p:spPr>
          <a:xfrm>
            <a:off x="5662864" y="4577735"/>
            <a:ext cx="6142120" cy="1277273"/>
          </a:xfrm>
          <a:prstGeom prst="rect">
            <a:avLst/>
          </a:prstGeom>
          <a:noFill/>
        </p:spPr>
        <p:txBody>
          <a:bodyPr wrap="square">
            <a:spAutoFit/>
          </a:bodyPr>
          <a:lstStyle/>
          <a:p>
            <a:r>
              <a:rPr lang="en-US" sz="1100"/>
              <a:t>■ The number zero is returned when the current object is equal to the argument to compareTo(). </a:t>
            </a:r>
            <a:endParaRPr lang="ar-KW" sz="1100"/>
          </a:p>
          <a:p>
            <a:r>
              <a:rPr lang="en-US" sz="1100"/>
              <a:t>■ A number less than zero is returned when the current object is smaller than the argument to compareTo().</a:t>
            </a:r>
            <a:endParaRPr lang="ar-KW" sz="1100"/>
          </a:p>
          <a:p>
            <a:r>
              <a:rPr lang="en-US" sz="1100"/>
              <a:t> ■ A number greater than zero is returned when the current object is larger than the argument to compareTo().</a:t>
            </a:r>
            <a:endParaRPr lang="ar-KW" sz="1100"/>
          </a:p>
          <a:p>
            <a:endParaRPr lang="ar-KW" sz="1100"/>
          </a:p>
          <a:p>
            <a:r>
              <a:rPr lang="en-US" sz="1100"/>
              <a:t>Let’s look at an implementation of compareTo() that compares numbers instead of String objects:</a:t>
            </a:r>
          </a:p>
        </p:txBody>
      </p:sp>
      <p:pic>
        <p:nvPicPr>
          <p:cNvPr id="29" name="Picture 28">
            <a:extLst>
              <a:ext uri="{FF2B5EF4-FFF2-40B4-BE49-F238E27FC236}">
                <a16:creationId xmlns:a16="http://schemas.microsoft.com/office/drawing/2014/main" id="{8DBD8E0E-0C2A-4A51-8B74-FAC11E752CB7}"/>
              </a:ext>
            </a:extLst>
          </p:cNvPr>
          <p:cNvPicPr>
            <a:picLocks noChangeAspect="1"/>
          </p:cNvPicPr>
          <p:nvPr/>
        </p:nvPicPr>
        <p:blipFill>
          <a:blip r:embed="rId7"/>
          <a:stretch>
            <a:fillRect/>
          </a:stretch>
        </p:blipFill>
        <p:spPr>
          <a:xfrm>
            <a:off x="1971895" y="1904"/>
            <a:ext cx="3599722" cy="2002857"/>
          </a:xfrm>
          <a:prstGeom prst="rect">
            <a:avLst/>
          </a:prstGeom>
        </p:spPr>
      </p:pic>
      <p:pic>
        <p:nvPicPr>
          <p:cNvPr id="30" name="Picture 29">
            <a:extLst>
              <a:ext uri="{FF2B5EF4-FFF2-40B4-BE49-F238E27FC236}">
                <a16:creationId xmlns:a16="http://schemas.microsoft.com/office/drawing/2014/main" id="{CE0B4282-EEA0-4DAD-9E7E-74E0AE9C5D66}"/>
              </a:ext>
            </a:extLst>
          </p:cNvPr>
          <p:cNvPicPr>
            <a:picLocks noChangeAspect="1"/>
          </p:cNvPicPr>
          <p:nvPr/>
        </p:nvPicPr>
        <p:blipFill>
          <a:blip r:embed="rId7"/>
          <a:stretch>
            <a:fillRect/>
          </a:stretch>
        </p:blipFill>
        <p:spPr>
          <a:xfrm>
            <a:off x="8100762" y="1645920"/>
            <a:ext cx="3830563" cy="919646"/>
          </a:xfrm>
          <a:prstGeom prst="rect">
            <a:avLst/>
          </a:prstGeom>
        </p:spPr>
      </p:pic>
    </p:spTree>
    <p:extLst>
      <p:ext uri="{BB962C8B-B14F-4D97-AF65-F5344CB8AC3E}">
        <p14:creationId xmlns:p14="http://schemas.microsoft.com/office/powerpoint/2010/main" val="2629264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891A6-3891-489D-A7E6-D901863653C0}"/>
              </a:ext>
            </a:extLst>
          </p:cNvPr>
          <p:cNvPicPr>
            <a:picLocks noChangeAspect="1"/>
          </p:cNvPicPr>
          <p:nvPr/>
        </p:nvPicPr>
        <p:blipFill>
          <a:blip r:embed="rId2"/>
          <a:stretch>
            <a:fillRect/>
          </a:stretch>
        </p:blipFill>
        <p:spPr>
          <a:xfrm>
            <a:off x="103772" y="0"/>
            <a:ext cx="4476750" cy="1533525"/>
          </a:xfrm>
          <a:prstGeom prst="rect">
            <a:avLst/>
          </a:prstGeom>
        </p:spPr>
      </p:pic>
      <p:pic>
        <p:nvPicPr>
          <p:cNvPr id="7" name="Picture 6">
            <a:extLst>
              <a:ext uri="{FF2B5EF4-FFF2-40B4-BE49-F238E27FC236}">
                <a16:creationId xmlns:a16="http://schemas.microsoft.com/office/drawing/2014/main" id="{2954E1A8-7EE1-4AB9-9A98-71FCEC9633C0}"/>
              </a:ext>
            </a:extLst>
          </p:cNvPr>
          <p:cNvPicPr>
            <a:picLocks noChangeAspect="1"/>
          </p:cNvPicPr>
          <p:nvPr/>
        </p:nvPicPr>
        <p:blipFill>
          <a:blip r:embed="rId3"/>
          <a:stretch>
            <a:fillRect/>
          </a:stretch>
        </p:blipFill>
        <p:spPr>
          <a:xfrm>
            <a:off x="91740" y="1440030"/>
            <a:ext cx="3886200" cy="1114425"/>
          </a:xfrm>
          <a:prstGeom prst="rect">
            <a:avLst/>
          </a:prstGeom>
        </p:spPr>
      </p:pic>
      <p:pic>
        <p:nvPicPr>
          <p:cNvPr id="8" name="Picture 7">
            <a:extLst>
              <a:ext uri="{FF2B5EF4-FFF2-40B4-BE49-F238E27FC236}">
                <a16:creationId xmlns:a16="http://schemas.microsoft.com/office/drawing/2014/main" id="{9DD31A81-D78E-459B-AC61-46C976D66843}"/>
              </a:ext>
            </a:extLst>
          </p:cNvPr>
          <p:cNvPicPr>
            <a:picLocks noChangeAspect="1"/>
          </p:cNvPicPr>
          <p:nvPr/>
        </p:nvPicPr>
        <p:blipFill>
          <a:blip r:embed="rId4"/>
          <a:stretch>
            <a:fillRect/>
          </a:stretch>
        </p:blipFill>
        <p:spPr>
          <a:xfrm>
            <a:off x="3508872" y="1371600"/>
            <a:ext cx="2061749" cy="1182855"/>
          </a:xfrm>
          <a:prstGeom prst="rect">
            <a:avLst/>
          </a:prstGeom>
        </p:spPr>
      </p:pic>
      <p:pic>
        <p:nvPicPr>
          <p:cNvPr id="10" name="Picture 9">
            <a:extLst>
              <a:ext uri="{FF2B5EF4-FFF2-40B4-BE49-F238E27FC236}">
                <a16:creationId xmlns:a16="http://schemas.microsoft.com/office/drawing/2014/main" id="{78580D79-74DD-4E4F-B7AD-C4FCE43A2FE2}"/>
              </a:ext>
            </a:extLst>
          </p:cNvPr>
          <p:cNvPicPr>
            <a:picLocks noChangeAspect="1"/>
          </p:cNvPicPr>
          <p:nvPr/>
        </p:nvPicPr>
        <p:blipFill>
          <a:blip r:embed="rId5"/>
          <a:stretch>
            <a:fillRect/>
          </a:stretch>
        </p:blipFill>
        <p:spPr>
          <a:xfrm>
            <a:off x="103772" y="2628397"/>
            <a:ext cx="5372100" cy="542925"/>
          </a:xfrm>
          <a:prstGeom prst="rect">
            <a:avLst/>
          </a:prstGeom>
        </p:spPr>
      </p:pic>
      <p:pic>
        <p:nvPicPr>
          <p:cNvPr id="12" name="Picture 11">
            <a:extLst>
              <a:ext uri="{FF2B5EF4-FFF2-40B4-BE49-F238E27FC236}">
                <a16:creationId xmlns:a16="http://schemas.microsoft.com/office/drawing/2014/main" id="{D8E69C70-08A2-4E73-B663-1F3B705623A7}"/>
              </a:ext>
            </a:extLst>
          </p:cNvPr>
          <p:cNvPicPr>
            <a:picLocks noChangeAspect="1"/>
          </p:cNvPicPr>
          <p:nvPr/>
        </p:nvPicPr>
        <p:blipFill>
          <a:blip r:embed="rId6"/>
          <a:stretch>
            <a:fillRect/>
          </a:stretch>
        </p:blipFill>
        <p:spPr>
          <a:xfrm>
            <a:off x="91740" y="3118185"/>
            <a:ext cx="5038725" cy="1752600"/>
          </a:xfrm>
          <a:prstGeom prst="rect">
            <a:avLst/>
          </a:prstGeom>
        </p:spPr>
      </p:pic>
      <p:sp>
        <p:nvSpPr>
          <p:cNvPr id="14" name="TextBox 13">
            <a:extLst>
              <a:ext uri="{FF2B5EF4-FFF2-40B4-BE49-F238E27FC236}">
                <a16:creationId xmlns:a16="http://schemas.microsoft.com/office/drawing/2014/main" id="{7DE26A32-502A-4231-8CD9-8B61A52EA92A}"/>
              </a:ext>
            </a:extLst>
          </p:cNvPr>
          <p:cNvSpPr txBox="1"/>
          <p:nvPr/>
        </p:nvSpPr>
        <p:spPr>
          <a:xfrm>
            <a:off x="67676" y="4870785"/>
            <a:ext cx="5851861" cy="430887"/>
          </a:xfrm>
          <a:prstGeom prst="rect">
            <a:avLst/>
          </a:prstGeom>
          <a:noFill/>
        </p:spPr>
        <p:txBody>
          <a:bodyPr wrap="square">
            <a:spAutoFit/>
          </a:bodyPr>
          <a:lstStyle/>
          <a:p>
            <a:r>
              <a:rPr lang="en-US" sz="1100"/>
              <a:t>Since we don’t specify a generic type for Comparable , Java assumes that we want an Object , which means that we have to cast to LegacyDuck before accessing instance variables on it. </a:t>
            </a:r>
          </a:p>
        </p:txBody>
      </p:sp>
      <p:pic>
        <p:nvPicPr>
          <p:cNvPr id="16" name="Picture 15">
            <a:extLst>
              <a:ext uri="{FF2B5EF4-FFF2-40B4-BE49-F238E27FC236}">
                <a16:creationId xmlns:a16="http://schemas.microsoft.com/office/drawing/2014/main" id="{71F6C20A-6F56-4FBC-B32F-E233DBE26868}"/>
              </a:ext>
            </a:extLst>
          </p:cNvPr>
          <p:cNvPicPr>
            <a:picLocks noChangeAspect="1"/>
          </p:cNvPicPr>
          <p:nvPr/>
        </p:nvPicPr>
        <p:blipFill>
          <a:blip r:embed="rId7"/>
          <a:stretch>
            <a:fillRect/>
          </a:stretch>
        </p:blipFill>
        <p:spPr>
          <a:xfrm>
            <a:off x="6010276" y="-6184"/>
            <a:ext cx="5381625" cy="5257800"/>
          </a:xfrm>
          <a:prstGeom prst="rect">
            <a:avLst/>
          </a:prstGeom>
        </p:spPr>
      </p:pic>
      <p:cxnSp>
        <p:nvCxnSpPr>
          <p:cNvPr id="17" name="Straight Connector 16">
            <a:extLst>
              <a:ext uri="{FF2B5EF4-FFF2-40B4-BE49-F238E27FC236}">
                <a16:creationId xmlns:a16="http://schemas.microsoft.com/office/drawing/2014/main" id="{F23EB2C4-7599-437C-815B-C5B216D500FE}"/>
              </a:ext>
            </a:extLst>
          </p:cNvPr>
          <p:cNvCxnSpPr>
            <a:cxnSpLocks/>
          </p:cNvCxnSpPr>
          <p:nvPr/>
        </p:nvCxnSpPr>
        <p:spPr>
          <a:xfrm>
            <a:off x="5915527" y="-6184"/>
            <a:ext cx="0" cy="6864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41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AB2EF4-23F7-4397-8A72-3C350EDD0332}"/>
              </a:ext>
            </a:extLst>
          </p:cNvPr>
          <p:cNvSpPr txBox="1"/>
          <p:nvPr/>
        </p:nvSpPr>
        <p:spPr>
          <a:xfrm>
            <a:off x="0" y="0"/>
            <a:ext cx="1765628" cy="369332"/>
          </a:xfrm>
          <a:prstGeom prst="rect">
            <a:avLst/>
          </a:prstGeom>
          <a:noFill/>
        </p:spPr>
        <p:txBody>
          <a:bodyPr wrap="square">
            <a:spAutoFit/>
          </a:bodyPr>
          <a:lstStyle/>
          <a:p>
            <a:pPr marL="342900" indent="-342900">
              <a:buFont typeface="Wingdings" panose="05000000000000000000" pitchFamily="2" charset="2"/>
              <a:buChar char="Ø"/>
            </a:pPr>
            <a:r>
              <a:rPr lang="en-US"/>
              <a:t>Comparator</a:t>
            </a:r>
          </a:p>
        </p:txBody>
      </p:sp>
      <p:sp>
        <p:nvSpPr>
          <p:cNvPr id="6" name="TextBox 5">
            <a:extLst>
              <a:ext uri="{FF2B5EF4-FFF2-40B4-BE49-F238E27FC236}">
                <a16:creationId xmlns:a16="http://schemas.microsoft.com/office/drawing/2014/main" id="{A054F0B3-6421-4F4F-BAC0-158CF017EA4F}"/>
              </a:ext>
            </a:extLst>
          </p:cNvPr>
          <p:cNvSpPr txBox="1"/>
          <p:nvPr/>
        </p:nvSpPr>
        <p:spPr>
          <a:xfrm>
            <a:off x="96252" y="369332"/>
            <a:ext cx="6112042" cy="600164"/>
          </a:xfrm>
          <a:prstGeom prst="rect">
            <a:avLst/>
          </a:prstGeom>
          <a:noFill/>
        </p:spPr>
        <p:txBody>
          <a:bodyPr wrap="square">
            <a:spAutoFit/>
          </a:bodyPr>
          <a:lstStyle/>
          <a:p>
            <a:r>
              <a:rPr lang="en-US" sz="1100"/>
              <a:t>Sometimes you want to sort an object that did not implement Comparable, or you want to sort objects in different ways at different times. Suppose that we add weight to our Duck class. We now have the following:</a:t>
            </a:r>
          </a:p>
        </p:txBody>
      </p:sp>
      <p:pic>
        <p:nvPicPr>
          <p:cNvPr id="8" name="Picture 7">
            <a:extLst>
              <a:ext uri="{FF2B5EF4-FFF2-40B4-BE49-F238E27FC236}">
                <a16:creationId xmlns:a16="http://schemas.microsoft.com/office/drawing/2014/main" id="{A9F3305D-27C6-41D8-97D4-32D0C94EA6D2}"/>
              </a:ext>
            </a:extLst>
          </p:cNvPr>
          <p:cNvPicPr>
            <a:picLocks noChangeAspect="1"/>
          </p:cNvPicPr>
          <p:nvPr/>
        </p:nvPicPr>
        <p:blipFill>
          <a:blip r:embed="rId2"/>
          <a:stretch>
            <a:fillRect/>
          </a:stretch>
        </p:blipFill>
        <p:spPr>
          <a:xfrm>
            <a:off x="151140" y="993559"/>
            <a:ext cx="3228975" cy="390525"/>
          </a:xfrm>
          <a:prstGeom prst="rect">
            <a:avLst/>
          </a:prstGeom>
        </p:spPr>
      </p:pic>
      <p:pic>
        <p:nvPicPr>
          <p:cNvPr id="10" name="Picture 9">
            <a:extLst>
              <a:ext uri="{FF2B5EF4-FFF2-40B4-BE49-F238E27FC236}">
                <a16:creationId xmlns:a16="http://schemas.microsoft.com/office/drawing/2014/main" id="{8A249E53-BEEC-472A-B3DC-BA92F19E5182}"/>
              </a:ext>
            </a:extLst>
          </p:cNvPr>
          <p:cNvPicPr>
            <a:picLocks noChangeAspect="1"/>
          </p:cNvPicPr>
          <p:nvPr/>
        </p:nvPicPr>
        <p:blipFill>
          <a:blip r:embed="rId3"/>
          <a:stretch>
            <a:fillRect/>
          </a:stretch>
        </p:blipFill>
        <p:spPr>
          <a:xfrm>
            <a:off x="163172" y="1372052"/>
            <a:ext cx="3028950" cy="2228850"/>
          </a:xfrm>
          <a:prstGeom prst="rect">
            <a:avLst/>
          </a:prstGeom>
        </p:spPr>
      </p:pic>
      <p:sp>
        <p:nvSpPr>
          <p:cNvPr id="12" name="TextBox 11">
            <a:extLst>
              <a:ext uri="{FF2B5EF4-FFF2-40B4-BE49-F238E27FC236}">
                <a16:creationId xmlns:a16="http://schemas.microsoft.com/office/drawing/2014/main" id="{6838A277-7889-4360-A84C-B7F387D2FB83}"/>
              </a:ext>
            </a:extLst>
          </p:cNvPr>
          <p:cNvSpPr txBox="1"/>
          <p:nvPr/>
        </p:nvSpPr>
        <p:spPr>
          <a:xfrm>
            <a:off x="96252" y="3548508"/>
            <a:ext cx="6112042" cy="430887"/>
          </a:xfrm>
          <a:prstGeom prst="rect">
            <a:avLst/>
          </a:prstGeom>
          <a:noFill/>
        </p:spPr>
        <p:txBody>
          <a:bodyPr wrap="square">
            <a:spAutoFit/>
          </a:bodyPr>
          <a:lstStyle/>
          <a:p>
            <a:r>
              <a:rPr lang="en-US" sz="1100"/>
              <a:t>The Duck class itself can define compareTo() in only one way. In this case, name was chosen. If we want to sort by something else, we have to define that sort order outside the compareTo() method: </a:t>
            </a:r>
          </a:p>
        </p:txBody>
      </p:sp>
      <p:pic>
        <p:nvPicPr>
          <p:cNvPr id="14" name="Picture 13">
            <a:extLst>
              <a:ext uri="{FF2B5EF4-FFF2-40B4-BE49-F238E27FC236}">
                <a16:creationId xmlns:a16="http://schemas.microsoft.com/office/drawing/2014/main" id="{FE935FF4-7D33-4B57-A891-F15613B7FE85}"/>
              </a:ext>
            </a:extLst>
          </p:cNvPr>
          <p:cNvPicPr>
            <a:picLocks noChangeAspect="1"/>
          </p:cNvPicPr>
          <p:nvPr/>
        </p:nvPicPr>
        <p:blipFill>
          <a:blip r:embed="rId4"/>
          <a:stretch>
            <a:fillRect/>
          </a:stretch>
        </p:blipFill>
        <p:spPr>
          <a:xfrm>
            <a:off x="163172" y="4039555"/>
            <a:ext cx="4086225" cy="2552700"/>
          </a:xfrm>
          <a:prstGeom prst="rect">
            <a:avLst/>
          </a:prstGeom>
        </p:spPr>
      </p:pic>
      <p:pic>
        <p:nvPicPr>
          <p:cNvPr id="15" name="Picture 14">
            <a:extLst>
              <a:ext uri="{FF2B5EF4-FFF2-40B4-BE49-F238E27FC236}">
                <a16:creationId xmlns:a16="http://schemas.microsoft.com/office/drawing/2014/main" id="{C81D5979-859D-4148-A4F2-2BC194808AD4}"/>
              </a:ext>
            </a:extLst>
          </p:cNvPr>
          <p:cNvPicPr>
            <a:picLocks noChangeAspect="1"/>
          </p:cNvPicPr>
          <p:nvPr/>
        </p:nvPicPr>
        <p:blipFill>
          <a:blip r:embed="rId5"/>
          <a:stretch>
            <a:fillRect/>
          </a:stretch>
        </p:blipFill>
        <p:spPr>
          <a:xfrm>
            <a:off x="2898270" y="5297744"/>
            <a:ext cx="3103986" cy="1206528"/>
          </a:xfrm>
          <a:prstGeom prst="rect">
            <a:avLst/>
          </a:prstGeom>
        </p:spPr>
      </p:pic>
      <p:cxnSp>
        <p:nvCxnSpPr>
          <p:cNvPr id="16" name="Straight Connector 15">
            <a:extLst>
              <a:ext uri="{FF2B5EF4-FFF2-40B4-BE49-F238E27FC236}">
                <a16:creationId xmlns:a16="http://schemas.microsoft.com/office/drawing/2014/main" id="{781B72C2-1709-4104-BDF1-099EAEAE6637}"/>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6374368-28E5-4D27-8809-02E8F7709E3C}"/>
              </a:ext>
            </a:extLst>
          </p:cNvPr>
          <p:cNvSpPr txBox="1"/>
          <p:nvPr/>
        </p:nvSpPr>
        <p:spPr>
          <a:xfrm>
            <a:off x="6140118" y="-5864"/>
            <a:ext cx="6054892" cy="938719"/>
          </a:xfrm>
          <a:prstGeom prst="rect">
            <a:avLst/>
          </a:prstGeom>
          <a:noFill/>
        </p:spPr>
        <p:txBody>
          <a:bodyPr wrap="square">
            <a:spAutoFit/>
          </a:bodyPr>
          <a:lstStyle/>
          <a:p>
            <a:r>
              <a:rPr lang="en-US" sz="1100"/>
              <a:t>First, we defined an inner class with the comparator. Then we sorted without the comparator and with the comparator to see the difference in output. </a:t>
            </a:r>
            <a:endParaRPr lang="ar-KW" sz="1100"/>
          </a:p>
          <a:p>
            <a:endParaRPr lang="ar-KW" sz="1100"/>
          </a:p>
          <a:p>
            <a:r>
              <a:rPr lang="en-US" sz="1100"/>
              <a:t>Comparator is a functional interface since there is only one abstract method to implement. This means that we can rewrite the comparator in the previous example as any of the following:</a:t>
            </a:r>
          </a:p>
        </p:txBody>
      </p:sp>
      <p:pic>
        <p:nvPicPr>
          <p:cNvPr id="20" name="Picture 19">
            <a:extLst>
              <a:ext uri="{FF2B5EF4-FFF2-40B4-BE49-F238E27FC236}">
                <a16:creationId xmlns:a16="http://schemas.microsoft.com/office/drawing/2014/main" id="{DA462C7B-D816-4BEE-A263-CE9FC6F8C6DC}"/>
              </a:ext>
            </a:extLst>
          </p:cNvPr>
          <p:cNvPicPr>
            <a:picLocks noChangeAspect="1"/>
          </p:cNvPicPr>
          <p:nvPr/>
        </p:nvPicPr>
        <p:blipFill>
          <a:blip r:embed="rId6"/>
          <a:stretch>
            <a:fillRect/>
          </a:stretch>
        </p:blipFill>
        <p:spPr>
          <a:xfrm>
            <a:off x="6212806" y="930354"/>
            <a:ext cx="5419725" cy="885825"/>
          </a:xfrm>
          <a:prstGeom prst="rect">
            <a:avLst/>
          </a:prstGeom>
        </p:spPr>
      </p:pic>
      <p:pic>
        <p:nvPicPr>
          <p:cNvPr id="22" name="Picture 21">
            <a:extLst>
              <a:ext uri="{FF2B5EF4-FFF2-40B4-BE49-F238E27FC236}">
                <a16:creationId xmlns:a16="http://schemas.microsoft.com/office/drawing/2014/main" id="{2B5B6C5E-AD20-4F42-9B59-23379289A200}"/>
              </a:ext>
            </a:extLst>
          </p:cNvPr>
          <p:cNvPicPr>
            <a:picLocks noChangeAspect="1"/>
          </p:cNvPicPr>
          <p:nvPr/>
        </p:nvPicPr>
        <p:blipFill>
          <a:blip r:embed="rId7"/>
          <a:stretch>
            <a:fillRect/>
          </a:stretch>
        </p:blipFill>
        <p:spPr>
          <a:xfrm>
            <a:off x="6208294" y="1840995"/>
            <a:ext cx="5448300" cy="1152525"/>
          </a:xfrm>
          <a:prstGeom prst="rect">
            <a:avLst/>
          </a:prstGeom>
        </p:spPr>
      </p:pic>
      <p:pic>
        <p:nvPicPr>
          <p:cNvPr id="24" name="Picture 23">
            <a:extLst>
              <a:ext uri="{FF2B5EF4-FFF2-40B4-BE49-F238E27FC236}">
                <a16:creationId xmlns:a16="http://schemas.microsoft.com/office/drawing/2014/main" id="{A1E5F581-BDF9-43B6-9256-D444A84EF7A3}"/>
              </a:ext>
            </a:extLst>
          </p:cNvPr>
          <p:cNvPicPr>
            <a:picLocks noChangeAspect="1"/>
          </p:cNvPicPr>
          <p:nvPr/>
        </p:nvPicPr>
        <p:blipFill>
          <a:blip r:embed="rId8"/>
          <a:stretch>
            <a:fillRect/>
          </a:stretch>
        </p:blipFill>
        <p:spPr>
          <a:xfrm>
            <a:off x="6349162" y="2993520"/>
            <a:ext cx="5419725" cy="2314575"/>
          </a:xfrm>
          <a:prstGeom prst="rect">
            <a:avLst/>
          </a:prstGeom>
        </p:spPr>
      </p:pic>
      <p:sp>
        <p:nvSpPr>
          <p:cNvPr id="26" name="TextBox 25">
            <a:extLst>
              <a:ext uri="{FF2B5EF4-FFF2-40B4-BE49-F238E27FC236}">
                <a16:creationId xmlns:a16="http://schemas.microsoft.com/office/drawing/2014/main" id="{6ECCAF79-E3F8-4466-AC87-ECBD8BBBAC85}"/>
              </a:ext>
            </a:extLst>
          </p:cNvPr>
          <p:cNvSpPr txBox="1"/>
          <p:nvPr/>
        </p:nvSpPr>
        <p:spPr>
          <a:xfrm>
            <a:off x="6289002" y="5299887"/>
            <a:ext cx="6142120" cy="430887"/>
          </a:xfrm>
          <a:prstGeom prst="rect">
            <a:avLst/>
          </a:prstGeom>
          <a:noFill/>
        </p:spPr>
        <p:txBody>
          <a:bodyPr wrap="square">
            <a:spAutoFit/>
          </a:bodyPr>
          <a:lstStyle/>
          <a:p>
            <a:r>
              <a:rPr lang="en-US" sz="1100"/>
              <a:t>Memorize this table—really. The exam will try to trick you by mixing up the two and seeing if you can catch it. Do you see why this one doesn’t compile?</a:t>
            </a:r>
          </a:p>
        </p:txBody>
      </p:sp>
      <p:pic>
        <p:nvPicPr>
          <p:cNvPr id="28" name="Picture 27">
            <a:extLst>
              <a:ext uri="{FF2B5EF4-FFF2-40B4-BE49-F238E27FC236}">
                <a16:creationId xmlns:a16="http://schemas.microsoft.com/office/drawing/2014/main" id="{761FC665-8FD8-4E2A-87C2-1A767DA9554C}"/>
              </a:ext>
            </a:extLst>
          </p:cNvPr>
          <p:cNvPicPr>
            <a:picLocks noChangeAspect="1"/>
          </p:cNvPicPr>
          <p:nvPr/>
        </p:nvPicPr>
        <p:blipFill>
          <a:blip r:embed="rId9"/>
          <a:stretch>
            <a:fillRect/>
          </a:stretch>
        </p:blipFill>
        <p:spPr>
          <a:xfrm>
            <a:off x="6337628" y="5730774"/>
            <a:ext cx="4829175" cy="942975"/>
          </a:xfrm>
          <a:prstGeom prst="rect">
            <a:avLst/>
          </a:prstGeom>
        </p:spPr>
      </p:pic>
      <p:pic>
        <p:nvPicPr>
          <p:cNvPr id="29" name="Picture 28">
            <a:extLst>
              <a:ext uri="{FF2B5EF4-FFF2-40B4-BE49-F238E27FC236}">
                <a16:creationId xmlns:a16="http://schemas.microsoft.com/office/drawing/2014/main" id="{BBD2EA33-58A9-4791-BFB7-ED4BE9271FEE}"/>
              </a:ext>
            </a:extLst>
          </p:cNvPr>
          <p:cNvPicPr>
            <a:picLocks noChangeAspect="1"/>
          </p:cNvPicPr>
          <p:nvPr/>
        </p:nvPicPr>
        <p:blipFill>
          <a:blip r:embed="rId5"/>
          <a:stretch>
            <a:fillRect/>
          </a:stretch>
        </p:blipFill>
        <p:spPr>
          <a:xfrm>
            <a:off x="9903651" y="5731592"/>
            <a:ext cx="2192098" cy="1036277"/>
          </a:xfrm>
          <a:prstGeom prst="rect">
            <a:avLst/>
          </a:prstGeom>
        </p:spPr>
      </p:pic>
      <p:pic>
        <p:nvPicPr>
          <p:cNvPr id="17" name="Picture 16">
            <a:extLst>
              <a:ext uri="{FF2B5EF4-FFF2-40B4-BE49-F238E27FC236}">
                <a16:creationId xmlns:a16="http://schemas.microsoft.com/office/drawing/2014/main" id="{53124D4C-01F0-4747-A153-BEFAD34D252A}"/>
              </a:ext>
            </a:extLst>
          </p:cNvPr>
          <p:cNvPicPr>
            <a:picLocks noChangeAspect="1"/>
          </p:cNvPicPr>
          <p:nvPr/>
        </p:nvPicPr>
        <p:blipFill>
          <a:blip r:embed="rId5"/>
          <a:stretch>
            <a:fillRect/>
          </a:stretch>
        </p:blipFill>
        <p:spPr>
          <a:xfrm>
            <a:off x="9519067" y="3701800"/>
            <a:ext cx="2390688" cy="1452760"/>
          </a:xfrm>
          <a:prstGeom prst="rect">
            <a:avLst/>
          </a:prstGeom>
        </p:spPr>
      </p:pic>
    </p:spTree>
    <p:extLst>
      <p:ext uri="{BB962C8B-B14F-4D97-AF65-F5344CB8AC3E}">
        <p14:creationId xmlns:p14="http://schemas.microsoft.com/office/powerpoint/2010/main" val="400296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22E65-A364-4540-97C3-F81F92D18F31}"/>
              </a:ext>
            </a:extLst>
          </p:cNvPr>
          <p:cNvPicPr>
            <a:picLocks noChangeAspect="1"/>
          </p:cNvPicPr>
          <p:nvPr/>
        </p:nvPicPr>
        <p:blipFill>
          <a:blip r:embed="rId2"/>
          <a:stretch>
            <a:fillRect/>
          </a:stretch>
        </p:blipFill>
        <p:spPr>
          <a:xfrm>
            <a:off x="125329" y="0"/>
            <a:ext cx="5391150" cy="5981700"/>
          </a:xfrm>
          <a:prstGeom prst="rect">
            <a:avLst/>
          </a:prstGeom>
        </p:spPr>
      </p:pic>
      <p:pic>
        <p:nvPicPr>
          <p:cNvPr id="9" name="Picture 8">
            <a:extLst>
              <a:ext uri="{FF2B5EF4-FFF2-40B4-BE49-F238E27FC236}">
                <a16:creationId xmlns:a16="http://schemas.microsoft.com/office/drawing/2014/main" id="{E7ED4EA2-05C4-4398-B31A-44C6A9A7CC3F}"/>
              </a:ext>
            </a:extLst>
          </p:cNvPr>
          <p:cNvPicPr>
            <a:picLocks noChangeAspect="1"/>
          </p:cNvPicPr>
          <p:nvPr/>
        </p:nvPicPr>
        <p:blipFill>
          <a:blip r:embed="rId3"/>
          <a:stretch>
            <a:fillRect/>
          </a:stretch>
        </p:blipFill>
        <p:spPr>
          <a:xfrm>
            <a:off x="206604" y="5945604"/>
            <a:ext cx="5095875" cy="361950"/>
          </a:xfrm>
          <a:prstGeom prst="rect">
            <a:avLst/>
          </a:prstGeom>
        </p:spPr>
      </p:pic>
      <p:cxnSp>
        <p:nvCxnSpPr>
          <p:cNvPr id="10" name="Straight Connector 9">
            <a:extLst>
              <a:ext uri="{FF2B5EF4-FFF2-40B4-BE49-F238E27FC236}">
                <a16:creationId xmlns:a16="http://schemas.microsoft.com/office/drawing/2014/main" id="{50B8AA1C-8113-4581-BAD3-8F754ED98E30}"/>
              </a:ext>
            </a:extLst>
          </p:cNvPr>
          <p:cNvCxnSpPr>
            <a:cxnSpLocks/>
          </p:cNvCxnSpPr>
          <p:nvPr/>
        </p:nvCxnSpPr>
        <p:spPr>
          <a:xfrm>
            <a:off x="5650831"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4DD9C7-59F0-49EE-BAE9-3B2207D8D16A}"/>
              </a:ext>
            </a:extLst>
          </p:cNvPr>
          <p:cNvPicPr>
            <a:picLocks noChangeAspect="1"/>
          </p:cNvPicPr>
          <p:nvPr/>
        </p:nvPicPr>
        <p:blipFill>
          <a:blip r:embed="rId4"/>
          <a:stretch>
            <a:fillRect/>
          </a:stretch>
        </p:blipFill>
        <p:spPr>
          <a:xfrm>
            <a:off x="5794709" y="0"/>
            <a:ext cx="5114925" cy="2314575"/>
          </a:xfrm>
          <a:prstGeom prst="rect">
            <a:avLst/>
          </a:prstGeom>
        </p:spPr>
      </p:pic>
      <p:sp>
        <p:nvSpPr>
          <p:cNvPr id="13" name="TextBox 12">
            <a:extLst>
              <a:ext uri="{FF2B5EF4-FFF2-40B4-BE49-F238E27FC236}">
                <a16:creationId xmlns:a16="http://schemas.microsoft.com/office/drawing/2014/main" id="{133FBDBA-E71D-4AAB-9823-3EA964A70AEF}"/>
              </a:ext>
            </a:extLst>
          </p:cNvPr>
          <p:cNvSpPr txBox="1"/>
          <p:nvPr/>
        </p:nvSpPr>
        <p:spPr>
          <a:xfrm>
            <a:off x="5650831" y="2314575"/>
            <a:ext cx="4042602" cy="461665"/>
          </a:xfrm>
          <a:prstGeom prst="rect">
            <a:avLst/>
          </a:prstGeom>
          <a:noFill/>
        </p:spPr>
        <p:txBody>
          <a:bodyPr wrap="square" rtlCol="0">
            <a:spAutoFit/>
          </a:bodyPr>
          <a:lstStyle/>
          <a:p>
            <a:r>
              <a:rPr lang="ar-KW" sz="2400" b="1" u="sng"/>
              <a:t>5</a:t>
            </a:r>
            <a:r>
              <a:rPr lang="en-US" sz="2400" b="1" u="sng"/>
              <a:t>- Searching and Sorting </a:t>
            </a:r>
          </a:p>
        </p:txBody>
      </p:sp>
      <p:pic>
        <p:nvPicPr>
          <p:cNvPr id="3" name="Picture 2">
            <a:extLst>
              <a:ext uri="{FF2B5EF4-FFF2-40B4-BE49-F238E27FC236}">
                <a16:creationId xmlns:a16="http://schemas.microsoft.com/office/drawing/2014/main" id="{E854CAD6-992C-4D34-9F71-9448B6D0205B}"/>
              </a:ext>
            </a:extLst>
          </p:cNvPr>
          <p:cNvPicPr>
            <a:picLocks noChangeAspect="1"/>
          </p:cNvPicPr>
          <p:nvPr/>
        </p:nvPicPr>
        <p:blipFill>
          <a:blip r:embed="rId5"/>
          <a:stretch>
            <a:fillRect/>
          </a:stretch>
        </p:blipFill>
        <p:spPr>
          <a:xfrm>
            <a:off x="5767638" y="2767311"/>
            <a:ext cx="3686175" cy="1314450"/>
          </a:xfrm>
          <a:prstGeom prst="rect">
            <a:avLst/>
          </a:prstGeom>
        </p:spPr>
      </p:pic>
      <p:pic>
        <p:nvPicPr>
          <p:cNvPr id="4" name="Picture 3">
            <a:extLst>
              <a:ext uri="{FF2B5EF4-FFF2-40B4-BE49-F238E27FC236}">
                <a16:creationId xmlns:a16="http://schemas.microsoft.com/office/drawing/2014/main" id="{22D0200D-C260-4E64-AE77-1817CD74727D}"/>
              </a:ext>
            </a:extLst>
          </p:cNvPr>
          <p:cNvPicPr>
            <a:picLocks noChangeAspect="1"/>
          </p:cNvPicPr>
          <p:nvPr/>
        </p:nvPicPr>
        <p:blipFill>
          <a:blip r:embed="rId6"/>
          <a:stretch>
            <a:fillRect/>
          </a:stretch>
        </p:blipFill>
        <p:spPr>
          <a:xfrm>
            <a:off x="5794709" y="4681925"/>
            <a:ext cx="3352800" cy="1524000"/>
          </a:xfrm>
          <a:prstGeom prst="rect">
            <a:avLst/>
          </a:prstGeom>
        </p:spPr>
      </p:pic>
      <p:sp>
        <p:nvSpPr>
          <p:cNvPr id="5" name="Rectangle 4">
            <a:extLst>
              <a:ext uri="{FF2B5EF4-FFF2-40B4-BE49-F238E27FC236}">
                <a16:creationId xmlns:a16="http://schemas.microsoft.com/office/drawing/2014/main" id="{B554A939-8A30-40B1-9771-852D06F28C21}"/>
              </a:ext>
            </a:extLst>
          </p:cNvPr>
          <p:cNvSpPr/>
          <p:nvPr/>
        </p:nvSpPr>
        <p:spPr>
          <a:xfrm>
            <a:off x="5729538" y="4081761"/>
            <a:ext cx="6096000" cy="600164"/>
          </a:xfrm>
          <a:prstGeom prst="rect">
            <a:avLst/>
          </a:prstGeom>
        </p:spPr>
        <p:txBody>
          <a:bodyPr>
            <a:spAutoFit/>
          </a:bodyPr>
          <a:lstStyle/>
          <a:p>
            <a:r>
              <a:rPr lang="en-US" sz="1100"/>
              <a:t>Java knows that the Rabbit class is not Comparable. It knows sorting will fail, so it doesn’t even let the code compile. You can fix this by passing a Comparator to sort(). Remember that a Comparator is useful when you want to specify sort order without using a compareTo() method:</a:t>
            </a:r>
          </a:p>
        </p:txBody>
      </p:sp>
      <p:sp>
        <p:nvSpPr>
          <p:cNvPr id="6" name="Rectangle 5">
            <a:extLst>
              <a:ext uri="{FF2B5EF4-FFF2-40B4-BE49-F238E27FC236}">
                <a16:creationId xmlns:a16="http://schemas.microsoft.com/office/drawing/2014/main" id="{2E7EE482-26C8-448F-92D9-542FB045AA56}"/>
              </a:ext>
            </a:extLst>
          </p:cNvPr>
          <p:cNvSpPr/>
          <p:nvPr/>
        </p:nvSpPr>
        <p:spPr>
          <a:xfrm>
            <a:off x="5729538" y="6205925"/>
            <a:ext cx="6096000" cy="430887"/>
          </a:xfrm>
          <a:prstGeom prst="rect">
            <a:avLst/>
          </a:prstGeom>
        </p:spPr>
        <p:txBody>
          <a:bodyPr>
            <a:spAutoFit/>
          </a:bodyPr>
          <a:lstStyle/>
          <a:p>
            <a:r>
              <a:rPr lang="en-US" sz="1100"/>
              <a:t>sort() and </a:t>
            </a:r>
            <a:r>
              <a:rPr lang="en-US" sz="1100" err="1"/>
              <a:t>binarySearch</a:t>
            </a:r>
            <a:r>
              <a:rPr lang="en-US" sz="1100"/>
              <a:t>() allow you to pass in a Comparator object when you don’t want to use the natural order. There is a trick in this space. What do you think the following outputs?</a:t>
            </a:r>
          </a:p>
        </p:txBody>
      </p:sp>
      <p:pic>
        <p:nvPicPr>
          <p:cNvPr id="11" name="Picture 10">
            <a:extLst>
              <a:ext uri="{FF2B5EF4-FFF2-40B4-BE49-F238E27FC236}">
                <a16:creationId xmlns:a16="http://schemas.microsoft.com/office/drawing/2014/main" id="{C9AACAF4-A1CB-4881-B49E-572D9697BC83}"/>
              </a:ext>
            </a:extLst>
          </p:cNvPr>
          <p:cNvPicPr>
            <a:picLocks noChangeAspect="1"/>
          </p:cNvPicPr>
          <p:nvPr/>
        </p:nvPicPr>
        <p:blipFill>
          <a:blip r:embed="rId7"/>
          <a:stretch>
            <a:fillRect/>
          </a:stretch>
        </p:blipFill>
        <p:spPr>
          <a:xfrm>
            <a:off x="7971503" y="3679723"/>
            <a:ext cx="4104693" cy="392512"/>
          </a:xfrm>
          <a:prstGeom prst="rect">
            <a:avLst/>
          </a:prstGeom>
        </p:spPr>
      </p:pic>
    </p:spTree>
    <p:extLst>
      <p:ext uri="{BB962C8B-B14F-4D97-AF65-F5344CB8AC3E}">
        <p14:creationId xmlns:p14="http://schemas.microsoft.com/office/powerpoint/2010/main" val="2086335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B8BAD4-FE11-42C3-A5C1-FAC01CED8BA0}"/>
              </a:ext>
            </a:extLst>
          </p:cNvPr>
          <p:cNvPicPr>
            <a:picLocks noChangeAspect="1"/>
          </p:cNvPicPr>
          <p:nvPr/>
        </p:nvPicPr>
        <p:blipFill>
          <a:blip r:embed="rId2"/>
          <a:stretch>
            <a:fillRect/>
          </a:stretch>
        </p:blipFill>
        <p:spPr>
          <a:xfrm>
            <a:off x="114300" y="0"/>
            <a:ext cx="3790950" cy="685800"/>
          </a:xfrm>
          <a:prstGeom prst="rect">
            <a:avLst/>
          </a:prstGeom>
        </p:spPr>
      </p:pic>
      <p:sp>
        <p:nvSpPr>
          <p:cNvPr id="5" name="Rectangle 4">
            <a:extLst>
              <a:ext uri="{FF2B5EF4-FFF2-40B4-BE49-F238E27FC236}">
                <a16:creationId xmlns:a16="http://schemas.microsoft.com/office/drawing/2014/main" id="{EE548B05-34BD-4D86-AF5D-851BAF304FB1}"/>
              </a:ext>
            </a:extLst>
          </p:cNvPr>
          <p:cNvSpPr/>
          <p:nvPr/>
        </p:nvSpPr>
        <p:spPr>
          <a:xfrm>
            <a:off x="104775" y="685800"/>
            <a:ext cx="6096000" cy="1785104"/>
          </a:xfrm>
          <a:prstGeom prst="rect">
            <a:avLst/>
          </a:prstGeom>
        </p:spPr>
        <p:txBody>
          <a:bodyPr>
            <a:spAutoFit/>
          </a:bodyPr>
          <a:lstStyle/>
          <a:p>
            <a:r>
              <a:rPr lang="en-US" sz="1100"/>
              <a:t>The correct answer is -1. Before you panic, you don’t need to know that the answer is -1. You do need to know that the answer is not defined. Line 3 creates a list, [Fluffy, Hoppy]. This list happens to be sorted in ascending order. Line 4 creates a Comparator that reverses the natural order. Line 5 requests a binary search in descending order. Since the list is in ascending order, we don’t meet the precondition for doing a search.</a:t>
            </a:r>
          </a:p>
          <a:p>
            <a:endParaRPr lang="en-US" sz="1100"/>
          </a:p>
          <a:p>
            <a:r>
              <a:rPr lang="en-US" sz="1100"/>
              <a:t>Earlier in the chapter, we talked about collections that require classes to implement Comparable.</a:t>
            </a:r>
          </a:p>
          <a:p>
            <a:r>
              <a:rPr lang="en-US" sz="1100"/>
              <a:t>Unlike sorting, they don’t check that you have actually implemented Comparable at compile time.</a:t>
            </a:r>
          </a:p>
          <a:p>
            <a:endParaRPr lang="en-US" sz="1100"/>
          </a:p>
          <a:p>
            <a:r>
              <a:rPr lang="en-US" sz="1100"/>
              <a:t>Going back to our Rabbit that does not implement Comparable, we try to add it to a TreeSet:</a:t>
            </a:r>
          </a:p>
        </p:txBody>
      </p:sp>
      <p:pic>
        <p:nvPicPr>
          <p:cNvPr id="6" name="Picture 5">
            <a:extLst>
              <a:ext uri="{FF2B5EF4-FFF2-40B4-BE49-F238E27FC236}">
                <a16:creationId xmlns:a16="http://schemas.microsoft.com/office/drawing/2014/main" id="{37F261F8-3D7C-4D37-8E4B-13074EEFF267}"/>
              </a:ext>
            </a:extLst>
          </p:cNvPr>
          <p:cNvPicPr>
            <a:picLocks noChangeAspect="1"/>
          </p:cNvPicPr>
          <p:nvPr/>
        </p:nvPicPr>
        <p:blipFill>
          <a:blip r:embed="rId3"/>
          <a:stretch>
            <a:fillRect/>
          </a:stretch>
        </p:blipFill>
        <p:spPr>
          <a:xfrm>
            <a:off x="171450" y="2489954"/>
            <a:ext cx="3790950" cy="1333500"/>
          </a:xfrm>
          <a:prstGeom prst="rect">
            <a:avLst/>
          </a:prstGeom>
        </p:spPr>
      </p:pic>
      <p:sp>
        <p:nvSpPr>
          <p:cNvPr id="7" name="Rectangle 6">
            <a:extLst>
              <a:ext uri="{FF2B5EF4-FFF2-40B4-BE49-F238E27FC236}">
                <a16:creationId xmlns:a16="http://schemas.microsoft.com/office/drawing/2014/main" id="{CBC9EFBA-D07C-4A76-B4C5-01ED80B579A5}"/>
              </a:ext>
            </a:extLst>
          </p:cNvPr>
          <p:cNvSpPr/>
          <p:nvPr/>
        </p:nvSpPr>
        <p:spPr>
          <a:xfrm>
            <a:off x="104775" y="3823454"/>
            <a:ext cx="6096000" cy="600164"/>
          </a:xfrm>
          <a:prstGeom prst="rect">
            <a:avLst/>
          </a:prstGeom>
        </p:spPr>
        <p:txBody>
          <a:bodyPr>
            <a:spAutoFit/>
          </a:bodyPr>
          <a:lstStyle/>
          <a:p>
            <a:r>
              <a:rPr lang="en-US" sz="1100"/>
              <a:t>Line 6 is fine. Duck does implement Comparable. </a:t>
            </a:r>
            <a:r>
              <a:rPr lang="en-US" sz="1100" err="1"/>
              <a:t>TreeSet</a:t>
            </a:r>
            <a:r>
              <a:rPr lang="en-US" sz="1100"/>
              <a:t> is able to sort it into the proper position in the set. Line 8 is a problem. When </a:t>
            </a:r>
            <a:r>
              <a:rPr lang="en-US" sz="1100" err="1"/>
              <a:t>TreeSet</a:t>
            </a:r>
            <a:r>
              <a:rPr lang="en-US" sz="1100"/>
              <a:t> tries to sort it, Java discovers the fact that Rabbit does not implement Comparable. Java throws an exception that looks like this:</a:t>
            </a:r>
          </a:p>
        </p:txBody>
      </p:sp>
      <p:pic>
        <p:nvPicPr>
          <p:cNvPr id="8" name="Picture 7">
            <a:extLst>
              <a:ext uri="{FF2B5EF4-FFF2-40B4-BE49-F238E27FC236}">
                <a16:creationId xmlns:a16="http://schemas.microsoft.com/office/drawing/2014/main" id="{A7E409B5-FFF2-43DE-A485-4A2C5DC92D73}"/>
              </a:ext>
            </a:extLst>
          </p:cNvPr>
          <p:cNvPicPr>
            <a:picLocks noChangeAspect="1"/>
          </p:cNvPicPr>
          <p:nvPr/>
        </p:nvPicPr>
        <p:blipFill>
          <a:blip r:embed="rId4"/>
          <a:stretch>
            <a:fillRect/>
          </a:stretch>
        </p:blipFill>
        <p:spPr>
          <a:xfrm>
            <a:off x="161925" y="4423618"/>
            <a:ext cx="4886325" cy="314325"/>
          </a:xfrm>
          <a:prstGeom prst="rect">
            <a:avLst/>
          </a:prstGeom>
        </p:spPr>
      </p:pic>
      <p:sp>
        <p:nvSpPr>
          <p:cNvPr id="9" name="Rectangle 8">
            <a:extLst>
              <a:ext uri="{FF2B5EF4-FFF2-40B4-BE49-F238E27FC236}">
                <a16:creationId xmlns:a16="http://schemas.microsoft.com/office/drawing/2014/main" id="{C1CEE763-4EBE-4861-83D4-5C858FCEB5F8}"/>
              </a:ext>
            </a:extLst>
          </p:cNvPr>
          <p:cNvSpPr/>
          <p:nvPr/>
        </p:nvSpPr>
        <p:spPr>
          <a:xfrm>
            <a:off x="104775" y="4737943"/>
            <a:ext cx="6096000" cy="600164"/>
          </a:xfrm>
          <a:prstGeom prst="rect">
            <a:avLst/>
          </a:prstGeom>
        </p:spPr>
        <p:txBody>
          <a:bodyPr>
            <a:spAutoFit/>
          </a:bodyPr>
          <a:lstStyle/>
          <a:p>
            <a:r>
              <a:rPr lang="en-US" sz="1100"/>
              <a:t>It seems weird for this exception to be thrown when the first object is added to the set. After all, there is nothing to compare yet. Java works this way for consistency. Just like searching and sorting, you can tell collections that require sorting that you wish to use a specific Comparator, for example:</a:t>
            </a:r>
          </a:p>
        </p:txBody>
      </p:sp>
      <p:pic>
        <p:nvPicPr>
          <p:cNvPr id="10" name="Picture 9">
            <a:extLst>
              <a:ext uri="{FF2B5EF4-FFF2-40B4-BE49-F238E27FC236}">
                <a16:creationId xmlns:a16="http://schemas.microsoft.com/office/drawing/2014/main" id="{EB7050D8-A881-414D-A434-4DF0A19D00D4}"/>
              </a:ext>
            </a:extLst>
          </p:cNvPr>
          <p:cNvPicPr>
            <a:picLocks noChangeAspect="1"/>
          </p:cNvPicPr>
          <p:nvPr/>
        </p:nvPicPr>
        <p:blipFill>
          <a:blip r:embed="rId5"/>
          <a:stretch>
            <a:fillRect/>
          </a:stretch>
        </p:blipFill>
        <p:spPr>
          <a:xfrm>
            <a:off x="161925" y="5366593"/>
            <a:ext cx="3743325" cy="819150"/>
          </a:xfrm>
          <a:prstGeom prst="rect">
            <a:avLst/>
          </a:prstGeom>
        </p:spPr>
      </p:pic>
      <p:sp>
        <p:nvSpPr>
          <p:cNvPr id="11" name="Rectangle 10">
            <a:extLst>
              <a:ext uri="{FF2B5EF4-FFF2-40B4-BE49-F238E27FC236}">
                <a16:creationId xmlns:a16="http://schemas.microsoft.com/office/drawing/2014/main" id="{01EEC1C2-CCA5-4B81-9574-DB4F19949E6F}"/>
              </a:ext>
            </a:extLst>
          </p:cNvPr>
          <p:cNvSpPr/>
          <p:nvPr/>
        </p:nvSpPr>
        <p:spPr>
          <a:xfrm>
            <a:off x="104775" y="6214229"/>
            <a:ext cx="6096000" cy="430887"/>
          </a:xfrm>
          <a:prstGeom prst="rect">
            <a:avLst/>
          </a:prstGeom>
        </p:spPr>
        <p:txBody>
          <a:bodyPr>
            <a:spAutoFit/>
          </a:bodyPr>
          <a:lstStyle/>
          <a:p>
            <a:r>
              <a:rPr lang="en-US" sz="1100"/>
              <a:t>Now Java knows that you want to sort by id and all is well. Comparators are helpful objects. They let you separate sort order from the object to be sorted.</a:t>
            </a:r>
          </a:p>
        </p:txBody>
      </p:sp>
      <p:cxnSp>
        <p:nvCxnSpPr>
          <p:cNvPr id="12" name="Straight Connector 11">
            <a:extLst>
              <a:ext uri="{FF2B5EF4-FFF2-40B4-BE49-F238E27FC236}">
                <a16:creationId xmlns:a16="http://schemas.microsoft.com/office/drawing/2014/main" id="{67E4EC59-8A0C-4787-AFFF-8F1A334F9C76}"/>
              </a:ext>
            </a:extLst>
          </p:cNvPr>
          <p:cNvCxnSpPr>
            <a:cxnSpLocks/>
          </p:cNvCxnSpPr>
          <p:nvPr/>
        </p:nvCxnSpPr>
        <p:spPr>
          <a:xfrm>
            <a:off x="6117556"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D67EBA-2D3B-4EF5-BAA9-C73C4623F591}"/>
              </a:ext>
            </a:extLst>
          </p:cNvPr>
          <p:cNvSpPr txBox="1"/>
          <p:nvPr/>
        </p:nvSpPr>
        <p:spPr>
          <a:xfrm>
            <a:off x="6136605" y="20248"/>
            <a:ext cx="4042602" cy="461665"/>
          </a:xfrm>
          <a:prstGeom prst="rect">
            <a:avLst/>
          </a:prstGeom>
          <a:noFill/>
        </p:spPr>
        <p:txBody>
          <a:bodyPr wrap="square" rtlCol="0">
            <a:spAutoFit/>
          </a:bodyPr>
          <a:lstStyle/>
          <a:p>
            <a:r>
              <a:rPr lang="en-US" sz="2400" b="1" u="sng"/>
              <a:t>6- Additions in Java 8</a:t>
            </a:r>
          </a:p>
        </p:txBody>
      </p:sp>
      <p:sp>
        <p:nvSpPr>
          <p:cNvPr id="14" name="TextBox 13">
            <a:extLst>
              <a:ext uri="{FF2B5EF4-FFF2-40B4-BE49-F238E27FC236}">
                <a16:creationId xmlns:a16="http://schemas.microsoft.com/office/drawing/2014/main" id="{769BF4CF-F61C-409D-9FDD-F6B7DA3DBB07}"/>
              </a:ext>
            </a:extLst>
          </p:cNvPr>
          <p:cNvSpPr txBox="1"/>
          <p:nvPr/>
        </p:nvSpPr>
        <p:spPr>
          <a:xfrm>
            <a:off x="6184230" y="413742"/>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a:t>Using Method References </a:t>
            </a:r>
          </a:p>
        </p:txBody>
      </p:sp>
      <p:sp>
        <p:nvSpPr>
          <p:cNvPr id="2" name="Rectangle 1">
            <a:extLst>
              <a:ext uri="{FF2B5EF4-FFF2-40B4-BE49-F238E27FC236}">
                <a16:creationId xmlns:a16="http://schemas.microsoft.com/office/drawing/2014/main" id="{2B8E50AA-B869-45EE-AADD-AAF7B120B167}"/>
              </a:ext>
            </a:extLst>
          </p:cNvPr>
          <p:cNvSpPr/>
          <p:nvPr/>
        </p:nvSpPr>
        <p:spPr>
          <a:xfrm>
            <a:off x="6210298" y="685800"/>
            <a:ext cx="5964496" cy="938719"/>
          </a:xfrm>
          <a:prstGeom prst="rect">
            <a:avLst/>
          </a:prstGeom>
        </p:spPr>
        <p:txBody>
          <a:bodyPr wrap="square">
            <a:spAutoFit/>
          </a:bodyPr>
          <a:lstStyle/>
          <a:p>
            <a:r>
              <a:rPr lang="en-US" sz="1100" b="1" i="1"/>
              <a:t>Method references </a:t>
            </a:r>
            <a:r>
              <a:rPr lang="en-US" sz="1100"/>
              <a:t>are a way to make the code shorter by reducing some of the code that can be inferred and simply mentioning the name of the method. Like lambdas, it takes time to get used to the new syntax.</a:t>
            </a:r>
          </a:p>
          <a:p>
            <a:endParaRPr lang="en-US" sz="1100"/>
          </a:p>
          <a:p>
            <a:r>
              <a:rPr lang="en-US" sz="1100"/>
              <a:t>Suppose that we have a Duck class with name and weight attributes along with this helper class:</a:t>
            </a:r>
          </a:p>
        </p:txBody>
      </p:sp>
      <p:pic>
        <p:nvPicPr>
          <p:cNvPr id="3" name="Picture 2">
            <a:extLst>
              <a:ext uri="{FF2B5EF4-FFF2-40B4-BE49-F238E27FC236}">
                <a16:creationId xmlns:a16="http://schemas.microsoft.com/office/drawing/2014/main" id="{67750192-E324-4A5E-B492-060D84D7BA53}"/>
              </a:ext>
            </a:extLst>
          </p:cNvPr>
          <p:cNvPicPr>
            <a:picLocks noChangeAspect="1"/>
          </p:cNvPicPr>
          <p:nvPr/>
        </p:nvPicPr>
        <p:blipFill>
          <a:blip r:embed="rId6"/>
          <a:stretch>
            <a:fillRect/>
          </a:stretch>
        </p:blipFill>
        <p:spPr>
          <a:xfrm>
            <a:off x="6260431" y="1578352"/>
            <a:ext cx="4324350" cy="1666875"/>
          </a:xfrm>
          <a:prstGeom prst="rect">
            <a:avLst/>
          </a:prstGeom>
        </p:spPr>
      </p:pic>
      <p:sp>
        <p:nvSpPr>
          <p:cNvPr id="15" name="Rectangle 14">
            <a:extLst>
              <a:ext uri="{FF2B5EF4-FFF2-40B4-BE49-F238E27FC236}">
                <a16:creationId xmlns:a16="http://schemas.microsoft.com/office/drawing/2014/main" id="{11A77B16-3BB8-4C93-AD5F-8FDD9D0061F3}"/>
              </a:ext>
            </a:extLst>
          </p:cNvPr>
          <p:cNvSpPr/>
          <p:nvPr/>
        </p:nvSpPr>
        <p:spPr>
          <a:xfrm>
            <a:off x="6210300" y="3210464"/>
            <a:ext cx="6096000" cy="430887"/>
          </a:xfrm>
          <a:prstGeom prst="rect">
            <a:avLst/>
          </a:prstGeom>
        </p:spPr>
        <p:txBody>
          <a:bodyPr>
            <a:spAutoFit/>
          </a:bodyPr>
          <a:lstStyle/>
          <a:p>
            <a:r>
              <a:rPr lang="en-US" sz="1100"/>
              <a:t>Now think about how we would write a Comparator for it if we wanted to sort by weight. Using lambdas, we’d have the following: </a:t>
            </a:r>
          </a:p>
        </p:txBody>
      </p:sp>
      <p:pic>
        <p:nvPicPr>
          <p:cNvPr id="16" name="Picture 15">
            <a:extLst>
              <a:ext uri="{FF2B5EF4-FFF2-40B4-BE49-F238E27FC236}">
                <a16:creationId xmlns:a16="http://schemas.microsoft.com/office/drawing/2014/main" id="{58BA29E0-56E4-4A7E-9886-31070AD7AB41}"/>
              </a:ext>
            </a:extLst>
          </p:cNvPr>
          <p:cNvPicPr>
            <a:picLocks noChangeAspect="1"/>
          </p:cNvPicPr>
          <p:nvPr/>
        </p:nvPicPr>
        <p:blipFill>
          <a:blip r:embed="rId7"/>
          <a:stretch>
            <a:fillRect/>
          </a:stretch>
        </p:blipFill>
        <p:spPr>
          <a:xfrm>
            <a:off x="6236368" y="3641351"/>
            <a:ext cx="5781675" cy="247650"/>
          </a:xfrm>
          <a:prstGeom prst="rect">
            <a:avLst/>
          </a:prstGeom>
        </p:spPr>
      </p:pic>
      <p:sp>
        <p:nvSpPr>
          <p:cNvPr id="17" name="Rectangle 16">
            <a:extLst>
              <a:ext uri="{FF2B5EF4-FFF2-40B4-BE49-F238E27FC236}">
                <a16:creationId xmlns:a16="http://schemas.microsoft.com/office/drawing/2014/main" id="{2998A2EF-1A8A-4D34-A16B-1BC8E78C237F}"/>
              </a:ext>
            </a:extLst>
          </p:cNvPr>
          <p:cNvSpPr/>
          <p:nvPr/>
        </p:nvSpPr>
        <p:spPr>
          <a:xfrm>
            <a:off x="6193756" y="3823454"/>
            <a:ext cx="6096000" cy="430887"/>
          </a:xfrm>
          <a:prstGeom prst="rect">
            <a:avLst/>
          </a:prstGeom>
        </p:spPr>
        <p:txBody>
          <a:bodyPr>
            <a:spAutoFit/>
          </a:bodyPr>
          <a:lstStyle/>
          <a:p>
            <a:r>
              <a:rPr lang="en-US" sz="1100"/>
              <a:t>Not bad. There’s a bit of redundancy, though. The lambda takes two parameters and does nothing but pass those parameters to another method. Java 8 lets us remove that redundancy and simply write this:</a:t>
            </a:r>
          </a:p>
        </p:txBody>
      </p:sp>
      <p:pic>
        <p:nvPicPr>
          <p:cNvPr id="18" name="Picture 17">
            <a:extLst>
              <a:ext uri="{FF2B5EF4-FFF2-40B4-BE49-F238E27FC236}">
                <a16:creationId xmlns:a16="http://schemas.microsoft.com/office/drawing/2014/main" id="{20778EB0-C86D-470B-B500-D671C287D644}"/>
              </a:ext>
            </a:extLst>
          </p:cNvPr>
          <p:cNvPicPr>
            <a:picLocks noChangeAspect="1"/>
          </p:cNvPicPr>
          <p:nvPr/>
        </p:nvPicPr>
        <p:blipFill>
          <a:blip r:embed="rId8"/>
          <a:stretch>
            <a:fillRect/>
          </a:stretch>
        </p:blipFill>
        <p:spPr>
          <a:xfrm>
            <a:off x="6269956" y="4254341"/>
            <a:ext cx="4295775" cy="257175"/>
          </a:xfrm>
          <a:prstGeom prst="rect">
            <a:avLst/>
          </a:prstGeom>
        </p:spPr>
      </p:pic>
      <p:sp>
        <p:nvSpPr>
          <p:cNvPr id="19" name="Rectangle 18">
            <a:extLst>
              <a:ext uri="{FF2B5EF4-FFF2-40B4-BE49-F238E27FC236}">
                <a16:creationId xmlns:a16="http://schemas.microsoft.com/office/drawing/2014/main" id="{7B577710-0A6B-46CC-837B-767D0226F07E}"/>
              </a:ext>
            </a:extLst>
          </p:cNvPr>
          <p:cNvSpPr/>
          <p:nvPr/>
        </p:nvSpPr>
        <p:spPr>
          <a:xfrm>
            <a:off x="6210298" y="4506456"/>
            <a:ext cx="6096000" cy="261610"/>
          </a:xfrm>
          <a:prstGeom prst="rect">
            <a:avLst/>
          </a:prstGeom>
        </p:spPr>
        <p:txBody>
          <a:bodyPr>
            <a:spAutoFit/>
          </a:bodyPr>
          <a:lstStyle/>
          <a:p>
            <a:r>
              <a:rPr lang="en-US" sz="1100"/>
              <a:t>The :: operator tells Java to pass the parameters automatically into compareByWeight . </a:t>
            </a:r>
          </a:p>
        </p:txBody>
      </p:sp>
      <p:pic>
        <p:nvPicPr>
          <p:cNvPr id="20" name="Picture 19">
            <a:extLst>
              <a:ext uri="{FF2B5EF4-FFF2-40B4-BE49-F238E27FC236}">
                <a16:creationId xmlns:a16="http://schemas.microsoft.com/office/drawing/2014/main" id="{6F9409BF-F799-40D8-8562-DF4E4BF7EC47}"/>
              </a:ext>
            </a:extLst>
          </p:cNvPr>
          <p:cNvPicPr>
            <a:picLocks noChangeAspect="1"/>
          </p:cNvPicPr>
          <p:nvPr/>
        </p:nvPicPr>
        <p:blipFill>
          <a:blip r:embed="rId9"/>
          <a:stretch>
            <a:fillRect/>
          </a:stretch>
        </p:blipFill>
        <p:spPr>
          <a:xfrm>
            <a:off x="6148375" y="4746336"/>
            <a:ext cx="6043626" cy="657225"/>
          </a:xfrm>
          <a:prstGeom prst="rect">
            <a:avLst/>
          </a:prstGeom>
        </p:spPr>
      </p:pic>
      <p:sp>
        <p:nvSpPr>
          <p:cNvPr id="21" name="Rectangle 20">
            <a:extLst>
              <a:ext uri="{FF2B5EF4-FFF2-40B4-BE49-F238E27FC236}">
                <a16:creationId xmlns:a16="http://schemas.microsoft.com/office/drawing/2014/main" id="{F8EA3E5A-2930-4E1D-A765-7A41B0C72929}"/>
              </a:ext>
            </a:extLst>
          </p:cNvPr>
          <p:cNvSpPr/>
          <p:nvPr/>
        </p:nvSpPr>
        <p:spPr>
          <a:xfrm>
            <a:off x="6219823" y="5420856"/>
            <a:ext cx="6096000" cy="1107996"/>
          </a:xfrm>
          <a:prstGeom prst="rect">
            <a:avLst/>
          </a:prstGeom>
        </p:spPr>
        <p:txBody>
          <a:bodyPr>
            <a:spAutoFit/>
          </a:bodyPr>
          <a:lstStyle/>
          <a:p>
            <a:r>
              <a:rPr lang="en-US" sz="1100"/>
              <a:t>There are four formats for method references: </a:t>
            </a:r>
          </a:p>
          <a:p>
            <a:endParaRPr lang="en-US" sz="1100"/>
          </a:p>
          <a:p>
            <a:r>
              <a:rPr lang="en-US" sz="1100"/>
              <a:t>■ Static methods </a:t>
            </a:r>
          </a:p>
          <a:p>
            <a:r>
              <a:rPr lang="en-US" sz="1100"/>
              <a:t>■ Instance methods on a particular instance </a:t>
            </a:r>
          </a:p>
          <a:p>
            <a:r>
              <a:rPr lang="en-US" sz="1100"/>
              <a:t>■ Instance methods on an instance to be determined at runtime</a:t>
            </a:r>
          </a:p>
          <a:p>
            <a:r>
              <a:rPr lang="en-US" sz="1100"/>
              <a:t>■ Constructors</a:t>
            </a:r>
          </a:p>
        </p:txBody>
      </p:sp>
      <p:pic>
        <p:nvPicPr>
          <p:cNvPr id="22" name="Picture 21">
            <a:extLst>
              <a:ext uri="{FF2B5EF4-FFF2-40B4-BE49-F238E27FC236}">
                <a16:creationId xmlns:a16="http://schemas.microsoft.com/office/drawing/2014/main" id="{41714A30-A0AC-4A99-A578-7C7599335E05}"/>
              </a:ext>
            </a:extLst>
          </p:cNvPr>
          <p:cNvPicPr>
            <a:picLocks noChangeAspect="1"/>
          </p:cNvPicPr>
          <p:nvPr/>
        </p:nvPicPr>
        <p:blipFill>
          <a:blip r:embed="rId10"/>
          <a:stretch>
            <a:fillRect/>
          </a:stretch>
        </p:blipFill>
        <p:spPr>
          <a:xfrm>
            <a:off x="2384913" y="3502742"/>
            <a:ext cx="3663459" cy="325429"/>
          </a:xfrm>
          <a:prstGeom prst="rect">
            <a:avLst/>
          </a:prstGeom>
        </p:spPr>
      </p:pic>
    </p:spTree>
    <p:extLst>
      <p:ext uri="{BB962C8B-B14F-4D97-AF65-F5344CB8AC3E}">
        <p14:creationId xmlns:p14="http://schemas.microsoft.com/office/powerpoint/2010/main" val="3568758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25AAEA-1268-46B0-A103-FAE4E7ABB934}"/>
              </a:ext>
            </a:extLst>
          </p:cNvPr>
          <p:cNvSpPr/>
          <p:nvPr/>
        </p:nvSpPr>
        <p:spPr>
          <a:xfrm>
            <a:off x="0" y="0"/>
            <a:ext cx="6096000" cy="1615827"/>
          </a:xfrm>
          <a:prstGeom prst="rect">
            <a:avLst/>
          </a:prstGeom>
        </p:spPr>
        <p:txBody>
          <a:bodyPr>
            <a:spAutoFit/>
          </a:bodyPr>
          <a:lstStyle/>
          <a:p>
            <a:r>
              <a:rPr lang="en-US" sz="1100"/>
              <a:t>In this chapter, we will be using three functional interfaces in our examples. We will use more in the next chapter. Remember from Chapter 2 that Predicate is a functional interface that takes a single parameter of any type and returns a boolean . Another functional interface is Consumer , which takes a single parameter of any type and has a void return type. Finally, Supplier doesn’t take any parameters and returns any type.</a:t>
            </a:r>
          </a:p>
          <a:p>
            <a:endParaRPr lang="en-US" sz="1100"/>
          </a:p>
          <a:p>
            <a:r>
              <a:rPr lang="en-US" sz="1100"/>
              <a:t> Let’s look at some examples from the Java API. In each set, we show the lambda equivalent. Remember that none of these method references are actually called in the code that follows. They are simply available to be called in the future. Let’s start with a static method:</a:t>
            </a:r>
          </a:p>
        </p:txBody>
      </p:sp>
      <p:pic>
        <p:nvPicPr>
          <p:cNvPr id="5" name="Picture 4">
            <a:extLst>
              <a:ext uri="{FF2B5EF4-FFF2-40B4-BE49-F238E27FC236}">
                <a16:creationId xmlns:a16="http://schemas.microsoft.com/office/drawing/2014/main" id="{55811AD4-B28A-42F7-95AD-08CAE2775AB6}"/>
              </a:ext>
            </a:extLst>
          </p:cNvPr>
          <p:cNvPicPr>
            <a:picLocks noChangeAspect="1"/>
          </p:cNvPicPr>
          <p:nvPr/>
        </p:nvPicPr>
        <p:blipFill>
          <a:blip r:embed="rId2"/>
          <a:stretch>
            <a:fillRect/>
          </a:stretch>
        </p:blipFill>
        <p:spPr>
          <a:xfrm>
            <a:off x="90487" y="1596777"/>
            <a:ext cx="4981575" cy="466725"/>
          </a:xfrm>
          <a:prstGeom prst="rect">
            <a:avLst/>
          </a:prstGeom>
        </p:spPr>
      </p:pic>
      <p:sp>
        <p:nvSpPr>
          <p:cNvPr id="6" name="Rectangle 5">
            <a:extLst>
              <a:ext uri="{FF2B5EF4-FFF2-40B4-BE49-F238E27FC236}">
                <a16:creationId xmlns:a16="http://schemas.microsoft.com/office/drawing/2014/main" id="{2AFC61ED-871B-4FFF-83F1-B602C6851396}"/>
              </a:ext>
            </a:extLst>
          </p:cNvPr>
          <p:cNvSpPr/>
          <p:nvPr/>
        </p:nvSpPr>
        <p:spPr>
          <a:xfrm>
            <a:off x="28575" y="2063502"/>
            <a:ext cx="6096000" cy="1615827"/>
          </a:xfrm>
          <a:prstGeom prst="rect">
            <a:avLst/>
          </a:prstGeom>
        </p:spPr>
        <p:txBody>
          <a:bodyPr>
            <a:spAutoFit/>
          </a:bodyPr>
          <a:lstStyle/>
          <a:p>
            <a:r>
              <a:rPr lang="en-US" sz="1100"/>
              <a:t>On line 14, we call a method with one parameter, and Java knows that it should create a lambda with one parameter and pass it to the method. </a:t>
            </a:r>
          </a:p>
          <a:p>
            <a:endParaRPr lang="en-US" sz="1100"/>
          </a:p>
          <a:p>
            <a:r>
              <a:rPr lang="en-US" sz="1100"/>
              <a:t>Wait a minute. We know that the sort method is overloaded. How does Java know that we want to call the version that omits the comparator? With both lambdas and method references, Java is inferring information from the context. In this case, we said that we were declaring a Consumer , which takes only one parameter. Java looks for a method that matches that description. </a:t>
            </a:r>
          </a:p>
          <a:p>
            <a:endParaRPr lang="en-US" sz="1100"/>
          </a:p>
          <a:p>
            <a:r>
              <a:rPr lang="en-US" sz="1100"/>
              <a:t>Next up is calling an instance method on a specific instance:</a:t>
            </a:r>
          </a:p>
        </p:txBody>
      </p:sp>
      <p:pic>
        <p:nvPicPr>
          <p:cNvPr id="7" name="Picture 6">
            <a:extLst>
              <a:ext uri="{FF2B5EF4-FFF2-40B4-BE49-F238E27FC236}">
                <a16:creationId xmlns:a16="http://schemas.microsoft.com/office/drawing/2014/main" id="{7B33C47F-48C9-4BF8-8F73-C5ED0344EDDE}"/>
              </a:ext>
            </a:extLst>
          </p:cNvPr>
          <p:cNvPicPr>
            <a:picLocks noChangeAspect="1"/>
          </p:cNvPicPr>
          <p:nvPr/>
        </p:nvPicPr>
        <p:blipFill>
          <a:blip r:embed="rId3"/>
          <a:stretch>
            <a:fillRect/>
          </a:stretch>
        </p:blipFill>
        <p:spPr>
          <a:xfrm>
            <a:off x="90487" y="3726954"/>
            <a:ext cx="4343400" cy="704850"/>
          </a:xfrm>
          <a:prstGeom prst="rect">
            <a:avLst/>
          </a:prstGeom>
        </p:spPr>
      </p:pic>
      <p:sp>
        <p:nvSpPr>
          <p:cNvPr id="8" name="Rectangle 7">
            <a:extLst>
              <a:ext uri="{FF2B5EF4-FFF2-40B4-BE49-F238E27FC236}">
                <a16:creationId xmlns:a16="http://schemas.microsoft.com/office/drawing/2014/main" id="{D8D45E8A-DBB3-4325-922A-539672A7EE90}"/>
              </a:ext>
            </a:extLst>
          </p:cNvPr>
          <p:cNvSpPr/>
          <p:nvPr/>
        </p:nvSpPr>
        <p:spPr>
          <a:xfrm>
            <a:off x="28575" y="4431804"/>
            <a:ext cx="6096000" cy="600164"/>
          </a:xfrm>
          <a:prstGeom prst="rect">
            <a:avLst/>
          </a:prstGeom>
        </p:spPr>
        <p:txBody>
          <a:bodyPr>
            <a:spAutoFit/>
          </a:bodyPr>
          <a:lstStyle/>
          <a:p>
            <a:r>
              <a:rPr lang="en-US" sz="1100"/>
              <a:t>Line 17 shows that we want to call </a:t>
            </a:r>
            <a:r>
              <a:rPr lang="en-US" sz="1100" err="1"/>
              <a:t>string.startsWith</a:t>
            </a:r>
            <a:r>
              <a:rPr lang="en-US" sz="1100"/>
              <a:t>() and pass a single parameter to be supplied at runtime. This would be a nice way of filtering the data in a list. Next, we call an instance method without knowing the instance in advance:</a:t>
            </a:r>
          </a:p>
        </p:txBody>
      </p:sp>
      <p:pic>
        <p:nvPicPr>
          <p:cNvPr id="9" name="Picture 8">
            <a:extLst>
              <a:ext uri="{FF2B5EF4-FFF2-40B4-BE49-F238E27FC236}">
                <a16:creationId xmlns:a16="http://schemas.microsoft.com/office/drawing/2014/main" id="{42ED9761-5FD3-4096-BA18-56C28A891B57}"/>
              </a:ext>
            </a:extLst>
          </p:cNvPr>
          <p:cNvPicPr>
            <a:picLocks noChangeAspect="1"/>
          </p:cNvPicPr>
          <p:nvPr/>
        </p:nvPicPr>
        <p:blipFill>
          <a:blip r:embed="rId4"/>
          <a:stretch>
            <a:fillRect/>
          </a:stretch>
        </p:blipFill>
        <p:spPr>
          <a:xfrm>
            <a:off x="90487" y="5118377"/>
            <a:ext cx="4029075" cy="419100"/>
          </a:xfrm>
          <a:prstGeom prst="rect">
            <a:avLst/>
          </a:prstGeom>
        </p:spPr>
      </p:pic>
      <p:sp>
        <p:nvSpPr>
          <p:cNvPr id="10" name="Rectangle 9">
            <a:extLst>
              <a:ext uri="{FF2B5EF4-FFF2-40B4-BE49-F238E27FC236}">
                <a16:creationId xmlns:a16="http://schemas.microsoft.com/office/drawing/2014/main" id="{073D598A-3549-4546-B23F-415D85D8D0AC}"/>
              </a:ext>
            </a:extLst>
          </p:cNvPr>
          <p:cNvSpPr/>
          <p:nvPr/>
        </p:nvSpPr>
        <p:spPr>
          <a:xfrm>
            <a:off x="28575" y="5597783"/>
            <a:ext cx="6096000" cy="769441"/>
          </a:xfrm>
          <a:prstGeom prst="rect">
            <a:avLst/>
          </a:prstGeom>
        </p:spPr>
        <p:txBody>
          <a:bodyPr>
            <a:spAutoFit/>
          </a:bodyPr>
          <a:lstStyle/>
          <a:p>
            <a:r>
              <a:rPr lang="en-US" sz="1100"/>
              <a:t>Line 19 says the method that we want to call is declared in String. It looks like a static method, but it isn’t. Instead, Java knows that isEmpty is an instance method that does not take any parameters. Java uses the parameter supplied at runtime as the instance on which the method is called. Finally, we have a constructor reference:</a:t>
            </a:r>
          </a:p>
        </p:txBody>
      </p:sp>
      <p:pic>
        <p:nvPicPr>
          <p:cNvPr id="11" name="Picture 10">
            <a:extLst>
              <a:ext uri="{FF2B5EF4-FFF2-40B4-BE49-F238E27FC236}">
                <a16:creationId xmlns:a16="http://schemas.microsoft.com/office/drawing/2014/main" id="{59FF6280-2221-465E-9A10-DF559F5C16AA}"/>
              </a:ext>
            </a:extLst>
          </p:cNvPr>
          <p:cNvPicPr>
            <a:picLocks noChangeAspect="1"/>
          </p:cNvPicPr>
          <p:nvPr/>
        </p:nvPicPr>
        <p:blipFill>
          <a:blip r:embed="rId5"/>
          <a:stretch>
            <a:fillRect/>
          </a:stretch>
        </p:blipFill>
        <p:spPr>
          <a:xfrm>
            <a:off x="90487" y="6443424"/>
            <a:ext cx="4429125" cy="390525"/>
          </a:xfrm>
          <a:prstGeom prst="rect">
            <a:avLst/>
          </a:prstGeom>
        </p:spPr>
      </p:pic>
      <p:sp>
        <p:nvSpPr>
          <p:cNvPr id="12" name="Rectangle 11">
            <a:extLst>
              <a:ext uri="{FF2B5EF4-FFF2-40B4-BE49-F238E27FC236}">
                <a16:creationId xmlns:a16="http://schemas.microsoft.com/office/drawing/2014/main" id="{DE08228C-8C96-4AD5-A072-446415F2B0FB}"/>
              </a:ext>
            </a:extLst>
          </p:cNvPr>
          <p:cNvSpPr/>
          <p:nvPr/>
        </p:nvSpPr>
        <p:spPr>
          <a:xfrm>
            <a:off x="6122070" y="0"/>
            <a:ext cx="6096000" cy="600164"/>
          </a:xfrm>
          <a:prstGeom prst="rect">
            <a:avLst/>
          </a:prstGeom>
        </p:spPr>
        <p:txBody>
          <a:bodyPr>
            <a:spAutoFit/>
          </a:bodyPr>
          <a:lstStyle/>
          <a:p>
            <a:r>
              <a:rPr lang="en-US" sz="1100"/>
              <a:t>A </a:t>
            </a:r>
            <a:r>
              <a:rPr lang="en-US" sz="1100" b="1" i="1"/>
              <a:t>constructor reference </a:t>
            </a:r>
            <a:r>
              <a:rPr lang="en-US" sz="1100"/>
              <a:t>is a special type of method reference that uses new instead of a method, and it creates a new object. It expands like the method references you have seen so far. You’ll see method references again in the next chapter when we cover more types of functional interfaces.</a:t>
            </a:r>
          </a:p>
        </p:txBody>
      </p:sp>
      <p:cxnSp>
        <p:nvCxnSpPr>
          <p:cNvPr id="13" name="Straight Connector 12">
            <a:extLst>
              <a:ext uri="{FF2B5EF4-FFF2-40B4-BE49-F238E27FC236}">
                <a16:creationId xmlns:a16="http://schemas.microsoft.com/office/drawing/2014/main" id="{EA7B6957-1DA7-4547-8E26-CD27A57449B2}"/>
              </a:ext>
            </a:extLst>
          </p:cNvPr>
          <p:cNvCxnSpPr>
            <a:cxnSpLocks/>
          </p:cNvCxnSpPr>
          <p:nvPr/>
        </p:nvCxnSpPr>
        <p:spPr>
          <a:xfrm>
            <a:off x="606993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1BC788-501D-4D20-B183-4F48238DFE3B}"/>
              </a:ext>
            </a:extLst>
          </p:cNvPr>
          <p:cNvSpPr txBox="1"/>
          <p:nvPr/>
        </p:nvSpPr>
        <p:spPr>
          <a:xfrm>
            <a:off x="6069931" y="600164"/>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a:t>Removing Conditionally </a:t>
            </a:r>
          </a:p>
        </p:txBody>
      </p:sp>
      <p:sp>
        <p:nvSpPr>
          <p:cNvPr id="15" name="Rectangle 14">
            <a:extLst>
              <a:ext uri="{FF2B5EF4-FFF2-40B4-BE49-F238E27FC236}">
                <a16:creationId xmlns:a16="http://schemas.microsoft.com/office/drawing/2014/main" id="{82D60EF4-34DC-40F3-A4F0-C7B793A55257}"/>
              </a:ext>
            </a:extLst>
          </p:cNvPr>
          <p:cNvSpPr/>
          <p:nvPr/>
        </p:nvSpPr>
        <p:spPr>
          <a:xfrm>
            <a:off x="6096000" y="5705237"/>
            <a:ext cx="6096000" cy="600164"/>
          </a:xfrm>
          <a:prstGeom prst="rect">
            <a:avLst/>
          </a:prstGeom>
        </p:spPr>
        <p:txBody>
          <a:bodyPr>
            <a:spAutoFit/>
          </a:bodyPr>
          <a:lstStyle/>
          <a:p>
            <a:r>
              <a:rPr lang="en-US" sz="1100"/>
              <a:t>Another new method introduced on Lists is replaceAll. Java 8 lets you pass a lambda expression and have it applied to each element in the list. The result replaces the current value of that element. The method signature looks like:</a:t>
            </a:r>
          </a:p>
        </p:txBody>
      </p:sp>
      <p:pic>
        <p:nvPicPr>
          <p:cNvPr id="16" name="Picture 15">
            <a:extLst>
              <a:ext uri="{FF2B5EF4-FFF2-40B4-BE49-F238E27FC236}">
                <a16:creationId xmlns:a16="http://schemas.microsoft.com/office/drawing/2014/main" id="{D1FB0915-94C6-4D4D-8A4E-D54A04C64E45}"/>
              </a:ext>
            </a:extLst>
          </p:cNvPr>
          <p:cNvPicPr>
            <a:picLocks noChangeAspect="1"/>
          </p:cNvPicPr>
          <p:nvPr/>
        </p:nvPicPr>
        <p:blipFill>
          <a:blip r:embed="rId6"/>
          <a:stretch>
            <a:fillRect/>
          </a:stretch>
        </p:blipFill>
        <p:spPr>
          <a:xfrm>
            <a:off x="6187734" y="6471346"/>
            <a:ext cx="2762250" cy="247650"/>
          </a:xfrm>
          <a:prstGeom prst="rect">
            <a:avLst/>
          </a:prstGeom>
        </p:spPr>
      </p:pic>
      <p:sp>
        <p:nvSpPr>
          <p:cNvPr id="18" name="Rectangle 17">
            <a:extLst>
              <a:ext uri="{FF2B5EF4-FFF2-40B4-BE49-F238E27FC236}">
                <a16:creationId xmlns:a16="http://schemas.microsoft.com/office/drawing/2014/main" id="{5E1382DE-805C-470E-91A1-9F7C9656F327}"/>
              </a:ext>
            </a:extLst>
          </p:cNvPr>
          <p:cNvSpPr/>
          <p:nvPr/>
        </p:nvSpPr>
        <p:spPr>
          <a:xfrm>
            <a:off x="6122070" y="885810"/>
            <a:ext cx="6096000" cy="600164"/>
          </a:xfrm>
          <a:prstGeom prst="rect">
            <a:avLst/>
          </a:prstGeom>
        </p:spPr>
        <p:txBody>
          <a:bodyPr>
            <a:spAutoFit/>
          </a:bodyPr>
          <a:lstStyle/>
          <a:p>
            <a:r>
              <a:rPr lang="en-US" sz="1100"/>
              <a:t>Java 8 introduces a new method called removeIf. Before this, we had the ability to remove a specified object from a collection or a specified index from a list. Now we can specify what should be deleted using a block of code. The method signature looks like this:</a:t>
            </a:r>
          </a:p>
        </p:txBody>
      </p:sp>
      <p:pic>
        <p:nvPicPr>
          <p:cNvPr id="19" name="Picture 18">
            <a:extLst>
              <a:ext uri="{FF2B5EF4-FFF2-40B4-BE49-F238E27FC236}">
                <a16:creationId xmlns:a16="http://schemas.microsoft.com/office/drawing/2014/main" id="{A922D664-2F70-4DF6-AC99-B33DBDB56187}"/>
              </a:ext>
            </a:extLst>
          </p:cNvPr>
          <p:cNvPicPr>
            <a:picLocks noChangeAspect="1"/>
          </p:cNvPicPr>
          <p:nvPr/>
        </p:nvPicPr>
        <p:blipFill>
          <a:blip r:embed="rId7"/>
          <a:stretch>
            <a:fillRect/>
          </a:stretch>
        </p:blipFill>
        <p:spPr>
          <a:xfrm>
            <a:off x="6196012" y="1485424"/>
            <a:ext cx="3457575" cy="209550"/>
          </a:xfrm>
          <a:prstGeom prst="rect">
            <a:avLst/>
          </a:prstGeom>
        </p:spPr>
      </p:pic>
      <p:sp>
        <p:nvSpPr>
          <p:cNvPr id="20" name="Rectangle 19">
            <a:extLst>
              <a:ext uri="{FF2B5EF4-FFF2-40B4-BE49-F238E27FC236}">
                <a16:creationId xmlns:a16="http://schemas.microsoft.com/office/drawing/2014/main" id="{8CC38758-E5A9-4D9B-886B-809667E2E20F}"/>
              </a:ext>
            </a:extLst>
          </p:cNvPr>
          <p:cNvSpPr/>
          <p:nvPr/>
        </p:nvSpPr>
        <p:spPr>
          <a:xfrm>
            <a:off x="6122070" y="1673795"/>
            <a:ext cx="6096000" cy="600164"/>
          </a:xfrm>
          <a:prstGeom prst="rect">
            <a:avLst/>
          </a:prstGeom>
        </p:spPr>
        <p:txBody>
          <a:bodyPr>
            <a:spAutoFit/>
          </a:bodyPr>
          <a:lstStyle/>
          <a:p>
            <a:r>
              <a:rPr lang="en-US" sz="1100"/>
              <a:t>It uses a Predicate, which is a lambda that takes one parameter and returns a boolean. Since lambdas use deferred execution, this allows specifying logic to run when that point in the code is reached. Let’s take a look at an example: </a:t>
            </a:r>
          </a:p>
        </p:txBody>
      </p:sp>
      <p:pic>
        <p:nvPicPr>
          <p:cNvPr id="21" name="Picture 20">
            <a:extLst>
              <a:ext uri="{FF2B5EF4-FFF2-40B4-BE49-F238E27FC236}">
                <a16:creationId xmlns:a16="http://schemas.microsoft.com/office/drawing/2014/main" id="{12225A0C-CA84-4A37-98BD-DCCB3DB3CC2D}"/>
              </a:ext>
            </a:extLst>
          </p:cNvPr>
          <p:cNvPicPr>
            <a:picLocks noChangeAspect="1"/>
          </p:cNvPicPr>
          <p:nvPr/>
        </p:nvPicPr>
        <p:blipFill>
          <a:blip r:embed="rId8"/>
          <a:stretch>
            <a:fillRect/>
          </a:stretch>
        </p:blipFill>
        <p:spPr>
          <a:xfrm>
            <a:off x="6196012" y="2355435"/>
            <a:ext cx="4343400" cy="1228725"/>
          </a:xfrm>
          <a:prstGeom prst="rect">
            <a:avLst/>
          </a:prstGeom>
        </p:spPr>
      </p:pic>
      <p:sp>
        <p:nvSpPr>
          <p:cNvPr id="22" name="Rectangle 21">
            <a:extLst>
              <a:ext uri="{FF2B5EF4-FFF2-40B4-BE49-F238E27FC236}">
                <a16:creationId xmlns:a16="http://schemas.microsoft.com/office/drawing/2014/main" id="{853BFAA3-D672-442D-B6DD-4BCE3BEFF5DA}"/>
              </a:ext>
            </a:extLst>
          </p:cNvPr>
          <p:cNvSpPr/>
          <p:nvPr/>
        </p:nvSpPr>
        <p:spPr>
          <a:xfrm>
            <a:off x="6155656" y="3528574"/>
            <a:ext cx="6096000" cy="1785104"/>
          </a:xfrm>
          <a:prstGeom prst="rect">
            <a:avLst/>
          </a:prstGeom>
        </p:spPr>
        <p:txBody>
          <a:bodyPr>
            <a:spAutoFit/>
          </a:bodyPr>
          <a:lstStyle/>
          <a:p>
            <a:r>
              <a:rPr lang="en-US" sz="1100"/>
              <a:t>Line 8 shows how to remove all of the strings that begin with the letter A. This allows us to make the Assistant disappear.</a:t>
            </a:r>
          </a:p>
          <a:p>
            <a:endParaRPr lang="en-US" sz="1100"/>
          </a:p>
          <a:p>
            <a:r>
              <a:rPr lang="en-US" sz="1100"/>
              <a:t> How would you replace line 8 with a method reference? Trick question—you can’t. Since startsWith takes a parameter that isn’t s, it needs to be specified “the long way.” </a:t>
            </a:r>
          </a:p>
          <a:p>
            <a:endParaRPr lang="en-US" sz="1100"/>
          </a:p>
          <a:p>
            <a:r>
              <a:rPr lang="en-US" sz="1100"/>
              <a:t>There isn’t much to removeIf as long as long as you remember how Predicate works. If this isn’t familiar, go back and review Chapter 2. We will be using lambdas a lot in the next chapter, and you need to have this down cold. The most important thing to remember about removeIf is that it is one of two methods that are on a collection and it takes a lambda parameter.</a:t>
            </a:r>
          </a:p>
        </p:txBody>
      </p:sp>
      <p:sp>
        <p:nvSpPr>
          <p:cNvPr id="23" name="TextBox 22">
            <a:extLst>
              <a:ext uri="{FF2B5EF4-FFF2-40B4-BE49-F238E27FC236}">
                <a16:creationId xmlns:a16="http://schemas.microsoft.com/office/drawing/2014/main" id="{85898A82-9498-4B9C-A8D4-78766EF6F9B6}"/>
              </a:ext>
            </a:extLst>
          </p:cNvPr>
          <p:cNvSpPr txBox="1"/>
          <p:nvPr/>
        </p:nvSpPr>
        <p:spPr>
          <a:xfrm>
            <a:off x="6069930" y="5275599"/>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a:t>Updating All Elements </a:t>
            </a:r>
          </a:p>
        </p:txBody>
      </p:sp>
      <p:pic>
        <p:nvPicPr>
          <p:cNvPr id="24" name="Picture 23">
            <a:extLst>
              <a:ext uri="{FF2B5EF4-FFF2-40B4-BE49-F238E27FC236}">
                <a16:creationId xmlns:a16="http://schemas.microsoft.com/office/drawing/2014/main" id="{4037F636-7FCC-49A2-85D6-E2C522FA4ED0}"/>
              </a:ext>
            </a:extLst>
          </p:cNvPr>
          <p:cNvPicPr>
            <a:picLocks noChangeAspect="1"/>
          </p:cNvPicPr>
          <p:nvPr/>
        </p:nvPicPr>
        <p:blipFill>
          <a:blip r:embed="rId9"/>
          <a:stretch>
            <a:fillRect/>
          </a:stretch>
        </p:blipFill>
        <p:spPr>
          <a:xfrm>
            <a:off x="8716406" y="3377988"/>
            <a:ext cx="3394882" cy="211931"/>
          </a:xfrm>
          <a:prstGeom prst="rect">
            <a:avLst/>
          </a:prstGeom>
        </p:spPr>
      </p:pic>
      <p:pic>
        <p:nvPicPr>
          <p:cNvPr id="25" name="Picture 24">
            <a:extLst>
              <a:ext uri="{FF2B5EF4-FFF2-40B4-BE49-F238E27FC236}">
                <a16:creationId xmlns:a16="http://schemas.microsoft.com/office/drawing/2014/main" id="{48643D5C-2490-47E5-B489-F35BD061CC71}"/>
              </a:ext>
            </a:extLst>
          </p:cNvPr>
          <p:cNvPicPr>
            <a:picLocks noChangeAspect="1"/>
          </p:cNvPicPr>
          <p:nvPr/>
        </p:nvPicPr>
        <p:blipFill>
          <a:blip r:embed="rId9"/>
          <a:stretch>
            <a:fillRect/>
          </a:stretch>
        </p:blipFill>
        <p:spPr>
          <a:xfrm>
            <a:off x="8624965" y="2950414"/>
            <a:ext cx="3514897" cy="211931"/>
          </a:xfrm>
          <a:prstGeom prst="rect">
            <a:avLst/>
          </a:prstGeom>
        </p:spPr>
      </p:pic>
    </p:spTree>
    <p:extLst>
      <p:ext uri="{BB962C8B-B14F-4D97-AF65-F5344CB8AC3E}">
        <p14:creationId xmlns:p14="http://schemas.microsoft.com/office/powerpoint/2010/main" val="42880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460000-05E1-47BB-92E6-0283FDADB0B8}"/>
              </a:ext>
            </a:extLst>
          </p:cNvPr>
          <p:cNvPicPr>
            <a:picLocks noChangeAspect="1"/>
          </p:cNvPicPr>
          <p:nvPr/>
        </p:nvPicPr>
        <p:blipFill>
          <a:blip r:embed="rId2"/>
          <a:stretch>
            <a:fillRect/>
          </a:stretch>
        </p:blipFill>
        <p:spPr>
          <a:xfrm>
            <a:off x="114300" y="430887"/>
            <a:ext cx="3419475" cy="704850"/>
          </a:xfrm>
          <a:prstGeom prst="rect">
            <a:avLst/>
          </a:prstGeom>
        </p:spPr>
      </p:pic>
      <p:sp>
        <p:nvSpPr>
          <p:cNvPr id="5" name="Rectangle 4">
            <a:extLst>
              <a:ext uri="{FF2B5EF4-FFF2-40B4-BE49-F238E27FC236}">
                <a16:creationId xmlns:a16="http://schemas.microsoft.com/office/drawing/2014/main" id="{27D10A84-5BBF-490E-BAA3-C8611D591A8D}"/>
              </a:ext>
            </a:extLst>
          </p:cNvPr>
          <p:cNvSpPr/>
          <p:nvPr/>
        </p:nvSpPr>
        <p:spPr>
          <a:xfrm>
            <a:off x="104775" y="1116687"/>
            <a:ext cx="6096000" cy="261610"/>
          </a:xfrm>
          <a:prstGeom prst="rect">
            <a:avLst/>
          </a:prstGeom>
        </p:spPr>
        <p:txBody>
          <a:bodyPr>
            <a:spAutoFit/>
          </a:bodyPr>
          <a:lstStyle/>
          <a:p>
            <a:r>
              <a:rPr lang="en-US" sz="1100"/>
              <a:t>The lambda uses deferred execution to increase the value of each element in the list. </a:t>
            </a:r>
          </a:p>
        </p:txBody>
      </p:sp>
      <p:sp>
        <p:nvSpPr>
          <p:cNvPr id="6" name="Rectangle 5">
            <a:extLst>
              <a:ext uri="{FF2B5EF4-FFF2-40B4-BE49-F238E27FC236}">
                <a16:creationId xmlns:a16="http://schemas.microsoft.com/office/drawing/2014/main" id="{C5801368-E6F9-4A7F-9967-7CCA225A9AB8}"/>
              </a:ext>
            </a:extLst>
          </p:cNvPr>
          <p:cNvSpPr/>
          <p:nvPr/>
        </p:nvSpPr>
        <p:spPr>
          <a:xfrm>
            <a:off x="76200" y="0"/>
            <a:ext cx="6096000" cy="430887"/>
          </a:xfrm>
          <a:prstGeom prst="rect">
            <a:avLst/>
          </a:prstGeom>
        </p:spPr>
        <p:txBody>
          <a:bodyPr>
            <a:spAutoFit/>
          </a:bodyPr>
          <a:lstStyle/>
          <a:p>
            <a:r>
              <a:rPr lang="en-US" sz="1100"/>
              <a:t>It uses a UnaryOperator, which takes one parameter and returns a value of the same type. Let’s take a look at an example:</a:t>
            </a:r>
          </a:p>
        </p:txBody>
      </p:sp>
      <p:sp>
        <p:nvSpPr>
          <p:cNvPr id="7" name="TextBox 6">
            <a:extLst>
              <a:ext uri="{FF2B5EF4-FFF2-40B4-BE49-F238E27FC236}">
                <a16:creationId xmlns:a16="http://schemas.microsoft.com/office/drawing/2014/main" id="{7FF1BBF8-D24B-4CC9-9AA0-0DE91328866C}"/>
              </a:ext>
            </a:extLst>
          </p:cNvPr>
          <p:cNvSpPr txBox="1"/>
          <p:nvPr/>
        </p:nvSpPr>
        <p:spPr>
          <a:xfrm>
            <a:off x="15546" y="1378297"/>
            <a:ext cx="3388382" cy="369332"/>
          </a:xfrm>
          <a:prstGeom prst="rect">
            <a:avLst/>
          </a:prstGeom>
          <a:noFill/>
        </p:spPr>
        <p:txBody>
          <a:bodyPr wrap="square">
            <a:spAutoFit/>
          </a:bodyPr>
          <a:lstStyle/>
          <a:p>
            <a:pPr marL="342900" indent="-342900">
              <a:buFont typeface="Wingdings" panose="05000000000000000000" pitchFamily="2" charset="2"/>
              <a:buChar char="Ø"/>
            </a:pPr>
            <a:r>
              <a:rPr lang="en-US"/>
              <a:t>Looping through a Collection </a:t>
            </a:r>
          </a:p>
        </p:txBody>
      </p:sp>
      <p:sp>
        <p:nvSpPr>
          <p:cNvPr id="8" name="Rectangle 7">
            <a:extLst>
              <a:ext uri="{FF2B5EF4-FFF2-40B4-BE49-F238E27FC236}">
                <a16:creationId xmlns:a16="http://schemas.microsoft.com/office/drawing/2014/main" id="{8855608B-7B80-4F3B-B13A-A176503A5609}"/>
              </a:ext>
            </a:extLst>
          </p:cNvPr>
          <p:cNvSpPr/>
          <p:nvPr/>
        </p:nvSpPr>
        <p:spPr>
          <a:xfrm>
            <a:off x="107293" y="1703665"/>
            <a:ext cx="6096000" cy="769441"/>
          </a:xfrm>
          <a:prstGeom prst="rect">
            <a:avLst/>
          </a:prstGeom>
        </p:spPr>
        <p:txBody>
          <a:bodyPr>
            <a:spAutoFit/>
          </a:bodyPr>
          <a:lstStyle/>
          <a:p>
            <a:r>
              <a:rPr lang="en-US" sz="1100"/>
              <a:t>Looping though a Collection is very common. For example, we often want to print out the values one per line. There are a few ways to do this. We could use an iterator, the enhanced for loop, or a number of other approaches—or we could use a Java 8 lambda. Cats like to explore, so let’s join two of them as we learn a shorter way to loop through a Collection. We start with the traditional way:</a:t>
            </a:r>
          </a:p>
        </p:txBody>
      </p:sp>
      <p:pic>
        <p:nvPicPr>
          <p:cNvPr id="9" name="Picture 8">
            <a:extLst>
              <a:ext uri="{FF2B5EF4-FFF2-40B4-BE49-F238E27FC236}">
                <a16:creationId xmlns:a16="http://schemas.microsoft.com/office/drawing/2014/main" id="{BD18D7A6-416C-4536-9F96-210CE5C65BD9}"/>
              </a:ext>
            </a:extLst>
          </p:cNvPr>
          <p:cNvPicPr>
            <a:picLocks noChangeAspect="1"/>
          </p:cNvPicPr>
          <p:nvPr/>
        </p:nvPicPr>
        <p:blipFill>
          <a:blip r:embed="rId3"/>
          <a:stretch>
            <a:fillRect/>
          </a:stretch>
        </p:blipFill>
        <p:spPr>
          <a:xfrm>
            <a:off x="161925" y="2441286"/>
            <a:ext cx="4067175" cy="714375"/>
          </a:xfrm>
          <a:prstGeom prst="rect">
            <a:avLst/>
          </a:prstGeom>
        </p:spPr>
      </p:pic>
      <p:sp>
        <p:nvSpPr>
          <p:cNvPr id="10" name="Rectangle 9">
            <a:extLst>
              <a:ext uri="{FF2B5EF4-FFF2-40B4-BE49-F238E27FC236}">
                <a16:creationId xmlns:a16="http://schemas.microsoft.com/office/drawing/2014/main" id="{D49613EE-2E01-43A5-8924-C7727799B0AD}"/>
              </a:ext>
            </a:extLst>
          </p:cNvPr>
          <p:cNvSpPr/>
          <p:nvPr/>
        </p:nvSpPr>
        <p:spPr>
          <a:xfrm>
            <a:off x="142875" y="3167390"/>
            <a:ext cx="3844322" cy="261610"/>
          </a:xfrm>
          <a:prstGeom prst="rect">
            <a:avLst/>
          </a:prstGeom>
        </p:spPr>
        <p:txBody>
          <a:bodyPr wrap="none">
            <a:spAutoFit/>
          </a:bodyPr>
          <a:lstStyle/>
          <a:p>
            <a:r>
              <a:rPr lang="en-US" sz="1100"/>
              <a:t>This works. We can do the same thing with lambdas in one line: </a:t>
            </a:r>
          </a:p>
        </p:txBody>
      </p:sp>
      <p:pic>
        <p:nvPicPr>
          <p:cNvPr id="11" name="Picture 10">
            <a:extLst>
              <a:ext uri="{FF2B5EF4-FFF2-40B4-BE49-F238E27FC236}">
                <a16:creationId xmlns:a16="http://schemas.microsoft.com/office/drawing/2014/main" id="{F3BDC199-AAAF-411A-A521-ADD9FF26E45B}"/>
              </a:ext>
            </a:extLst>
          </p:cNvPr>
          <p:cNvPicPr>
            <a:picLocks noChangeAspect="1"/>
          </p:cNvPicPr>
          <p:nvPr/>
        </p:nvPicPr>
        <p:blipFill>
          <a:blip r:embed="rId4"/>
          <a:stretch>
            <a:fillRect/>
          </a:stretch>
        </p:blipFill>
        <p:spPr>
          <a:xfrm>
            <a:off x="161925" y="3544518"/>
            <a:ext cx="3171825" cy="304800"/>
          </a:xfrm>
          <a:prstGeom prst="rect">
            <a:avLst/>
          </a:prstGeom>
        </p:spPr>
      </p:pic>
      <p:sp>
        <p:nvSpPr>
          <p:cNvPr id="12" name="Rectangle 11">
            <a:extLst>
              <a:ext uri="{FF2B5EF4-FFF2-40B4-BE49-F238E27FC236}">
                <a16:creationId xmlns:a16="http://schemas.microsoft.com/office/drawing/2014/main" id="{EA479F3A-1949-487F-AC00-D9460A76C720}"/>
              </a:ext>
            </a:extLst>
          </p:cNvPr>
          <p:cNvSpPr/>
          <p:nvPr/>
        </p:nvSpPr>
        <p:spPr>
          <a:xfrm>
            <a:off x="142875" y="3893282"/>
            <a:ext cx="6096000" cy="430887"/>
          </a:xfrm>
          <a:prstGeom prst="rect">
            <a:avLst/>
          </a:prstGeom>
        </p:spPr>
        <p:txBody>
          <a:bodyPr>
            <a:spAutoFit/>
          </a:bodyPr>
          <a:lstStyle/>
          <a:p>
            <a:r>
              <a:rPr lang="en-US" sz="1100"/>
              <a:t>This time, we’ve used a Consumer, which takes a single parameter and doesn’t return anything. You won’t see this approach used too often because it is common to use a method reference instead:</a:t>
            </a:r>
          </a:p>
        </p:txBody>
      </p:sp>
      <p:pic>
        <p:nvPicPr>
          <p:cNvPr id="13" name="Picture 12">
            <a:extLst>
              <a:ext uri="{FF2B5EF4-FFF2-40B4-BE49-F238E27FC236}">
                <a16:creationId xmlns:a16="http://schemas.microsoft.com/office/drawing/2014/main" id="{2EF29C42-AE75-44CC-84A3-9ECCFF2A4223}"/>
              </a:ext>
            </a:extLst>
          </p:cNvPr>
          <p:cNvPicPr>
            <a:picLocks noChangeAspect="1"/>
          </p:cNvPicPr>
          <p:nvPr/>
        </p:nvPicPr>
        <p:blipFill>
          <a:blip r:embed="rId5"/>
          <a:stretch>
            <a:fillRect/>
          </a:stretch>
        </p:blipFill>
        <p:spPr>
          <a:xfrm>
            <a:off x="200025" y="4385962"/>
            <a:ext cx="2638425" cy="276225"/>
          </a:xfrm>
          <a:prstGeom prst="rect">
            <a:avLst/>
          </a:prstGeom>
        </p:spPr>
      </p:pic>
      <p:sp>
        <p:nvSpPr>
          <p:cNvPr id="14" name="Rectangle 13">
            <a:extLst>
              <a:ext uri="{FF2B5EF4-FFF2-40B4-BE49-F238E27FC236}">
                <a16:creationId xmlns:a16="http://schemas.microsoft.com/office/drawing/2014/main" id="{9F412AD8-E81E-46B4-AB47-22A56B41A88F}"/>
              </a:ext>
            </a:extLst>
          </p:cNvPr>
          <p:cNvSpPr/>
          <p:nvPr/>
        </p:nvSpPr>
        <p:spPr>
          <a:xfrm>
            <a:off x="168932" y="4657928"/>
            <a:ext cx="6096000" cy="600164"/>
          </a:xfrm>
          <a:prstGeom prst="rect">
            <a:avLst/>
          </a:prstGeom>
        </p:spPr>
        <p:txBody>
          <a:bodyPr>
            <a:spAutoFit/>
          </a:bodyPr>
          <a:lstStyle/>
          <a:p>
            <a:r>
              <a:rPr lang="en-US" sz="1100"/>
              <a:t>The cats have now discovered a more efficient way of printing their names. Now they have more time to play (as do we)! In the next chapter, you will learn about using the stream() method to do much more powerful things with lambdas. </a:t>
            </a:r>
          </a:p>
        </p:txBody>
      </p:sp>
      <p:sp>
        <p:nvSpPr>
          <p:cNvPr id="15" name="TextBox 14">
            <a:extLst>
              <a:ext uri="{FF2B5EF4-FFF2-40B4-BE49-F238E27FC236}">
                <a16:creationId xmlns:a16="http://schemas.microsoft.com/office/drawing/2014/main" id="{CC20AA63-2A5D-4266-A16E-4911B806A5C8}"/>
              </a:ext>
            </a:extLst>
          </p:cNvPr>
          <p:cNvSpPr txBox="1"/>
          <p:nvPr/>
        </p:nvSpPr>
        <p:spPr>
          <a:xfrm>
            <a:off x="5901" y="5293381"/>
            <a:ext cx="4710179" cy="369332"/>
          </a:xfrm>
          <a:prstGeom prst="rect">
            <a:avLst/>
          </a:prstGeom>
          <a:noFill/>
        </p:spPr>
        <p:txBody>
          <a:bodyPr wrap="square">
            <a:spAutoFit/>
          </a:bodyPr>
          <a:lstStyle/>
          <a:p>
            <a:pPr marL="342900" indent="-342900">
              <a:buFont typeface="Wingdings" panose="05000000000000000000" pitchFamily="2" charset="2"/>
              <a:buChar char="Ø"/>
            </a:pPr>
            <a:r>
              <a:rPr lang="en-US"/>
              <a:t>Using New Java 8 Map APIs </a:t>
            </a:r>
          </a:p>
        </p:txBody>
      </p:sp>
      <p:sp>
        <p:nvSpPr>
          <p:cNvPr id="17" name="Rectangle 16">
            <a:extLst>
              <a:ext uri="{FF2B5EF4-FFF2-40B4-BE49-F238E27FC236}">
                <a16:creationId xmlns:a16="http://schemas.microsoft.com/office/drawing/2014/main" id="{ED00438F-F7CB-483C-B355-266764DC2E0B}"/>
              </a:ext>
            </a:extLst>
          </p:cNvPr>
          <p:cNvSpPr/>
          <p:nvPr/>
        </p:nvSpPr>
        <p:spPr>
          <a:xfrm>
            <a:off x="104775" y="5631399"/>
            <a:ext cx="6096000" cy="600164"/>
          </a:xfrm>
          <a:prstGeom prst="rect">
            <a:avLst/>
          </a:prstGeom>
        </p:spPr>
        <p:txBody>
          <a:bodyPr>
            <a:spAutoFit/>
          </a:bodyPr>
          <a:lstStyle/>
          <a:p>
            <a:r>
              <a:rPr lang="en-US" sz="1100"/>
              <a:t>Java 8 added a number of new methods on the Map interface. Only merge() is listed in the OCP objectives. Two others, computeIfPresent() and computeIfAbsent(), are added in the upgrade exam objectives.</a:t>
            </a:r>
          </a:p>
        </p:txBody>
      </p:sp>
      <p:cxnSp>
        <p:nvCxnSpPr>
          <p:cNvPr id="18" name="Straight Connector 17">
            <a:extLst>
              <a:ext uri="{FF2B5EF4-FFF2-40B4-BE49-F238E27FC236}">
                <a16:creationId xmlns:a16="http://schemas.microsoft.com/office/drawing/2014/main" id="{BD9EB7F4-D279-4430-BD28-EE55C4C7CC24}"/>
              </a:ext>
            </a:extLst>
          </p:cNvPr>
          <p:cNvCxnSpPr>
            <a:cxnSpLocks/>
          </p:cNvCxnSpPr>
          <p:nvPr/>
        </p:nvCxnSpPr>
        <p:spPr>
          <a:xfrm>
            <a:off x="620328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0F38B4F-CA6B-49C4-B771-E5578A7B80E9}"/>
              </a:ext>
            </a:extLst>
          </p:cNvPr>
          <p:cNvSpPr/>
          <p:nvPr/>
        </p:nvSpPr>
        <p:spPr>
          <a:xfrm>
            <a:off x="6290004" y="871593"/>
            <a:ext cx="5886958" cy="430887"/>
          </a:xfrm>
          <a:prstGeom prst="rect">
            <a:avLst/>
          </a:prstGeom>
        </p:spPr>
        <p:txBody>
          <a:bodyPr wrap="square">
            <a:spAutoFit/>
          </a:bodyPr>
          <a:lstStyle/>
          <a:p>
            <a:r>
              <a:rPr lang="en-US" sz="1100"/>
              <a:t>There’s another method, called </a:t>
            </a:r>
            <a:r>
              <a:rPr lang="en-US" sz="1100" err="1"/>
              <a:t>putIfAbsent</a:t>
            </a:r>
            <a:r>
              <a:rPr lang="en-US" sz="1100"/>
              <a:t>(), that you can call if you want to set a value in the map, </a:t>
            </a:r>
          </a:p>
          <a:p>
            <a:r>
              <a:rPr lang="en-US" sz="1100"/>
              <a:t>but this method skips it if the value is already set to a non-null value:</a:t>
            </a:r>
          </a:p>
        </p:txBody>
      </p:sp>
      <p:sp>
        <p:nvSpPr>
          <p:cNvPr id="23" name="Rectangle 22">
            <a:extLst>
              <a:ext uri="{FF2B5EF4-FFF2-40B4-BE49-F238E27FC236}">
                <a16:creationId xmlns:a16="http://schemas.microsoft.com/office/drawing/2014/main" id="{55A4012C-4BF6-4E8A-A75F-05E255351FB7}"/>
              </a:ext>
            </a:extLst>
          </p:cNvPr>
          <p:cNvSpPr/>
          <p:nvPr/>
        </p:nvSpPr>
        <p:spPr>
          <a:xfrm>
            <a:off x="6309302" y="2739124"/>
            <a:ext cx="6096000" cy="769441"/>
          </a:xfrm>
          <a:prstGeom prst="rect">
            <a:avLst/>
          </a:prstGeom>
        </p:spPr>
        <p:txBody>
          <a:bodyPr>
            <a:spAutoFit/>
          </a:bodyPr>
          <a:lstStyle/>
          <a:p>
            <a:r>
              <a:rPr lang="en-US" sz="1100"/>
              <a:t>As you can see, Jenny’s value is not updated because one was already present. Sam wasn’t there at </a:t>
            </a:r>
          </a:p>
          <a:p>
            <a:r>
              <a:rPr lang="en-US" sz="1100"/>
              <a:t>all, so he was added. Tom was present as a key but had a null value. Therefore, he was added as well. These two methods handle simple replacements. Sometimes, you need more logic to determine </a:t>
            </a:r>
          </a:p>
          <a:p>
            <a:r>
              <a:rPr lang="en-US" sz="1100"/>
              <a:t>which value should be used. The following sections show three approaches.</a:t>
            </a:r>
          </a:p>
        </p:txBody>
      </p:sp>
      <p:sp>
        <p:nvSpPr>
          <p:cNvPr id="24" name="TextBox 23">
            <a:extLst>
              <a:ext uri="{FF2B5EF4-FFF2-40B4-BE49-F238E27FC236}">
                <a16:creationId xmlns:a16="http://schemas.microsoft.com/office/drawing/2014/main" id="{D80B6572-54AC-4C62-A37F-B2030A036B01}"/>
              </a:ext>
            </a:extLst>
          </p:cNvPr>
          <p:cNvSpPr txBox="1"/>
          <p:nvPr/>
        </p:nvSpPr>
        <p:spPr>
          <a:xfrm>
            <a:off x="6320099" y="3372011"/>
            <a:ext cx="717119" cy="338554"/>
          </a:xfrm>
          <a:prstGeom prst="rect">
            <a:avLst/>
          </a:prstGeom>
          <a:noFill/>
        </p:spPr>
        <p:txBody>
          <a:bodyPr wrap="none" rtlCol="0">
            <a:spAutoFit/>
          </a:bodyPr>
          <a:lstStyle/>
          <a:p>
            <a:r>
              <a:rPr lang="en-US" sz="1600" u="sng"/>
              <a:t>merge</a:t>
            </a:r>
          </a:p>
        </p:txBody>
      </p:sp>
      <p:sp>
        <p:nvSpPr>
          <p:cNvPr id="26" name="Rectangle 25">
            <a:extLst>
              <a:ext uri="{FF2B5EF4-FFF2-40B4-BE49-F238E27FC236}">
                <a16:creationId xmlns:a16="http://schemas.microsoft.com/office/drawing/2014/main" id="{6E1C30BE-D140-4847-AFE7-E3A65DB36E9B}"/>
              </a:ext>
            </a:extLst>
          </p:cNvPr>
          <p:cNvSpPr/>
          <p:nvPr/>
        </p:nvSpPr>
        <p:spPr>
          <a:xfrm>
            <a:off x="6231856" y="3631013"/>
            <a:ext cx="6096000" cy="600164"/>
          </a:xfrm>
          <a:prstGeom prst="rect">
            <a:avLst/>
          </a:prstGeom>
        </p:spPr>
        <p:txBody>
          <a:bodyPr>
            <a:spAutoFit/>
          </a:bodyPr>
          <a:lstStyle/>
          <a:p>
            <a:r>
              <a:rPr lang="en-US" sz="1100"/>
              <a:t>The merge() method allows adding logic to the problem of what to choose. Suppose that our guests </a:t>
            </a:r>
          </a:p>
          <a:p>
            <a:r>
              <a:rPr lang="en-US" sz="1100"/>
              <a:t>are indecisive and can’t pick a favorite. They agree that the ride that has the longest name must be</a:t>
            </a:r>
          </a:p>
          <a:p>
            <a:r>
              <a:rPr lang="en-US" sz="1100"/>
              <a:t> the most fun. We can write code to express this by passing a mapping function to the merge() method:</a:t>
            </a:r>
          </a:p>
        </p:txBody>
      </p:sp>
      <p:sp>
        <p:nvSpPr>
          <p:cNvPr id="28" name="Rectangle 27">
            <a:extLst>
              <a:ext uri="{FF2B5EF4-FFF2-40B4-BE49-F238E27FC236}">
                <a16:creationId xmlns:a16="http://schemas.microsoft.com/office/drawing/2014/main" id="{27066C79-B050-40F5-B246-F4144C6F4329}"/>
              </a:ext>
            </a:extLst>
          </p:cNvPr>
          <p:cNvSpPr/>
          <p:nvPr/>
        </p:nvSpPr>
        <p:spPr>
          <a:xfrm>
            <a:off x="114300" y="6282295"/>
            <a:ext cx="6096000" cy="430887"/>
          </a:xfrm>
          <a:prstGeom prst="rect">
            <a:avLst/>
          </a:prstGeom>
        </p:spPr>
        <p:txBody>
          <a:bodyPr>
            <a:spAutoFit/>
          </a:bodyPr>
          <a:lstStyle/>
          <a:p>
            <a:r>
              <a:rPr lang="en-US" sz="1100"/>
              <a:t>Sometimes you need to update the value for a specific key in the map. There are a few ways that you can do this. The first is to replace the existing value unconditionally:</a:t>
            </a:r>
          </a:p>
        </p:txBody>
      </p:sp>
      <p:pic>
        <p:nvPicPr>
          <p:cNvPr id="29" name="Picture 28">
            <a:extLst>
              <a:ext uri="{FF2B5EF4-FFF2-40B4-BE49-F238E27FC236}">
                <a16:creationId xmlns:a16="http://schemas.microsoft.com/office/drawing/2014/main" id="{A035556D-8E13-4872-8C1C-72F2886B582F}"/>
              </a:ext>
            </a:extLst>
          </p:cNvPr>
          <p:cNvPicPr>
            <a:picLocks noChangeAspect="1"/>
          </p:cNvPicPr>
          <p:nvPr/>
        </p:nvPicPr>
        <p:blipFill>
          <a:blip r:embed="rId6"/>
          <a:stretch>
            <a:fillRect/>
          </a:stretch>
        </p:blipFill>
        <p:spPr>
          <a:xfrm>
            <a:off x="6349921" y="1273819"/>
            <a:ext cx="5362575" cy="1524000"/>
          </a:xfrm>
          <a:prstGeom prst="rect">
            <a:avLst/>
          </a:prstGeom>
        </p:spPr>
      </p:pic>
      <p:pic>
        <p:nvPicPr>
          <p:cNvPr id="30" name="Picture 29">
            <a:extLst>
              <a:ext uri="{FF2B5EF4-FFF2-40B4-BE49-F238E27FC236}">
                <a16:creationId xmlns:a16="http://schemas.microsoft.com/office/drawing/2014/main" id="{BDD86B9D-4D07-4DD1-8583-375EDB31B51C}"/>
              </a:ext>
            </a:extLst>
          </p:cNvPr>
          <p:cNvPicPr>
            <a:picLocks noChangeAspect="1"/>
          </p:cNvPicPr>
          <p:nvPr/>
        </p:nvPicPr>
        <p:blipFill>
          <a:blip r:embed="rId7"/>
          <a:stretch>
            <a:fillRect/>
          </a:stretch>
        </p:blipFill>
        <p:spPr>
          <a:xfrm>
            <a:off x="6348674" y="-9525"/>
            <a:ext cx="3676650" cy="952500"/>
          </a:xfrm>
          <a:prstGeom prst="rect">
            <a:avLst/>
          </a:prstGeom>
        </p:spPr>
      </p:pic>
      <p:pic>
        <p:nvPicPr>
          <p:cNvPr id="31" name="Picture 30">
            <a:extLst>
              <a:ext uri="{FF2B5EF4-FFF2-40B4-BE49-F238E27FC236}">
                <a16:creationId xmlns:a16="http://schemas.microsoft.com/office/drawing/2014/main" id="{D006BA39-28AB-4762-AA37-AD1D2B625E76}"/>
              </a:ext>
            </a:extLst>
          </p:cNvPr>
          <p:cNvPicPr>
            <a:picLocks noChangeAspect="1"/>
          </p:cNvPicPr>
          <p:nvPr/>
        </p:nvPicPr>
        <p:blipFill>
          <a:blip r:embed="rId8"/>
          <a:stretch>
            <a:fillRect/>
          </a:stretch>
        </p:blipFill>
        <p:spPr>
          <a:xfrm>
            <a:off x="6465218" y="4214020"/>
            <a:ext cx="5229225" cy="2638425"/>
          </a:xfrm>
          <a:prstGeom prst="rect">
            <a:avLst/>
          </a:prstGeom>
        </p:spPr>
      </p:pic>
      <p:pic>
        <p:nvPicPr>
          <p:cNvPr id="25" name="Picture 24">
            <a:extLst>
              <a:ext uri="{FF2B5EF4-FFF2-40B4-BE49-F238E27FC236}">
                <a16:creationId xmlns:a16="http://schemas.microsoft.com/office/drawing/2014/main" id="{2AF473C8-367E-4D1B-A809-D9400824D8AB}"/>
              </a:ext>
            </a:extLst>
          </p:cNvPr>
          <p:cNvPicPr>
            <a:picLocks noChangeAspect="1"/>
          </p:cNvPicPr>
          <p:nvPr/>
        </p:nvPicPr>
        <p:blipFill>
          <a:blip r:embed="rId9"/>
          <a:stretch>
            <a:fillRect/>
          </a:stretch>
        </p:blipFill>
        <p:spPr>
          <a:xfrm>
            <a:off x="2134901" y="834148"/>
            <a:ext cx="4039529" cy="250177"/>
          </a:xfrm>
          <a:prstGeom prst="rect">
            <a:avLst/>
          </a:prstGeom>
        </p:spPr>
      </p:pic>
      <p:pic>
        <p:nvPicPr>
          <p:cNvPr id="27" name="Picture 26">
            <a:extLst>
              <a:ext uri="{FF2B5EF4-FFF2-40B4-BE49-F238E27FC236}">
                <a16:creationId xmlns:a16="http://schemas.microsoft.com/office/drawing/2014/main" id="{54B8C4EE-6595-414D-AD0C-A3F9FB21A44B}"/>
              </a:ext>
            </a:extLst>
          </p:cNvPr>
          <p:cNvPicPr>
            <a:picLocks noChangeAspect="1"/>
          </p:cNvPicPr>
          <p:nvPr/>
        </p:nvPicPr>
        <p:blipFill>
          <a:blip r:embed="rId9"/>
          <a:stretch>
            <a:fillRect/>
          </a:stretch>
        </p:blipFill>
        <p:spPr>
          <a:xfrm>
            <a:off x="8735762" y="2577737"/>
            <a:ext cx="3380038" cy="223375"/>
          </a:xfrm>
          <a:prstGeom prst="rect">
            <a:avLst/>
          </a:prstGeom>
        </p:spPr>
      </p:pic>
      <p:pic>
        <p:nvPicPr>
          <p:cNvPr id="32" name="Picture 31">
            <a:extLst>
              <a:ext uri="{FF2B5EF4-FFF2-40B4-BE49-F238E27FC236}">
                <a16:creationId xmlns:a16="http://schemas.microsoft.com/office/drawing/2014/main" id="{15C03926-3A82-41F5-90A2-9ECE7C3D8802}"/>
              </a:ext>
            </a:extLst>
          </p:cNvPr>
          <p:cNvPicPr>
            <a:picLocks noChangeAspect="1"/>
          </p:cNvPicPr>
          <p:nvPr/>
        </p:nvPicPr>
        <p:blipFill>
          <a:blip r:embed="rId9"/>
          <a:stretch>
            <a:fillRect/>
          </a:stretch>
        </p:blipFill>
        <p:spPr>
          <a:xfrm>
            <a:off x="8686293" y="664301"/>
            <a:ext cx="2886582" cy="244028"/>
          </a:xfrm>
          <a:prstGeom prst="rect">
            <a:avLst/>
          </a:prstGeom>
        </p:spPr>
      </p:pic>
      <p:pic>
        <p:nvPicPr>
          <p:cNvPr id="33" name="Picture 32">
            <a:extLst>
              <a:ext uri="{FF2B5EF4-FFF2-40B4-BE49-F238E27FC236}">
                <a16:creationId xmlns:a16="http://schemas.microsoft.com/office/drawing/2014/main" id="{7938CE93-1317-4D69-A3E5-E3DA82C28590}"/>
              </a:ext>
            </a:extLst>
          </p:cNvPr>
          <p:cNvPicPr>
            <a:picLocks noChangeAspect="1"/>
          </p:cNvPicPr>
          <p:nvPr/>
        </p:nvPicPr>
        <p:blipFill>
          <a:blip r:embed="rId9"/>
          <a:stretch>
            <a:fillRect/>
          </a:stretch>
        </p:blipFill>
        <p:spPr>
          <a:xfrm>
            <a:off x="9229496" y="6231563"/>
            <a:ext cx="2848196" cy="626437"/>
          </a:xfrm>
          <a:prstGeom prst="rect">
            <a:avLst/>
          </a:prstGeom>
        </p:spPr>
      </p:pic>
    </p:spTree>
    <p:extLst>
      <p:ext uri="{BB962C8B-B14F-4D97-AF65-F5344CB8AC3E}">
        <p14:creationId xmlns:p14="http://schemas.microsoft.com/office/powerpoint/2010/main" val="4086359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457A1E-F4F8-4546-8C3B-4AE180106E75}"/>
              </a:ext>
            </a:extLst>
          </p:cNvPr>
          <p:cNvSpPr/>
          <p:nvPr/>
        </p:nvSpPr>
        <p:spPr>
          <a:xfrm>
            <a:off x="66675" y="0"/>
            <a:ext cx="6096000" cy="1615827"/>
          </a:xfrm>
          <a:prstGeom prst="rect">
            <a:avLst/>
          </a:prstGeom>
        </p:spPr>
        <p:txBody>
          <a:bodyPr>
            <a:spAutoFit/>
          </a:bodyPr>
          <a:lstStyle/>
          <a:p>
            <a:r>
              <a:rPr lang="en-US" sz="1100"/>
              <a:t>Line 11 uses a functional interface called a BiFunction. In this case, it takes two parameters of the same type and returns a value of that type. Our implementation returns the one with the longest name. Line 18 calls this mapping function, and it sees that “Bus Tour” is longer than “Skyride,” so it leaves the value as “Bus Tour.” Line 19 calls this mapping function again. This time “Tram” is not longer than “Skyride,” so the map is updated. Line 21 prints out the new map contents. Lines 22 and 23 show that the result gets returned from merge(). </a:t>
            </a:r>
          </a:p>
          <a:p>
            <a:endParaRPr lang="en-US" sz="1100"/>
          </a:p>
          <a:p>
            <a:r>
              <a:rPr lang="en-US" sz="1100"/>
              <a:t>The merge() method also has logic for what happens if nulls or missing keys are involved. In this case, it doesn’t call the BiFunction at all, and it simply uses the new value:</a:t>
            </a:r>
          </a:p>
        </p:txBody>
      </p:sp>
      <p:pic>
        <p:nvPicPr>
          <p:cNvPr id="7" name="Picture 6">
            <a:extLst>
              <a:ext uri="{FF2B5EF4-FFF2-40B4-BE49-F238E27FC236}">
                <a16:creationId xmlns:a16="http://schemas.microsoft.com/office/drawing/2014/main" id="{E0612DD2-83FB-4918-8F5C-CBB1D23516DB}"/>
              </a:ext>
            </a:extLst>
          </p:cNvPr>
          <p:cNvPicPr>
            <a:picLocks noChangeAspect="1"/>
          </p:cNvPicPr>
          <p:nvPr/>
        </p:nvPicPr>
        <p:blipFill>
          <a:blip r:embed="rId2"/>
          <a:stretch>
            <a:fillRect/>
          </a:stretch>
        </p:blipFill>
        <p:spPr>
          <a:xfrm>
            <a:off x="166687" y="1615827"/>
            <a:ext cx="4524375" cy="1762125"/>
          </a:xfrm>
          <a:prstGeom prst="rect">
            <a:avLst/>
          </a:prstGeom>
        </p:spPr>
      </p:pic>
      <p:sp>
        <p:nvSpPr>
          <p:cNvPr id="8" name="Rectangle 7">
            <a:extLst>
              <a:ext uri="{FF2B5EF4-FFF2-40B4-BE49-F238E27FC236}">
                <a16:creationId xmlns:a16="http://schemas.microsoft.com/office/drawing/2014/main" id="{4445AD09-0E40-4814-8AF2-6AD9D3B58570}"/>
              </a:ext>
            </a:extLst>
          </p:cNvPr>
          <p:cNvSpPr/>
          <p:nvPr/>
        </p:nvSpPr>
        <p:spPr>
          <a:xfrm>
            <a:off x="85725" y="3480049"/>
            <a:ext cx="6096000" cy="938719"/>
          </a:xfrm>
          <a:prstGeom prst="rect">
            <a:avLst/>
          </a:prstGeom>
        </p:spPr>
        <p:txBody>
          <a:bodyPr>
            <a:spAutoFit/>
          </a:bodyPr>
          <a:lstStyle/>
          <a:p>
            <a:r>
              <a:rPr lang="en-US" sz="1100"/>
              <a:t>Notice that the mapping function isn’t called. If it were, we’d have a </a:t>
            </a:r>
            <a:r>
              <a:rPr lang="en-US" sz="1100" err="1"/>
              <a:t>NullPointerException</a:t>
            </a:r>
            <a:r>
              <a:rPr lang="en-US" sz="1100"/>
              <a:t>. The mapping function is used only when there are two actual values to decide between.</a:t>
            </a:r>
          </a:p>
          <a:p>
            <a:endParaRPr lang="en-US" sz="1100"/>
          </a:p>
          <a:p>
            <a:r>
              <a:rPr lang="en-US" sz="1100"/>
              <a:t> The final thing to know about merge() is what happens when the mapping function is called and returns null. The key is removed from the map when this happens:</a:t>
            </a:r>
          </a:p>
        </p:txBody>
      </p:sp>
      <p:pic>
        <p:nvPicPr>
          <p:cNvPr id="9" name="Picture 8">
            <a:extLst>
              <a:ext uri="{FF2B5EF4-FFF2-40B4-BE49-F238E27FC236}">
                <a16:creationId xmlns:a16="http://schemas.microsoft.com/office/drawing/2014/main" id="{4060DE57-D051-4B48-9E41-B9B1C77F528B}"/>
              </a:ext>
            </a:extLst>
          </p:cNvPr>
          <p:cNvPicPr>
            <a:picLocks noChangeAspect="1"/>
          </p:cNvPicPr>
          <p:nvPr/>
        </p:nvPicPr>
        <p:blipFill>
          <a:blip r:embed="rId3"/>
          <a:stretch>
            <a:fillRect/>
          </a:stretch>
        </p:blipFill>
        <p:spPr>
          <a:xfrm>
            <a:off x="166687" y="4418768"/>
            <a:ext cx="4086225" cy="1828800"/>
          </a:xfrm>
          <a:prstGeom prst="rect">
            <a:avLst/>
          </a:prstGeom>
        </p:spPr>
      </p:pic>
      <p:sp>
        <p:nvSpPr>
          <p:cNvPr id="10" name="Rectangle 9">
            <a:extLst>
              <a:ext uri="{FF2B5EF4-FFF2-40B4-BE49-F238E27FC236}">
                <a16:creationId xmlns:a16="http://schemas.microsoft.com/office/drawing/2014/main" id="{CD0222C8-000C-4839-BCFC-F4A53BA8C2F0}"/>
              </a:ext>
            </a:extLst>
          </p:cNvPr>
          <p:cNvSpPr/>
          <p:nvPr/>
        </p:nvSpPr>
        <p:spPr>
          <a:xfrm>
            <a:off x="85725" y="6282990"/>
            <a:ext cx="6096000" cy="600164"/>
          </a:xfrm>
          <a:prstGeom prst="rect">
            <a:avLst/>
          </a:prstGeom>
        </p:spPr>
        <p:txBody>
          <a:bodyPr>
            <a:spAutoFit/>
          </a:bodyPr>
          <a:lstStyle/>
          <a:p>
            <a:r>
              <a:rPr lang="en-US" sz="1100"/>
              <a:t>Tom was left alone since there was no merge() call for that key. Sam was added since that key was not in the original list. Jenny was removed because the mapping function returned null. You’ll see merge again in the next chapter.</a:t>
            </a:r>
          </a:p>
        </p:txBody>
      </p:sp>
      <p:sp>
        <p:nvSpPr>
          <p:cNvPr id="11" name="TextBox 10">
            <a:extLst>
              <a:ext uri="{FF2B5EF4-FFF2-40B4-BE49-F238E27FC236}">
                <a16:creationId xmlns:a16="http://schemas.microsoft.com/office/drawing/2014/main" id="{F7A13E05-BC5E-45B3-A6B0-97DB7F41CBB0}"/>
              </a:ext>
            </a:extLst>
          </p:cNvPr>
          <p:cNvSpPr txBox="1"/>
          <p:nvPr/>
        </p:nvSpPr>
        <p:spPr>
          <a:xfrm>
            <a:off x="6181725" y="-6184"/>
            <a:ext cx="3564437" cy="338554"/>
          </a:xfrm>
          <a:prstGeom prst="rect">
            <a:avLst/>
          </a:prstGeom>
          <a:noFill/>
        </p:spPr>
        <p:txBody>
          <a:bodyPr wrap="none" rtlCol="0">
            <a:spAutoFit/>
          </a:bodyPr>
          <a:lstStyle/>
          <a:p>
            <a:r>
              <a:rPr lang="en-US" sz="1600" u="sng"/>
              <a:t>computeIfPresent and computeIfAbsent </a:t>
            </a:r>
          </a:p>
        </p:txBody>
      </p:sp>
      <p:cxnSp>
        <p:nvCxnSpPr>
          <p:cNvPr id="12" name="Straight Connector 11">
            <a:extLst>
              <a:ext uri="{FF2B5EF4-FFF2-40B4-BE49-F238E27FC236}">
                <a16:creationId xmlns:a16="http://schemas.microsoft.com/office/drawing/2014/main" id="{BE7F6AA9-1B44-45BE-9575-A39AC1BD5E95}"/>
              </a:ext>
            </a:extLst>
          </p:cNvPr>
          <p:cNvCxnSpPr>
            <a:cxnSpLocks/>
          </p:cNvCxnSpPr>
          <p:nvPr/>
        </p:nvCxnSpPr>
        <p:spPr>
          <a:xfrm>
            <a:off x="614613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7281264-0B7D-4A71-8F81-AF05BDEC0DE7}"/>
              </a:ext>
            </a:extLst>
          </p:cNvPr>
          <p:cNvSpPr/>
          <p:nvPr/>
        </p:nvSpPr>
        <p:spPr>
          <a:xfrm>
            <a:off x="6229350" y="294270"/>
            <a:ext cx="5114925" cy="430887"/>
          </a:xfrm>
          <a:prstGeom prst="rect">
            <a:avLst/>
          </a:prstGeom>
        </p:spPr>
        <p:txBody>
          <a:bodyPr wrap="square">
            <a:spAutoFit/>
          </a:bodyPr>
          <a:lstStyle/>
          <a:p>
            <a:r>
              <a:rPr lang="en-US" sz="1100"/>
              <a:t>These two methods are on the upgrade exam but not on the OCP exam. In a nutshell, computeIfPresent() calls the BiFunction if the requested key is found.</a:t>
            </a:r>
          </a:p>
        </p:txBody>
      </p:sp>
      <p:sp>
        <p:nvSpPr>
          <p:cNvPr id="15" name="Rectangle 14">
            <a:extLst>
              <a:ext uri="{FF2B5EF4-FFF2-40B4-BE49-F238E27FC236}">
                <a16:creationId xmlns:a16="http://schemas.microsoft.com/office/drawing/2014/main" id="{36AB4517-85BC-4EF7-B02D-4FFBE4BCDEEB}"/>
              </a:ext>
            </a:extLst>
          </p:cNvPr>
          <p:cNvSpPr/>
          <p:nvPr/>
        </p:nvSpPr>
        <p:spPr>
          <a:xfrm>
            <a:off x="6256673" y="2236712"/>
            <a:ext cx="5900493" cy="938719"/>
          </a:xfrm>
          <a:prstGeom prst="rect">
            <a:avLst/>
          </a:prstGeom>
        </p:spPr>
        <p:txBody>
          <a:bodyPr wrap="square">
            <a:spAutoFit/>
          </a:bodyPr>
          <a:lstStyle/>
          <a:p>
            <a:r>
              <a:rPr lang="en-US" sz="1100"/>
              <a:t>The function interface is a BiFunction again. However, this time the key and value are passed rather than two values. Just like with merge(), the return value is the result of what changed in the map </a:t>
            </a:r>
          </a:p>
          <a:p>
            <a:r>
              <a:rPr lang="en-US" sz="1100"/>
              <a:t>or null if that doesn’t apply. </a:t>
            </a:r>
          </a:p>
          <a:p>
            <a:endParaRPr lang="en-US" sz="1100"/>
          </a:p>
          <a:p>
            <a:r>
              <a:rPr lang="en-US" sz="1100"/>
              <a:t>For computeIfAbsent(), the functional interface runs only when the key isn’t present or is null:</a:t>
            </a:r>
          </a:p>
        </p:txBody>
      </p:sp>
      <p:sp>
        <p:nvSpPr>
          <p:cNvPr id="17" name="Rectangle 16">
            <a:extLst>
              <a:ext uri="{FF2B5EF4-FFF2-40B4-BE49-F238E27FC236}">
                <a16:creationId xmlns:a16="http://schemas.microsoft.com/office/drawing/2014/main" id="{29AA0FB1-D844-4260-A2C9-8D8A9679DC82}"/>
              </a:ext>
            </a:extLst>
          </p:cNvPr>
          <p:cNvSpPr/>
          <p:nvPr/>
        </p:nvSpPr>
        <p:spPr>
          <a:xfrm>
            <a:off x="6248400" y="4680383"/>
            <a:ext cx="5943599" cy="1277273"/>
          </a:xfrm>
          <a:prstGeom prst="rect">
            <a:avLst/>
          </a:prstGeom>
        </p:spPr>
        <p:txBody>
          <a:bodyPr wrap="square">
            <a:spAutoFit/>
          </a:bodyPr>
          <a:lstStyle/>
          <a:p>
            <a:r>
              <a:rPr lang="en-US" sz="1100"/>
              <a:t>Since there is no value already in the map, a Function is used instead of a BiFunction. Only the key is passed as input. As you can see, Jenny isn’t changed because that key is already in the map. Tom is updated because null is treated like not being there. </a:t>
            </a:r>
          </a:p>
          <a:p>
            <a:endParaRPr lang="en-US" sz="1100"/>
          </a:p>
          <a:p>
            <a:r>
              <a:rPr lang="en-US" sz="1100"/>
              <a:t>If the mapping function is called and returns null, the key is removed from the map for computeIfPresent(). For computeIfAbsent(), the key is never added to the map in the first place, for example:</a:t>
            </a:r>
          </a:p>
        </p:txBody>
      </p:sp>
      <p:pic>
        <p:nvPicPr>
          <p:cNvPr id="19" name="Picture 18">
            <a:extLst>
              <a:ext uri="{FF2B5EF4-FFF2-40B4-BE49-F238E27FC236}">
                <a16:creationId xmlns:a16="http://schemas.microsoft.com/office/drawing/2014/main" id="{E04074BB-826E-4B1B-84F1-111CC8C23608}"/>
              </a:ext>
            </a:extLst>
          </p:cNvPr>
          <p:cNvPicPr>
            <a:picLocks noChangeAspect="1"/>
          </p:cNvPicPr>
          <p:nvPr/>
        </p:nvPicPr>
        <p:blipFill>
          <a:blip r:embed="rId4"/>
          <a:stretch>
            <a:fillRect/>
          </a:stretch>
        </p:blipFill>
        <p:spPr>
          <a:xfrm>
            <a:off x="6334124" y="725157"/>
            <a:ext cx="4133850" cy="1552575"/>
          </a:xfrm>
          <a:prstGeom prst="rect">
            <a:avLst/>
          </a:prstGeom>
        </p:spPr>
      </p:pic>
      <p:pic>
        <p:nvPicPr>
          <p:cNvPr id="20" name="Picture 19">
            <a:extLst>
              <a:ext uri="{FF2B5EF4-FFF2-40B4-BE49-F238E27FC236}">
                <a16:creationId xmlns:a16="http://schemas.microsoft.com/office/drawing/2014/main" id="{0DCF83C9-D259-41AA-9B95-2AA117E11897}"/>
              </a:ext>
            </a:extLst>
          </p:cNvPr>
          <p:cNvPicPr>
            <a:picLocks noChangeAspect="1"/>
          </p:cNvPicPr>
          <p:nvPr/>
        </p:nvPicPr>
        <p:blipFill>
          <a:blip r:embed="rId5"/>
          <a:stretch>
            <a:fillRect/>
          </a:stretch>
        </p:blipFill>
        <p:spPr>
          <a:xfrm>
            <a:off x="6334124" y="3158833"/>
            <a:ext cx="4152900" cy="1600200"/>
          </a:xfrm>
          <a:prstGeom prst="rect">
            <a:avLst/>
          </a:prstGeom>
        </p:spPr>
      </p:pic>
      <p:pic>
        <p:nvPicPr>
          <p:cNvPr id="21" name="Picture 20">
            <a:extLst>
              <a:ext uri="{FF2B5EF4-FFF2-40B4-BE49-F238E27FC236}">
                <a16:creationId xmlns:a16="http://schemas.microsoft.com/office/drawing/2014/main" id="{084B8ABA-AF22-4863-BF25-22930DA3756B}"/>
              </a:ext>
            </a:extLst>
          </p:cNvPr>
          <p:cNvPicPr>
            <a:picLocks noChangeAspect="1"/>
          </p:cNvPicPr>
          <p:nvPr/>
        </p:nvPicPr>
        <p:blipFill>
          <a:blip r:embed="rId6"/>
          <a:stretch>
            <a:fillRect/>
          </a:stretch>
        </p:blipFill>
        <p:spPr>
          <a:xfrm>
            <a:off x="6320880" y="5906893"/>
            <a:ext cx="3305175" cy="952500"/>
          </a:xfrm>
          <a:prstGeom prst="rect">
            <a:avLst/>
          </a:prstGeom>
        </p:spPr>
      </p:pic>
      <p:pic>
        <p:nvPicPr>
          <p:cNvPr id="2" name="Picture 1">
            <a:extLst>
              <a:ext uri="{FF2B5EF4-FFF2-40B4-BE49-F238E27FC236}">
                <a16:creationId xmlns:a16="http://schemas.microsoft.com/office/drawing/2014/main" id="{E81BE91B-65FE-486D-AA04-7CC7013A9A63}"/>
              </a:ext>
            </a:extLst>
          </p:cNvPr>
          <p:cNvPicPr>
            <a:picLocks noChangeAspect="1"/>
          </p:cNvPicPr>
          <p:nvPr/>
        </p:nvPicPr>
        <p:blipFill>
          <a:blip r:embed="rId7"/>
          <a:stretch>
            <a:fillRect/>
          </a:stretch>
        </p:blipFill>
        <p:spPr>
          <a:xfrm>
            <a:off x="4610099" y="1603624"/>
            <a:ext cx="161925" cy="228600"/>
          </a:xfrm>
          <a:prstGeom prst="rect">
            <a:avLst/>
          </a:prstGeom>
        </p:spPr>
      </p:pic>
      <p:pic>
        <p:nvPicPr>
          <p:cNvPr id="18" name="Picture 17">
            <a:extLst>
              <a:ext uri="{FF2B5EF4-FFF2-40B4-BE49-F238E27FC236}">
                <a16:creationId xmlns:a16="http://schemas.microsoft.com/office/drawing/2014/main" id="{32D214D1-2D57-45C0-961B-E6121D48A7F1}"/>
              </a:ext>
            </a:extLst>
          </p:cNvPr>
          <p:cNvPicPr>
            <a:picLocks noChangeAspect="1"/>
          </p:cNvPicPr>
          <p:nvPr/>
        </p:nvPicPr>
        <p:blipFill>
          <a:blip r:embed="rId8"/>
          <a:stretch>
            <a:fillRect/>
          </a:stretch>
        </p:blipFill>
        <p:spPr>
          <a:xfrm>
            <a:off x="2209030" y="3103952"/>
            <a:ext cx="3867917" cy="376097"/>
          </a:xfrm>
          <a:prstGeom prst="rect">
            <a:avLst/>
          </a:prstGeom>
        </p:spPr>
      </p:pic>
      <p:pic>
        <p:nvPicPr>
          <p:cNvPr id="22" name="Picture 21">
            <a:extLst>
              <a:ext uri="{FF2B5EF4-FFF2-40B4-BE49-F238E27FC236}">
                <a16:creationId xmlns:a16="http://schemas.microsoft.com/office/drawing/2014/main" id="{A0FDB1F4-F023-4FA6-B065-AE36238D3862}"/>
              </a:ext>
            </a:extLst>
          </p:cNvPr>
          <p:cNvPicPr>
            <a:picLocks noChangeAspect="1"/>
          </p:cNvPicPr>
          <p:nvPr/>
        </p:nvPicPr>
        <p:blipFill>
          <a:blip r:embed="rId8"/>
          <a:stretch>
            <a:fillRect/>
          </a:stretch>
        </p:blipFill>
        <p:spPr>
          <a:xfrm>
            <a:off x="2209029" y="5957656"/>
            <a:ext cx="3886967" cy="410168"/>
          </a:xfrm>
          <a:prstGeom prst="rect">
            <a:avLst/>
          </a:prstGeom>
        </p:spPr>
      </p:pic>
      <p:pic>
        <p:nvPicPr>
          <p:cNvPr id="23" name="Picture 22">
            <a:extLst>
              <a:ext uri="{FF2B5EF4-FFF2-40B4-BE49-F238E27FC236}">
                <a16:creationId xmlns:a16="http://schemas.microsoft.com/office/drawing/2014/main" id="{DA41AC7C-302F-44AF-B30C-7D773F544765}"/>
              </a:ext>
            </a:extLst>
          </p:cNvPr>
          <p:cNvPicPr>
            <a:picLocks noChangeAspect="1"/>
          </p:cNvPicPr>
          <p:nvPr/>
        </p:nvPicPr>
        <p:blipFill>
          <a:blip r:embed="rId8"/>
          <a:stretch>
            <a:fillRect/>
          </a:stretch>
        </p:blipFill>
        <p:spPr>
          <a:xfrm>
            <a:off x="8071671" y="1716368"/>
            <a:ext cx="3996504" cy="329567"/>
          </a:xfrm>
          <a:prstGeom prst="rect">
            <a:avLst/>
          </a:prstGeom>
        </p:spPr>
      </p:pic>
      <p:pic>
        <p:nvPicPr>
          <p:cNvPr id="24" name="Picture 23">
            <a:extLst>
              <a:ext uri="{FF2B5EF4-FFF2-40B4-BE49-F238E27FC236}">
                <a16:creationId xmlns:a16="http://schemas.microsoft.com/office/drawing/2014/main" id="{2EEC2E53-AC05-4EF3-BF4B-60315A8872AD}"/>
              </a:ext>
            </a:extLst>
          </p:cNvPr>
          <p:cNvPicPr>
            <a:picLocks noChangeAspect="1"/>
          </p:cNvPicPr>
          <p:nvPr/>
        </p:nvPicPr>
        <p:blipFill>
          <a:blip r:embed="rId8"/>
          <a:stretch>
            <a:fillRect/>
          </a:stretch>
        </p:blipFill>
        <p:spPr>
          <a:xfrm>
            <a:off x="7878218" y="2046515"/>
            <a:ext cx="4247106" cy="231591"/>
          </a:xfrm>
          <a:prstGeom prst="rect">
            <a:avLst/>
          </a:prstGeom>
        </p:spPr>
      </p:pic>
      <p:pic>
        <p:nvPicPr>
          <p:cNvPr id="25" name="Picture 24">
            <a:extLst>
              <a:ext uri="{FF2B5EF4-FFF2-40B4-BE49-F238E27FC236}">
                <a16:creationId xmlns:a16="http://schemas.microsoft.com/office/drawing/2014/main" id="{A5A5AD4F-653B-4D95-92D6-6DA9EA6BAFB4}"/>
              </a:ext>
            </a:extLst>
          </p:cNvPr>
          <p:cNvPicPr>
            <a:picLocks noChangeAspect="1"/>
          </p:cNvPicPr>
          <p:nvPr/>
        </p:nvPicPr>
        <p:blipFill>
          <a:blip r:embed="rId8"/>
          <a:stretch>
            <a:fillRect/>
          </a:stretch>
        </p:blipFill>
        <p:spPr>
          <a:xfrm>
            <a:off x="10112784" y="3342822"/>
            <a:ext cx="1912529" cy="860241"/>
          </a:xfrm>
          <a:prstGeom prst="rect">
            <a:avLst/>
          </a:prstGeom>
        </p:spPr>
      </p:pic>
      <p:pic>
        <p:nvPicPr>
          <p:cNvPr id="26" name="Picture 25">
            <a:extLst>
              <a:ext uri="{FF2B5EF4-FFF2-40B4-BE49-F238E27FC236}">
                <a16:creationId xmlns:a16="http://schemas.microsoft.com/office/drawing/2014/main" id="{A2A379C9-0144-43FE-B53F-95C99F956918}"/>
              </a:ext>
            </a:extLst>
          </p:cNvPr>
          <p:cNvPicPr>
            <a:picLocks noChangeAspect="1"/>
          </p:cNvPicPr>
          <p:nvPr/>
        </p:nvPicPr>
        <p:blipFill>
          <a:blip r:embed="rId8"/>
          <a:stretch>
            <a:fillRect/>
          </a:stretch>
        </p:blipFill>
        <p:spPr>
          <a:xfrm>
            <a:off x="9817033" y="4137441"/>
            <a:ext cx="2308293" cy="365681"/>
          </a:xfrm>
          <a:prstGeom prst="rect">
            <a:avLst/>
          </a:prstGeom>
        </p:spPr>
      </p:pic>
      <p:pic>
        <p:nvPicPr>
          <p:cNvPr id="27" name="Picture 26">
            <a:extLst>
              <a:ext uri="{FF2B5EF4-FFF2-40B4-BE49-F238E27FC236}">
                <a16:creationId xmlns:a16="http://schemas.microsoft.com/office/drawing/2014/main" id="{E84C2231-5DF8-4CDE-BBE1-8F836EC0F5B3}"/>
              </a:ext>
            </a:extLst>
          </p:cNvPr>
          <p:cNvPicPr>
            <a:picLocks noChangeAspect="1"/>
          </p:cNvPicPr>
          <p:nvPr/>
        </p:nvPicPr>
        <p:blipFill>
          <a:blip r:embed="rId8"/>
          <a:stretch>
            <a:fillRect/>
          </a:stretch>
        </p:blipFill>
        <p:spPr>
          <a:xfrm>
            <a:off x="8181208" y="4511040"/>
            <a:ext cx="3925067" cy="178868"/>
          </a:xfrm>
          <a:prstGeom prst="rect">
            <a:avLst/>
          </a:prstGeom>
        </p:spPr>
      </p:pic>
      <p:pic>
        <p:nvPicPr>
          <p:cNvPr id="28" name="Picture 27">
            <a:extLst>
              <a:ext uri="{FF2B5EF4-FFF2-40B4-BE49-F238E27FC236}">
                <a16:creationId xmlns:a16="http://schemas.microsoft.com/office/drawing/2014/main" id="{A12F26B5-4909-4753-8FFB-4F1034C280BD}"/>
              </a:ext>
            </a:extLst>
          </p:cNvPr>
          <p:cNvPicPr>
            <a:picLocks noChangeAspect="1"/>
          </p:cNvPicPr>
          <p:nvPr/>
        </p:nvPicPr>
        <p:blipFill>
          <a:blip r:embed="rId8"/>
          <a:stretch>
            <a:fillRect/>
          </a:stretch>
        </p:blipFill>
        <p:spPr>
          <a:xfrm>
            <a:off x="8181207" y="6670766"/>
            <a:ext cx="3853630" cy="173308"/>
          </a:xfrm>
          <a:prstGeom prst="rect">
            <a:avLst/>
          </a:prstGeom>
        </p:spPr>
      </p:pic>
    </p:spTree>
    <p:extLst>
      <p:ext uri="{BB962C8B-B14F-4D97-AF65-F5344CB8AC3E}">
        <p14:creationId xmlns:p14="http://schemas.microsoft.com/office/powerpoint/2010/main" val="3459276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81391-D48D-49A4-923C-AF59D06F24C2}"/>
              </a:ext>
            </a:extLst>
          </p:cNvPr>
          <p:cNvSpPr/>
          <p:nvPr/>
        </p:nvSpPr>
        <p:spPr>
          <a:xfrm>
            <a:off x="0" y="0"/>
            <a:ext cx="6096000" cy="600164"/>
          </a:xfrm>
          <a:prstGeom prst="rect">
            <a:avLst/>
          </a:prstGeom>
        </p:spPr>
        <p:txBody>
          <a:bodyPr>
            <a:spAutoFit/>
          </a:bodyPr>
          <a:lstStyle/>
          <a:p>
            <a:r>
              <a:rPr lang="en-US" sz="1100"/>
              <a:t>After running this code, the map is empty. The call to computeIfPresent() removes the key from the map. The call to computeIfAbsent() doesn’t add a key. Table 3.11 and Table 3.12 show all of these scenarios as a reference</a:t>
            </a:r>
          </a:p>
        </p:txBody>
      </p:sp>
      <p:pic>
        <p:nvPicPr>
          <p:cNvPr id="5" name="Picture 4">
            <a:extLst>
              <a:ext uri="{FF2B5EF4-FFF2-40B4-BE49-F238E27FC236}">
                <a16:creationId xmlns:a16="http://schemas.microsoft.com/office/drawing/2014/main" id="{D9BDBB8E-4695-4301-B8D8-4F04BA62BF6B}"/>
              </a:ext>
            </a:extLst>
          </p:cNvPr>
          <p:cNvPicPr>
            <a:picLocks noChangeAspect="1"/>
          </p:cNvPicPr>
          <p:nvPr/>
        </p:nvPicPr>
        <p:blipFill>
          <a:blip r:embed="rId2"/>
          <a:stretch>
            <a:fillRect/>
          </a:stretch>
        </p:blipFill>
        <p:spPr>
          <a:xfrm>
            <a:off x="76200" y="600164"/>
            <a:ext cx="5429250" cy="1771650"/>
          </a:xfrm>
          <a:prstGeom prst="rect">
            <a:avLst/>
          </a:prstGeom>
        </p:spPr>
      </p:pic>
      <p:pic>
        <p:nvPicPr>
          <p:cNvPr id="6" name="Picture 5">
            <a:extLst>
              <a:ext uri="{FF2B5EF4-FFF2-40B4-BE49-F238E27FC236}">
                <a16:creationId xmlns:a16="http://schemas.microsoft.com/office/drawing/2014/main" id="{35244318-8623-4D82-A5D6-789687C9203D}"/>
              </a:ext>
            </a:extLst>
          </p:cNvPr>
          <p:cNvPicPr>
            <a:picLocks noChangeAspect="1"/>
          </p:cNvPicPr>
          <p:nvPr/>
        </p:nvPicPr>
        <p:blipFill>
          <a:blip r:embed="rId3"/>
          <a:stretch>
            <a:fillRect/>
          </a:stretch>
        </p:blipFill>
        <p:spPr>
          <a:xfrm>
            <a:off x="104775" y="2400300"/>
            <a:ext cx="5448300" cy="4457700"/>
          </a:xfrm>
          <a:prstGeom prst="rect">
            <a:avLst/>
          </a:prstGeom>
        </p:spPr>
      </p:pic>
      <p:cxnSp>
        <p:nvCxnSpPr>
          <p:cNvPr id="7" name="Straight Connector 6">
            <a:extLst>
              <a:ext uri="{FF2B5EF4-FFF2-40B4-BE49-F238E27FC236}">
                <a16:creationId xmlns:a16="http://schemas.microsoft.com/office/drawing/2014/main" id="{5D1AC364-98C7-4C3B-BC18-C1456C98CC39}"/>
              </a:ext>
            </a:extLst>
          </p:cNvPr>
          <p:cNvCxnSpPr>
            <a:cxnSpLocks/>
          </p:cNvCxnSpPr>
          <p:nvPr/>
        </p:nvCxnSpPr>
        <p:spPr>
          <a:xfrm>
            <a:off x="581275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F0CC82-A03A-49B0-8CEA-6F914BC3915B}"/>
              </a:ext>
            </a:extLst>
          </p:cNvPr>
          <p:cNvPicPr>
            <a:picLocks noChangeAspect="1"/>
          </p:cNvPicPr>
          <p:nvPr/>
        </p:nvPicPr>
        <p:blipFill>
          <a:blip r:embed="rId4"/>
          <a:stretch>
            <a:fillRect/>
          </a:stretch>
        </p:blipFill>
        <p:spPr>
          <a:xfrm>
            <a:off x="1492738" y="1263559"/>
            <a:ext cx="4012712" cy="1023257"/>
          </a:xfrm>
          <a:prstGeom prst="rect">
            <a:avLst/>
          </a:prstGeom>
        </p:spPr>
      </p:pic>
      <p:pic>
        <p:nvPicPr>
          <p:cNvPr id="9" name="Picture 8">
            <a:extLst>
              <a:ext uri="{FF2B5EF4-FFF2-40B4-BE49-F238E27FC236}">
                <a16:creationId xmlns:a16="http://schemas.microsoft.com/office/drawing/2014/main" id="{8303FC83-AF81-4AE9-B246-60202F5B1F9C}"/>
              </a:ext>
            </a:extLst>
          </p:cNvPr>
          <p:cNvPicPr>
            <a:picLocks noChangeAspect="1"/>
          </p:cNvPicPr>
          <p:nvPr/>
        </p:nvPicPr>
        <p:blipFill>
          <a:blip r:embed="rId4"/>
          <a:stretch>
            <a:fillRect/>
          </a:stretch>
        </p:blipFill>
        <p:spPr>
          <a:xfrm>
            <a:off x="1952625" y="3486150"/>
            <a:ext cx="3400424" cy="3190873"/>
          </a:xfrm>
          <a:prstGeom prst="rect">
            <a:avLst/>
          </a:prstGeom>
        </p:spPr>
      </p:pic>
      <p:sp>
        <p:nvSpPr>
          <p:cNvPr id="10" name="TextBox 9">
            <a:extLst>
              <a:ext uri="{FF2B5EF4-FFF2-40B4-BE49-F238E27FC236}">
                <a16:creationId xmlns:a16="http://schemas.microsoft.com/office/drawing/2014/main" id="{AFC663AA-7BC0-4076-9BAA-0318D823D6A8}"/>
              </a:ext>
            </a:extLst>
          </p:cNvPr>
          <p:cNvSpPr txBox="1"/>
          <p:nvPr/>
        </p:nvSpPr>
        <p:spPr>
          <a:xfrm>
            <a:off x="5812756" y="-110959"/>
            <a:ext cx="5443157" cy="523220"/>
          </a:xfrm>
          <a:prstGeom prst="rect">
            <a:avLst/>
          </a:prstGeom>
          <a:noFill/>
        </p:spPr>
        <p:txBody>
          <a:bodyPr wrap="none" rtlCol="0">
            <a:spAutoFit/>
          </a:bodyPr>
          <a:lstStyle/>
          <a:p>
            <a:r>
              <a:rPr lang="en-US" sz="2800"/>
              <a:t>Chapter 4 : Functional Programming</a:t>
            </a:r>
          </a:p>
        </p:txBody>
      </p:sp>
      <p:sp>
        <p:nvSpPr>
          <p:cNvPr id="12" name="TextBox 11">
            <a:extLst>
              <a:ext uri="{FF2B5EF4-FFF2-40B4-BE49-F238E27FC236}">
                <a16:creationId xmlns:a16="http://schemas.microsoft.com/office/drawing/2014/main" id="{10E3E019-736E-45D5-A026-DA4C531B7D5E}"/>
              </a:ext>
            </a:extLst>
          </p:cNvPr>
          <p:cNvSpPr txBox="1"/>
          <p:nvPr/>
        </p:nvSpPr>
        <p:spPr>
          <a:xfrm>
            <a:off x="5888955" y="257517"/>
            <a:ext cx="4503420" cy="461665"/>
          </a:xfrm>
          <a:prstGeom prst="rect">
            <a:avLst/>
          </a:prstGeom>
          <a:noFill/>
        </p:spPr>
        <p:txBody>
          <a:bodyPr wrap="square" rtlCol="0">
            <a:spAutoFit/>
          </a:bodyPr>
          <a:lstStyle/>
          <a:p>
            <a:r>
              <a:rPr lang="en-US" sz="2400" b="1" u="sng"/>
              <a:t>1- Using Variables in Lambdas</a:t>
            </a:r>
          </a:p>
        </p:txBody>
      </p:sp>
      <p:sp>
        <p:nvSpPr>
          <p:cNvPr id="13" name="TextBox 12">
            <a:extLst>
              <a:ext uri="{FF2B5EF4-FFF2-40B4-BE49-F238E27FC236}">
                <a16:creationId xmlns:a16="http://schemas.microsoft.com/office/drawing/2014/main" id="{F4AF56E7-4F66-40F9-B389-ECC368F4A921}"/>
              </a:ext>
            </a:extLst>
          </p:cNvPr>
          <p:cNvSpPr txBox="1"/>
          <p:nvPr/>
        </p:nvSpPr>
        <p:spPr>
          <a:xfrm>
            <a:off x="5879429" y="3251626"/>
            <a:ext cx="6207791" cy="461665"/>
          </a:xfrm>
          <a:prstGeom prst="rect">
            <a:avLst/>
          </a:prstGeom>
          <a:noFill/>
        </p:spPr>
        <p:txBody>
          <a:bodyPr wrap="square" rtlCol="0">
            <a:spAutoFit/>
          </a:bodyPr>
          <a:lstStyle/>
          <a:p>
            <a:r>
              <a:rPr lang="en-US" sz="2400" b="1" u="sng"/>
              <a:t>2- Working with Built-In Functional Interfaces </a:t>
            </a:r>
          </a:p>
        </p:txBody>
      </p:sp>
      <p:pic>
        <p:nvPicPr>
          <p:cNvPr id="15" name="Picture 14">
            <a:extLst>
              <a:ext uri="{FF2B5EF4-FFF2-40B4-BE49-F238E27FC236}">
                <a16:creationId xmlns:a16="http://schemas.microsoft.com/office/drawing/2014/main" id="{8A3B559A-AE27-44A6-8F7F-93019B4575C2}"/>
              </a:ext>
            </a:extLst>
          </p:cNvPr>
          <p:cNvPicPr>
            <a:picLocks noChangeAspect="1"/>
          </p:cNvPicPr>
          <p:nvPr/>
        </p:nvPicPr>
        <p:blipFill>
          <a:blip r:embed="rId5"/>
          <a:stretch>
            <a:fillRect/>
          </a:stretch>
        </p:blipFill>
        <p:spPr>
          <a:xfrm>
            <a:off x="5993731" y="3781425"/>
            <a:ext cx="5410200" cy="3076575"/>
          </a:xfrm>
          <a:prstGeom prst="rect">
            <a:avLst/>
          </a:prstGeom>
        </p:spPr>
      </p:pic>
      <p:pic>
        <p:nvPicPr>
          <p:cNvPr id="16" name="Picture 15">
            <a:extLst>
              <a:ext uri="{FF2B5EF4-FFF2-40B4-BE49-F238E27FC236}">
                <a16:creationId xmlns:a16="http://schemas.microsoft.com/office/drawing/2014/main" id="{46B3701B-FDFC-4F17-9143-2BF2D8923215}"/>
              </a:ext>
            </a:extLst>
          </p:cNvPr>
          <p:cNvPicPr>
            <a:picLocks noChangeAspect="1"/>
          </p:cNvPicPr>
          <p:nvPr/>
        </p:nvPicPr>
        <p:blipFill>
          <a:blip r:embed="rId4"/>
          <a:stretch>
            <a:fillRect/>
          </a:stretch>
        </p:blipFill>
        <p:spPr>
          <a:xfrm>
            <a:off x="7611291" y="4376044"/>
            <a:ext cx="3792640" cy="2364390"/>
          </a:xfrm>
          <a:prstGeom prst="rect">
            <a:avLst/>
          </a:prstGeom>
        </p:spPr>
      </p:pic>
      <p:sp>
        <p:nvSpPr>
          <p:cNvPr id="17" name="Rectangle 16">
            <a:extLst>
              <a:ext uri="{FF2B5EF4-FFF2-40B4-BE49-F238E27FC236}">
                <a16:creationId xmlns:a16="http://schemas.microsoft.com/office/drawing/2014/main" id="{4D851E80-F3E6-4D5B-89A0-FA5E2FF3FFE2}"/>
              </a:ext>
            </a:extLst>
          </p:cNvPr>
          <p:cNvSpPr/>
          <p:nvPr/>
        </p:nvSpPr>
        <p:spPr>
          <a:xfrm>
            <a:off x="5935324" y="613592"/>
            <a:ext cx="6096000" cy="430887"/>
          </a:xfrm>
          <a:prstGeom prst="rect">
            <a:avLst/>
          </a:prstGeom>
        </p:spPr>
        <p:txBody>
          <a:bodyPr>
            <a:spAutoFit/>
          </a:bodyPr>
          <a:lstStyle/>
          <a:p>
            <a:r>
              <a:rPr lang="en-US" sz="1100"/>
              <a:t>Lambda expressions can access static variables, instance variables, effectively final method parameters, and effectively final local variables. How many of those can you find in this example?</a:t>
            </a:r>
          </a:p>
        </p:txBody>
      </p:sp>
      <p:pic>
        <p:nvPicPr>
          <p:cNvPr id="14" name="Picture 13">
            <a:extLst>
              <a:ext uri="{FF2B5EF4-FFF2-40B4-BE49-F238E27FC236}">
                <a16:creationId xmlns:a16="http://schemas.microsoft.com/office/drawing/2014/main" id="{F9ED4BFA-348F-4B97-9A32-E1F4884BE643}"/>
              </a:ext>
            </a:extLst>
          </p:cNvPr>
          <p:cNvPicPr>
            <a:picLocks noChangeAspect="1"/>
          </p:cNvPicPr>
          <p:nvPr/>
        </p:nvPicPr>
        <p:blipFill>
          <a:blip r:embed="rId6"/>
          <a:stretch>
            <a:fillRect/>
          </a:stretch>
        </p:blipFill>
        <p:spPr>
          <a:xfrm>
            <a:off x="6057255" y="1010572"/>
            <a:ext cx="3552825" cy="2295525"/>
          </a:xfrm>
          <a:prstGeom prst="rect">
            <a:avLst/>
          </a:prstGeom>
        </p:spPr>
      </p:pic>
    </p:spTree>
    <p:extLst>
      <p:ext uri="{BB962C8B-B14F-4D97-AF65-F5344CB8AC3E}">
        <p14:creationId xmlns:p14="http://schemas.microsoft.com/office/powerpoint/2010/main" val="173729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9FB93-2140-4769-82DB-8B0D63607D3F}"/>
              </a:ext>
            </a:extLst>
          </p:cNvPr>
          <p:cNvPicPr>
            <a:picLocks noChangeAspect="1"/>
          </p:cNvPicPr>
          <p:nvPr/>
        </p:nvPicPr>
        <p:blipFill>
          <a:blip r:embed="rId2"/>
          <a:stretch>
            <a:fillRect/>
          </a:stretch>
        </p:blipFill>
        <p:spPr>
          <a:xfrm>
            <a:off x="104775" y="0"/>
            <a:ext cx="5372100" cy="914400"/>
          </a:xfrm>
          <a:prstGeom prst="rect">
            <a:avLst/>
          </a:prstGeom>
        </p:spPr>
      </p:pic>
      <p:sp>
        <p:nvSpPr>
          <p:cNvPr id="5" name="Rectangle 4">
            <a:extLst>
              <a:ext uri="{FF2B5EF4-FFF2-40B4-BE49-F238E27FC236}">
                <a16:creationId xmlns:a16="http://schemas.microsoft.com/office/drawing/2014/main" id="{4EB4D2C7-A3D7-417F-87B3-343ACF1C554A}"/>
              </a:ext>
            </a:extLst>
          </p:cNvPr>
          <p:cNvSpPr/>
          <p:nvPr/>
        </p:nvSpPr>
        <p:spPr>
          <a:xfrm>
            <a:off x="0" y="914400"/>
            <a:ext cx="6096000" cy="430887"/>
          </a:xfrm>
          <a:prstGeom prst="rect">
            <a:avLst/>
          </a:prstGeom>
        </p:spPr>
        <p:txBody>
          <a:bodyPr>
            <a:spAutoFit/>
          </a:bodyPr>
          <a:lstStyle/>
          <a:p>
            <a:r>
              <a:rPr lang="en-US" sz="1100"/>
              <a:t>Let’s look at how to implement each of these interfaces. Since both lambdas and method </a:t>
            </a:r>
          </a:p>
          <a:p>
            <a:r>
              <a:rPr lang="en-US" sz="1100"/>
              <a:t>references show up all over, we show an implementation using both where possible. </a:t>
            </a:r>
          </a:p>
        </p:txBody>
      </p:sp>
      <p:cxnSp>
        <p:nvCxnSpPr>
          <p:cNvPr id="6" name="Straight Connector 5">
            <a:extLst>
              <a:ext uri="{FF2B5EF4-FFF2-40B4-BE49-F238E27FC236}">
                <a16:creationId xmlns:a16="http://schemas.microsoft.com/office/drawing/2014/main" id="{E56FF2F9-73D9-453B-B0A0-004454DC0A7A}"/>
              </a:ext>
            </a:extLst>
          </p:cNvPr>
          <p:cNvCxnSpPr>
            <a:cxnSpLocks/>
          </p:cNvCxnSpPr>
          <p:nvPr/>
        </p:nvCxnSpPr>
        <p:spPr>
          <a:xfrm>
            <a:off x="5546056"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81F7ED-9173-4B50-84BF-B7366E571323}"/>
              </a:ext>
            </a:extLst>
          </p:cNvPr>
          <p:cNvSpPr txBox="1"/>
          <p:nvPr/>
        </p:nvSpPr>
        <p:spPr>
          <a:xfrm>
            <a:off x="0" y="1345287"/>
            <a:ext cx="3080079"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Supplier </a:t>
            </a:r>
          </a:p>
        </p:txBody>
      </p:sp>
      <p:sp>
        <p:nvSpPr>
          <p:cNvPr id="8" name="Rectangle 7">
            <a:extLst>
              <a:ext uri="{FF2B5EF4-FFF2-40B4-BE49-F238E27FC236}">
                <a16:creationId xmlns:a16="http://schemas.microsoft.com/office/drawing/2014/main" id="{19211B07-AB21-43C7-B7AB-4AD1206C37CF}"/>
              </a:ext>
            </a:extLst>
          </p:cNvPr>
          <p:cNvSpPr/>
          <p:nvPr/>
        </p:nvSpPr>
        <p:spPr>
          <a:xfrm>
            <a:off x="32079" y="1613356"/>
            <a:ext cx="6096000" cy="430887"/>
          </a:xfrm>
          <a:prstGeom prst="rect">
            <a:avLst/>
          </a:prstGeom>
        </p:spPr>
        <p:txBody>
          <a:bodyPr>
            <a:spAutoFit/>
          </a:bodyPr>
          <a:lstStyle/>
          <a:p>
            <a:r>
              <a:rPr lang="en-US" sz="1100"/>
              <a:t>A Supplier is used when you want to generate or supply values without taking any input. </a:t>
            </a:r>
          </a:p>
          <a:p>
            <a:r>
              <a:rPr lang="en-US" sz="1100"/>
              <a:t>The Supplier interface is defined as</a:t>
            </a:r>
          </a:p>
        </p:txBody>
      </p:sp>
      <p:pic>
        <p:nvPicPr>
          <p:cNvPr id="9" name="Picture 8">
            <a:extLst>
              <a:ext uri="{FF2B5EF4-FFF2-40B4-BE49-F238E27FC236}">
                <a16:creationId xmlns:a16="http://schemas.microsoft.com/office/drawing/2014/main" id="{9AA6C2C7-03B9-422D-9299-E95F0E67C4F2}"/>
              </a:ext>
            </a:extLst>
          </p:cNvPr>
          <p:cNvPicPr>
            <a:picLocks noChangeAspect="1"/>
          </p:cNvPicPr>
          <p:nvPr/>
        </p:nvPicPr>
        <p:blipFill>
          <a:blip r:embed="rId3"/>
          <a:stretch>
            <a:fillRect/>
          </a:stretch>
        </p:blipFill>
        <p:spPr>
          <a:xfrm>
            <a:off x="104775" y="2025193"/>
            <a:ext cx="3200400" cy="561975"/>
          </a:xfrm>
          <a:prstGeom prst="rect">
            <a:avLst/>
          </a:prstGeom>
        </p:spPr>
      </p:pic>
      <p:sp>
        <p:nvSpPr>
          <p:cNvPr id="11" name="Rectangle 10">
            <a:extLst>
              <a:ext uri="{FF2B5EF4-FFF2-40B4-BE49-F238E27FC236}">
                <a16:creationId xmlns:a16="http://schemas.microsoft.com/office/drawing/2014/main" id="{32540634-3648-4E5F-A5CC-B0F28CCEAE8F}"/>
              </a:ext>
            </a:extLst>
          </p:cNvPr>
          <p:cNvSpPr/>
          <p:nvPr/>
        </p:nvSpPr>
        <p:spPr>
          <a:xfrm>
            <a:off x="104775" y="2583751"/>
            <a:ext cx="2553904" cy="261610"/>
          </a:xfrm>
          <a:prstGeom prst="rect">
            <a:avLst/>
          </a:prstGeom>
        </p:spPr>
        <p:txBody>
          <a:bodyPr wrap="none">
            <a:spAutoFit/>
          </a:bodyPr>
          <a:lstStyle/>
          <a:p>
            <a:r>
              <a:rPr lang="en-US" sz="1100"/>
              <a:t>You can use a Supplier to call this factory:</a:t>
            </a:r>
          </a:p>
        </p:txBody>
      </p:sp>
      <p:sp>
        <p:nvSpPr>
          <p:cNvPr id="12" name="Rectangle 11">
            <a:extLst>
              <a:ext uri="{FF2B5EF4-FFF2-40B4-BE49-F238E27FC236}">
                <a16:creationId xmlns:a16="http://schemas.microsoft.com/office/drawing/2014/main" id="{C2FE6912-0F0C-4943-8821-9F057AF4848A}"/>
              </a:ext>
            </a:extLst>
          </p:cNvPr>
          <p:cNvSpPr/>
          <p:nvPr/>
        </p:nvSpPr>
        <p:spPr>
          <a:xfrm>
            <a:off x="95250" y="4169336"/>
            <a:ext cx="5450804" cy="430887"/>
          </a:xfrm>
          <a:prstGeom prst="rect">
            <a:avLst/>
          </a:prstGeom>
        </p:spPr>
        <p:txBody>
          <a:bodyPr wrap="square">
            <a:spAutoFit/>
          </a:bodyPr>
          <a:lstStyle/>
          <a:p>
            <a:r>
              <a:rPr lang="en-US" sz="1100"/>
              <a:t>A Supplier is often used when constructing new objects. For example, we can print two empty StringBuilders:</a:t>
            </a:r>
          </a:p>
        </p:txBody>
      </p:sp>
      <p:pic>
        <p:nvPicPr>
          <p:cNvPr id="13" name="Picture 12">
            <a:extLst>
              <a:ext uri="{FF2B5EF4-FFF2-40B4-BE49-F238E27FC236}">
                <a16:creationId xmlns:a16="http://schemas.microsoft.com/office/drawing/2014/main" id="{8117BCCE-0E3D-4E2B-A81C-4C3358D6472E}"/>
              </a:ext>
            </a:extLst>
          </p:cNvPr>
          <p:cNvPicPr>
            <a:picLocks noChangeAspect="1"/>
          </p:cNvPicPr>
          <p:nvPr/>
        </p:nvPicPr>
        <p:blipFill>
          <a:blip r:embed="rId4"/>
          <a:stretch>
            <a:fillRect/>
          </a:stretch>
        </p:blipFill>
        <p:spPr>
          <a:xfrm>
            <a:off x="171450" y="4636413"/>
            <a:ext cx="4038600" cy="876300"/>
          </a:xfrm>
          <a:prstGeom prst="rect">
            <a:avLst/>
          </a:prstGeom>
        </p:spPr>
      </p:pic>
      <p:pic>
        <p:nvPicPr>
          <p:cNvPr id="14" name="Picture 13">
            <a:extLst>
              <a:ext uri="{FF2B5EF4-FFF2-40B4-BE49-F238E27FC236}">
                <a16:creationId xmlns:a16="http://schemas.microsoft.com/office/drawing/2014/main" id="{88965431-D888-426A-ADED-C9F01E235CDC}"/>
              </a:ext>
            </a:extLst>
          </p:cNvPr>
          <p:cNvPicPr>
            <a:picLocks noChangeAspect="1"/>
          </p:cNvPicPr>
          <p:nvPr/>
        </p:nvPicPr>
        <p:blipFill>
          <a:blip r:embed="rId5"/>
          <a:stretch>
            <a:fillRect/>
          </a:stretch>
        </p:blipFill>
        <p:spPr>
          <a:xfrm>
            <a:off x="171450" y="2848239"/>
            <a:ext cx="3314700" cy="1285875"/>
          </a:xfrm>
          <a:prstGeom prst="rect">
            <a:avLst/>
          </a:prstGeom>
        </p:spPr>
      </p:pic>
      <p:sp>
        <p:nvSpPr>
          <p:cNvPr id="15" name="Rectangle 14">
            <a:extLst>
              <a:ext uri="{FF2B5EF4-FFF2-40B4-BE49-F238E27FC236}">
                <a16:creationId xmlns:a16="http://schemas.microsoft.com/office/drawing/2014/main" id="{CD38AF02-13EC-4D3F-AA3A-FDB83BE81D5E}"/>
              </a:ext>
            </a:extLst>
          </p:cNvPr>
          <p:cNvSpPr/>
          <p:nvPr/>
        </p:nvSpPr>
        <p:spPr>
          <a:xfrm>
            <a:off x="104775" y="5381908"/>
            <a:ext cx="4638672" cy="261610"/>
          </a:xfrm>
          <a:prstGeom prst="rect">
            <a:avLst/>
          </a:prstGeom>
        </p:spPr>
        <p:txBody>
          <a:bodyPr wrap="square">
            <a:spAutoFit/>
          </a:bodyPr>
          <a:lstStyle/>
          <a:p>
            <a:r>
              <a:rPr lang="en-US" sz="1100"/>
              <a:t>Can you figure out what the following does? Just take it one step at a time.</a:t>
            </a:r>
          </a:p>
        </p:txBody>
      </p:sp>
      <p:pic>
        <p:nvPicPr>
          <p:cNvPr id="16" name="Picture 15">
            <a:extLst>
              <a:ext uri="{FF2B5EF4-FFF2-40B4-BE49-F238E27FC236}">
                <a16:creationId xmlns:a16="http://schemas.microsoft.com/office/drawing/2014/main" id="{A82EEDD9-90BF-4836-B203-5C56B5194AAE}"/>
              </a:ext>
            </a:extLst>
          </p:cNvPr>
          <p:cNvPicPr>
            <a:picLocks noChangeAspect="1"/>
          </p:cNvPicPr>
          <p:nvPr/>
        </p:nvPicPr>
        <p:blipFill>
          <a:blip r:embed="rId6"/>
          <a:stretch>
            <a:fillRect/>
          </a:stretch>
        </p:blipFill>
        <p:spPr>
          <a:xfrm>
            <a:off x="171450" y="5713373"/>
            <a:ext cx="3752850" cy="581025"/>
          </a:xfrm>
          <a:prstGeom prst="rect">
            <a:avLst/>
          </a:prstGeom>
        </p:spPr>
      </p:pic>
      <p:pic>
        <p:nvPicPr>
          <p:cNvPr id="17" name="Picture 16">
            <a:extLst>
              <a:ext uri="{FF2B5EF4-FFF2-40B4-BE49-F238E27FC236}">
                <a16:creationId xmlns:a16="http://schemas.microsoft.com/office/drawing/2014/main" id="{753EC498-F2FA-49BB-9C1E-188666252473}"/>
              </a:ext>
            </a:extLst>
          </p:cNvPr>
          <p:cNvPicPr>
            <a:picLocks noChangeAspect="1"/>
          </p:cNvPicPr>
          <p:nvPr/>
        </p:nvPicPr>
        <p:blipFill>
          <a:blip r:embed="rId7"/>
          <a:stretch>
            <a:fillRect/>
          </a:stretch>
        </p:blipFill>
        <p:spPr>
          <a:xfrm>
            <a:off x="3924300" y="3710864"/>
            <a:ext cx="723900" cy="171450"/>
          </a:xfrm>
          <a:prstGeom prst="rect">
            <a:avLst/>
          </a:prstGeom>
        </p:spPr>
      </p:pic>
      <p:pic>
        <p:nvPicPr>
          <p:cNvPr id="18" name="Picture 17">
            <a:extLst>
              <a:ext uri="{FF2B5EF4-FFF2-40B4-BE49-F238E27FC236}">
                <a16:creationId xmlns:a16="http://schemas.microsoft.com/office/drawing/2014/main" id="{11429B50-9A1B-4467-8881-AAC525B94358}"/>
              </a:ext>
            </a:extLst>
          </p:cNvPr>
          <p:cNvPicPr>
            <a:picLocks noChangeAspect="1"/>
          </p:cNvPicPr>
          <p:nvPr/>
        </p:nvPicPr>
        <p:blipFill>
          <a:blip r:embed="rId7"/>
          <a:stretch>
            <a:fillRect/>
          </a:stretch>
        </p:blipFill>
        <p:spPr>
          <a:xfrm>
            <a:off x="3924300" y="3886068"/>
            <a:ext cx="723900" cy="171450"/>
          </a:xfrm>
          <a:prstGeom prst="rect">
            <a:avLst/>
          </a:prstGeom>
        </p:spPr>
      </p:pic>
      <p:sp>
        <p:nvSpPr>
          <p:cNvPr id="19" name="Rectangle 18">
            <a:extLst>
              <a:ext uri="{FF2B5EF4-FFF2-40B4-BE49-F238E27FC236}">
                <a16:creationId xmlns:a16="http://schemas.microsoft.com/office/drawing/2014/main" id="{C06DB522-E52C-4AF3-AA60-90E97E37446D}"/>
              </a:ext>
            </a:extLst>
          </p:cNvPr>
          <p:cNvSpPr/>
          <p:nvPr/>
        </p:nvSpPr>
        <p:spPr>
          <a:xfrm>
            <a:off x="3168316" y="3662857"/>
            <a:ext cx="838200" cy="261610"/>
          </a:xfrm>
          <a:prstGeom prst="rect">
            <a:avLst/>
          </a:prstGeom>
        </p:spPr>
        <p:txBody>
          <a:bodyPr wrap="square">
            <a:spAutoFit/>
          </a:bodyPr>
          <a:lstStyle/>
          <a:p>
            <a:r>
              <a:rPr lang="en-US" sz="1100"/>
              <a:t>Output :</a:t>
            </a:r>
          </a:p>
        </p:txBody>
      </p:sp>
      <p:pic>
        <p:nvPicPr>
          <p:cNvPr id="20" name="Picture 19">
            <a:extLst>
              <a:ext uri="{FF2B5EF4-FFF2-40B4-BE49-F238E27FC236}">
                <a16:creationId xmlns:a16="http://schemas.microsoft.com/office/drawing/2014/main" id="{F2712F23-9FDB-4AAE-B57A-FE497E196D1E}"/>
              </a:ext>
            </a:extLst>
          </p:cNvPr>
          <p:cNvPicPr>
            <a:picLocks noChangeAspect="1"/>
          </p:cNvPicPr>
          <p:nvPr/>
        </p:nvPicPr>
        <p:blipFill>
          <a:blip r:embed="rId8"/>
          <a:stretch>
            <a:fillRect/>
          </a:stretch>
        </p:blipFill>
        <p:spPr>
          <a:xfrm>
            <a:off x="2228845" y="5071334"/>
            <a:ext cx="381000" cy="171450"/>
          </a:xfrm>
          <a:prstGeom prst="rect">
            <a:avLst/>
          </a:prstGeom>
        </p:spPr>
      </p:pic>
      <p:pic>
        <p:nvPicPr>
          <p:cNvPr id="21" name="Picture 20">
            <a:extLst>
              <a:ext uri="{FF2B5EF4-FFF2-40B4-BE49-F238E27FC236}">
                <a16:creationId xmlns:a16="http://schemas.microsoft.com/office/drawing/2014/main" id="{187F3E03-4A40-4706-814D-C2CA319A388F}"/>
              </a:ext>
            </a:extLst>
          </p:cNvPr>
          <p:cNvPicPr>
            <a:picLocks noChangeAspect="1"/>
          </p:cNvPicPr>
          <p:nvPr/>
        </p:nvPicPr>
        <p:blipFill>
          <a:blip r:embed="rId8"/>
          <a:stretch>
            <a:fillRect/>
          </a:stretch>
        </p:blipFill>
        <p:spPr>
          <a:xfrm>
            <a:off x="2217568" y="5227488"/>
            <a:ext cx="381000" cy="171450"/>
          </a:xfrm>
          <a:prstGeom prst="rect">
            <a:avLst/>
          </a:prstGeom>
        </p:spPr>
      </p:pic>
      <p:pic>
        <p:nvPicPr>
          <p:cNvPr id="22" name="Picture 21">
            <a:extLst>
              <a:ext uri="{FF2B5EF4-FFF2-40B4-BE49-F238E27FC236}">
                <a16:creationId xmlns:a16="http://schemas.microsoft.com/office/drawing/2014/main" id="{FE0ADE21-1D3E-45A5-B08F-CBFDB9C4782D}"/>
              </a:ext>
            </a:extLst>
          </p:cNvPr>
          <p:cNvPicPr>
            <a:picLocks noChangeAspect="1"/>
          </p:cNvPicPr>
          <p:nvPr/>
        </p:nvPicPr>
        <p:blipFill>
          <a:blip r:embed="rId8"/>
          <a:stretch>
            <a:fillRect/>
          </a:stretch>
        </p:blipFill>
        <p:spPr>
          <a:xfrm>
            <a:off x="1809750" y="6096666"/>
            <a:ext cx="381000" cy="171450"/>
          </a:xfrm>
          <a:prstGeom prst="rect">
            <a:avLst/>
          </a:prstGeom>
        </p:spPr>
      </p:pic>
      <p:pic>
        <p:nvPicPr>
          <p:cNvPr id="23" name="Picture 22">
            <a:extLst>
              <a:ext uri="{FF2B5EF4-FFF2-40B4-BE49-F238E27FC236}">
                <a16:creationId xmlns:a16="http://schemas.microsoft.com/office/drawing/2014/main" id="{B1735E08-04DF-4F70-ADDD-E96713914DC6}"/>
              </a:ext>
            </a:extLst>
          </p:cNvPr>
          <p:cNvPicPr>
            <a:picLocks noChangeAspect="1"/>
          </p:cNvPicPr>
          <p:nvPr/>
        </p:nvPicPr>
        <p:blipFill>
          <a:blip r:embed="rId9"/>
          <a:stretch>
            <a:fillRect/>
          </a:stretch>
        </p:blipFill>
        <p:spPr>
          <a:xfrm>
            <a:off x="155910" y="6255594"/>
            <a:ext cx="1638300" cy="200025"/>
          </a:xfrm>
          <a:prstGeom prst="rect">
            <a:avLst/>
          </a:prstGeom>
        </p:spPr>
      </p:pic>
      <p:pic>
        <p:nvPicPr>
          <p:cNvPr id="27" name="Picture 26">
            <a:extLst>
              <a:ext uri="{FF2B5EF4-FFF2-40B4-BE49-F238E27FC236}">
                <a16:creationId xmlns:a16="http://schemas.microsoft.com/office/drawing/2014/main" id="{3B807E4B-BFCB-428A-945D-74B799BA6BB0}"/>
              </a:ext>
            </a:extLst>
          </p:cNvPr>
          <p:cNvPicPr>
            <a:picLocks noChangeAspect="1"/>
          </p:cNvPicPr>
          <p:nvPr/>
        </p:nvPicPr>
        <p:blipFill>
          <a:blip r:embed="rId10"/>
          <a:stretch>
            <a:fillRect/>
          </a:stretch>
        </p:blipFill>
        <p:spPr>
          <a:xfrm>
            <a:off x="1794210" y="6263617"/>
            <a:ext cx="2124075" cy="180975"/>
          </a:xfrm>
          <a:prstGeom prst="rect">
            <a:avLst/>
          </a:prstGeom>
        </p:spPr>
      </p:pic>
      <p:pic>
        <p:nvPicPr>
          <p:cNvPr id="28" name="Picture 27">
            <a:extLst>
              <a:ext uri="{FF2B5EF4-FFF2-40B4-BE49-F238E27FC236}">
                <a16:creationId xmlns:a16="http://schemas.microsoft.com/office/drawing/2014/main" id="{D6F46473-0433-4904-AEC2-2BA341B58DA3}"/>
              </a:ext>
            </a:extLst>
          </p:cNvPr>
          <p:cNvPicPr>
            <a:picLocks noChangeAspect="1"/>
          </p:cNvPicPr>
          <p:nvPr/>
        </p:nvPicPr>
        <p:blipFill>
          <a:blip r:embed="rId11"/>
          <a:stretch>
            <a:fillRect/>
          </a:stretch>
        </p:blipFill>
        <p:spPr>
          <a:xfrm>
            <a:off x="2015791" y="6448983"/>
            <a:ext cx="1981200" cy="190500"/>
          </a:xfrm>
          <a:prstGeom prst="rect">
            <a:avLst/>
          </a:prstGeom>
        </p:spPr>
      </p:pic>
      <p:sp>
        <p:nvSpPr>
          <p:cNvPr id="29" name="TextBox 28">
            <a:extLst>
              <a:ext uri="{FF2B5EF4-FFF2-40B4-BE49-F238E27FC236}">
                <a16:creationId xmlns:a16="http://schemas.microsoft.com/office/drawing/2014/main" id="{C2781155-B868-49CE-8CF9-C3DBCF1D55F8}"/>
              </a:ext>
            </a:extLst>
          </p:cNvPr>
          <p:cNvSpPr txBox="1"/>
          <p:nvPr/>
        </p:nvSpPr>
        <p:spPr>
          <a:xfrm>
            <a:off x="5545051" y="5560"/>
            <a:ext cx="4475247"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Consumer and BiConsumer </a:t>
            </a:r>
          </a:p>
        </p:txBody>
      </p:sp>
      <p:sp>
        <p:nvSpPr>
          <p:cNvPr id="30" name="Rectangle 29">
            <a:extLst>
              <a:ext uri="{FF2B5EF4-FFF2-40B4-BE49-F238E27FC236}">
                <a16:creationId xmlns:a16="http://schemas.microsoft.com/office/drawing/2014/main" id="{1B91DA96-E1D7-4A81-99B6-F6B14DEE55CF}"/>
              </a:ext>
            </a:extLst>
          </p:cNvPr>
          <p:cNvSpPr/>
          <p:nvPr/>
        </p:nvSpPr>
        <p:spPr>
          <a:xfrm>
            <a:off x="5615238" y="302324"/>
            <a:ext cx="6096000" cy="600164"/>
          </a:xfrm>
          <a:prstGeom prst="rect">
            <a:avLst/>
          </a:prstGeom>
        </p:spPr>
        <p:txBody>
          <a:bodyPr>
            <a:spAutoFit/>
          </a:bodyPr>
          <a:lstStyle/>
          <a:p>
            <a:r>
              <a:rPr lang="en-US" sz="1100"/>
              <a:t>You use a Consumer when you want to do something with a parameter but not return anything. BiConsumer does the same thing except that it takes two parameters. Omitting the default methods, the interfaces are defined as follows:</a:t>
            </a:r>
          </a:p>
        </p:txBody>
      </p:sp>
      <p:pic>
        <p:nvPicPr>
          <p:cNvPr id="31" name="Picture 30">
            <a:extLst>
              <a:ext uri="{FF2B5EF4-FFF2-40B4-BE49-F238E27FC236}">
                <a16:creationId xmlns:a16="http://schemas.microsoft.com/office/drawing/2014/main" id="{6A59FB40-64C0-4A48-A875-D5EEDFAEE8CF}"/>
              </a:ext>
            </a:extLst>
          </p:cNvPr>
          <p:cNvPicPr>
            <a:picLocks noChangeAspect="1"/>
          </p:cNvPicPr>
          <p:nvPr/>
        </p:nvPicPr>
        <p:blipFill>
          <a:blip r:embed="rId12"/>
          <a:stretch>
            <a:fillRect/>
          </a:stretch>
        </p:blipFill>
        <p:spPr>
          <a:xfrm>
            <a:off x="5706722" y="872668"/>
            <a:ext cx="3514725" cy="1152525"/>
          </a:xfrm>
          <a:prstGeom prst="rect">
            <a:avLst/>
          </a:prstGeom>
        </p:spPr>
      </p:pic>
      <p:pic>
        <p:nvPicPr>
          <p:cNvPr id="32" name="Picture 31">
            <a:extLst>
              <a:ext uri="{FF2B5EF4-FFF2-40B4-BE49-F238E27FC236}">
                <a16:creationId xmlns:a16="http://schemas.microsoft.com/office/drawing/2014/main" id="{CBE3997B-8747-4E4D-AD71-16A0CECAEB83}"/>
              </a:ext>
            </a:extLst>
          </p:cNvPr>
          <p:cNvPicPr>
            <a:picLocks noChangeAspect="1"/>
          </p:cNvPicPr>
          <p:nvPr/>
        </p:nvPicPr>
        <p:blipFill>
          <a:blip r:embed="rId13"/>
          <a:stretch>
            <a:fillRect/>
          </a:stretch>
        </p:blipFill>
        <p:spPr>
          <a:xfrm>
            <a:off x="5722012" y="2036499"/>
            <a:ext cx="5286375" cy="600075"/>
          </a:xfrm>
          <a:prstGeom prst="rect">
            <a:avLst/>
          </a:prstGeom>
        </p:spPr>
      </p:pic>
      <p:sp>
        <p:nvSpPr>
          <p:cNvPr id="33" name="Rectangle 32">
            <a:extLst>
              <a:ext uri="{FF2B5EF4-FFF2-40B4-BE49-F238E27FC236}">
                <a16:creationId xmlns:a16="http://schemas.microsoft.com/office/drawing/2014/main" id="{CA44CED0-C85A-4A53-9146-C4B00E9E7CF8}"/>
              </a:ext>
            </a:extLst>
          </p:cNvPr>
          <p:cNvSpPr/>
          <p:nvPr/>
        </p:nvSpPr>
        <p:spPr>
          <a:xfrm>
            <a:off x="5624763" y="2624306"/>
            <a:ext cx="6096000" cy="261610"/>
          </a:xfrm>
          <a:prstGeom prst="rect">
            <a:avLst/>
          </a:prstGeom>
        </p:spPr>
        <p:txBody>
          <a:bodyPr>
            <a:spAutoFit/>
          </a:bodyPr>
          <a:lstStyle/>
          <a:p>
            <a:r>
              <a:rPr lang="en-US" sz="1100"/>
              <a:t>Here’s that example actually being assigned to the Consumer interface:</a:t>
            </a:r>
          </a:p>
        </p:txBody>
      </p:sp>
      <p:pic>
        <p:nvPicPr>
          <p:cNvPr id="34" name="Picture 33">
            <a:extLst>
              <a:ext uri="{FF2B5EF4-FFF2-40B4-BE49-F238E27FC236}">
                <a16:creationId xmlns:a16="http://schemas.microsoft.com/office/drawing/2014/main" id="{A7525DF6-CA3A-46D2-8397-F72171202583}"/>
              </a:ext>
            </a:extLst>
          </p:cNvPr>
          <p:cNvPicPr>
            <a:picLocks noChangeAspect="1"/>
          </p:cNvPicPr>
          <p:nvPr/>
        </p:nvPicPr>
        <p:blipFill>
          <a:blip r:embed="rId14"/>
          <a:stretch>
            <a:fillRect/>
          </a:stretch>
        </p:blipFill>
        <p:spPr>
          <a:xfrm>
            <a:off x="5722012" y="2873295"/>
            <a:ext cx="3305175" cy="838200"/>
          </a:xfrm>
          <a:prstGeom prst="rect">
            <a:avLst/>
          </a:prstGeom>
        </p:spPr>
      </p:pic>
      <p:sp>
        <p:nvSpPr>
          <p:cNvPr id="35" name="Rectangle 34">
            <a:extLst>
              <a:ext uri="{FF2B5EF4-FFF2-40B4-BE49-F238E27FC236}">
                <a16:creationId xmlns:a16="http://schemas.microsoft.com/office/drawing/2014/main" id="{8FE0D6AC-F6DA-445F-AE55-85D1A6F409EA}"/>
              </a:ext>
            </a:extLst>
          </p:cNvPr>
          <p:cNvSpPr/>
          <p:nvPr/>
        </p:nvSpPr>
        <p:spPr>
          <a:xfrm>
            <a:off x="5664362" y="3693813"/>
            <a:ext cx="6422861" cy="261610"/>
          </a:xfrm>
          <a:prstGeom prst="rect">
            <a:avLst/>
          </a:prstGeom>
        </p:spPr>
        <p:txBody>
          <a:bodyPr wrap="square">
            <a:spAutoFit/>
          </a:bodyPr>
          <a:lstStyle/>
          <a:p>
            <a:r>
              <a:rPr lang="en-US" sz="1100"/>
              <a:t>They don’t have to be the same type. For example, we can put a key and a value in a map using this interface: </a:t>
            </a:r>
          </a:p>
        </p:txBody>
      </p:sp>
      <p:pic>
        <p:nvPicPr>
          <p:cNvPr id="36" name="Picture 35">
            <a:extLst>
              <a:ext uri="{FF2B5EF4-FFF2-40B4-BE49-F238E27FC236}">
                <a16:creationId xmlns:a16="http://schemas.microsoft.com/office/drawing/2014/main" id="{D2A3F001-D810-484B-B392-1ABF45F497C5}"/>
              </a:ext>
            </a:extLst>
          </p:cNvPr>
          <p:cNvPicPr>
            <a:picLocks noChangeAspect="1"/>
          </p:cNvPicPr>
          <p:nvPr/>
        </p:nvPicPr>
        <p:blipFill>
          <a:blip r:embed="rId15"/>
          <a:stretch>
            <a:fillRect/>
          </a:stretch>
        </p:blipFill>
        <p:spPr>
          <a:xfrm>
            <a:off x="5749584" y="3938005"/>
            <a:ext cx="3819525" cy="1304925"/>
          </a:xfrm>
          <a:prstGeom prst="rect">
            <a:avLst/>
          </a:prstGeom>
        </p:spPr>
      </p:pic>
      <p:pic>
        <p:nvPicPr>
          <p:cNvPr id="37" name="Picture 36">
            <a:extLst>
              <a:ext uri="{FF2B5EF4-FFF2-40B4-BE49-F238E27FC236}">
                <a16:creationId xmlns:a16="http://schemas.microsoft.com/office/drawing/2014/main" id="{DC3A0B9F-B3B4-45CD-AB5D-CC985521ABC5}"/>
              </a:ext>
            </a:extLst>
          </p:cNvPr>
          <p:cNvPicPr>
            <a:picLocks noChangeAspect="1"/>
          </p:cNvPicPr>
          <p:nvPr/>
        </p:nvPicPr>
        <p:blipFill>
          <a:blip r:embed="rId16"/>
          <a:stretch>
            <a:fillRect/>
          </a:stretch>
        </p:blipFill>
        <p:spPr>
          <a:xfrm>
            <a:off x="7187612" y="3534907"/>
            <a:ext cx="619125" cy="190500"/>
          </a:xfrm>
          <a:prstGeom prst="rect">
            <a:avLst/>
          </a:prstGeom>
        </p:spPr>
      </p:pic>
      <p:pic>
        <p:nvPicPr>
          <p:cNvPr id="38" name="Picture 37">
            <a:extLst>
              <a:ext uri="{FF2B5EF4-FFF2-40B4-BE49-F238E27FC236}">
                <a16:creationId xmlns:a16="http://schemas.microsoft.com/office/drawing/2014/main" id="{85B1A1DD-FCBC-45B3-BC73-2FE49B8C69A2}"/>
              </a:ext>
            </a:extLst>
          </p:cNvPr>
          <p:cNvPicPr>
            <a:picLocks noChangeAspect="1"/>
          </p:cNvPicPr>
          <p:nvPr/>
        </p:nvPicPr>
        <p:blipFill>
          <a:blip r:embed="rId16"/>
          <a:stretch>
            <a:fillRect/>
          </a:stretch>
        </p:blipFill>
        <p:spPr>
          <a:xfrm>
            <a:off x="7221448" y="3378473"/>
            <a:ext cx="619125" cy="190500"/>
          </a:xfrm>
          <a:prstGeom prst="rect">
            <a:avLst/>
          </a:prstGeom>
        </p:spPr>
      </p:pic>
      <p:pic>
        <p:nvPicPr>
          <p:cNvPr id="40" name="Picture 39">
            <a:extLst>
              <a:ext uri="{FF2B5EF4-FFF2-40B4-BE49-F238E27FC236}">
                <a16:creationId xmlns:a16="http://schemas.microsoft.com/office/drawing/2014/main" id="{DF740203-530F-484D-A9A9-D6DCA4F14935}"/>
              </a:ext>
            </a:extLst>
          </p:cNvPr>
          <p:cNvPicPr>
            <a:picLocks noChangeAspect="1"/>
          </p:cNvPicPr>
          <p:nvPr/>
        </p:nvPicPr>
        <p:blipFill>
          <a:blip r:embed="rId17"/>
          <a:stretch>
            <a:fillRect/>
          </a:stretch>
        </p:blipFill>
        <p:spPr>
          <a:xfrm>
            <a:off x="7510828" y="5063958"/>
            <a:ext cx="1609725" cy="209550"/>
          </a:xfrm>
          <a:prstGeom prst="rect">
            <a:avLst/>
          </a:prstGeom>
        </p:spPr>
      </p:pic>
      <p:sp>
        <p:nvSpPr>
          <p:cNvPr id="41" name="Rectangle 40">
            <a:extLst>
              <a:ext uri="{FF2B5EF4-FFF2-40B4-BE49-F238E27FC236}">
                <a16:creationId xmlns:a16="http://schemas.microsoft.com/office/drawing/2014/main" id="{5AB2FC37-7A8A-4768-9AF9-43E9CE9DD9AB}"/>
              </a:ext>
            </a:extLst>
          </p:cNvPr>
          <p:cNvSpPr/>
          <p:nvPr/>
        </p:nvSpPr>
        <p:spPr>
          <a:xfrm>
            <a:off x="5687672" y="5240291"/>
            <a:ext cx="6096000" cy="261610"/>
          </a:xfrm>
          <a:prstGeom prst="rect">
            <a:avLst/>
          </a:prstGeom>
        </p:spPr>
        <p:txBody>
          <a:bodyPr>
            <a:spAutoFit/>
          </a:bodyPr>
          <a:lstStyle/>
          <a:p>
            <a:r>
              <a:rPr lang="en-US" sz="1100"/>
              <a:t>As another example, we use the same type for both generic parameters:</a:t>
            </a:r>
          </a:p>
        </p:txBody>
      </p:sp>
      <p:pic>
        <p:nvPicPr>
          <p:cNvPr id="43" name="Picture 42">
            <a:extLst>
              <a:ext uri="{FF2B5EF4-FFF2-40B4-BE49-F238E27FC236}">
                <a16:creationId xmlns:a16="http://schemas.microsoft.com/office/drawing/2014/main" id="{CDEFC7CD-1A68-4016-B521-33ECD223D3E9}"/>
              </a:ext>
            </a:extLst>
          </p:cNvPr>
          <p:cNvPicPr>
            <a:picLocks noChangeAspect="1"/>
          </p:cNvPicPr>
          <p:nvPr/>
        </p:nvPicPr>
        <p:blipFill>
          <a:blip r:embed="rId18"/>
          <a:stretch>
            <a:fillRect/>
          </a:stretch>
        </p:blipFill>
        <p:spPr>
          <a:xfrm>
            <a:off x="5787684" y="5528508"/>
            <a:ext cx="3781425" cy="1323975"/>
          </a:xfrm>
          <a:prstGeom prst="rect">
            <a:avLst/>
          </a:prstGeom>
        </p:spPr>
      </p:pic>
      <p:pic>
        <p:nvPicPr>
          <p:cNvPr id="44" name="Picture 43">
            <a:extLst>
              <a:ext uri="{FF2B5EF4-FFF2-40B4-BE49-F238E27FC236}">
                <a16:creationId xmlns:a16="http://schemas.microsoft.com/office/drawing/2014/main" id="{6789CB99-68B5-4E22-A019-4893067FE5BD}"/>
              </a:ext>
            </a:extLst>
          </p:cNvPr>
          <p:cNvPicPr>
            <a:picLocks noChangeAspect="1"/>
          </p:cNvPicPr>
          <p:nvPr/>
        </p:nvPicPr>
        <p:blipFill>
          <a:blip r:embed="rId19"/>
          <a:stretch>
            <a:fillRect/>
          </a:stretch>
        </p:blipFill>
        <p:spPr>
          <a:xfrm>
            <a:off x="1789697" y="3228654"/>
            <a:ext cx="3722522" cy="907841"/>
          </a:xfrm>
          <a:prstGeom prst="rect">
            <a:avLst/>
          </a:prstGeom>
        </p:spPr>
      </p:pic>
      <p:pic>
        <p:nvPicPr>
          <p:cNvPr id="46" name="Picture 45">
            <a:extLst>
              <a:ext uri="{FF2B5EF4-FFF2-40B4-BE49-F238E27FC236}">
                <a16:creationId xmlns:a16="http://schemas.microsoft.com/office/drawing/2014/main" id="{FEFAE006-9938-47CC-9790-7E6BC3F456B3}"/>
              </a:ext>
            </a:extLst>
          </p:cNvPr>
          <p:cNvPicPr>
            <a:picLocks noChangeAspect="1"/>
          </p:cNvPicPr>
          <p:nvPr/>
        </p:nvPicPr>
        <p:blipFill>
          <a:blip r:embed="rId19"/>
          <a:stretch>
            <a:fillRect/>
          </a:stretch>
        </p:blipFill>
        <p:spPr>
          <a:xfrm>
            <a:off x="2230103" y="4970455"/>
            <a:ext cx="3249152" cy="411422"/>
          </a:xfrm>
          <a:prstGeom prst="rect">
            <a:avLst/>
          </a:prstGeom>
        </p:spPr>
      </p:pic>
      <p:pic>
        <p:nvPicPr>
          <p:cNvPr id="47" name="Picture 46">
            <a:extLst>
              <a:ext uri="{FF2B5EF4-FFF2-40B4-BE49-F238E27FC236}">
                <a16:creationId xmlns:a16="http://schemas.microsoft.com/office/drawing/2014/main" id="{DD41FF2E-6A81-4354-95EB-E2AF98DA86CB}"/>
              </a:ext>
            </a:extLst>
          </p:cNvPr>
          <p:cNvPicPr>
            <a:picLocks noChangeAspect="1"/>
          </p:cNvPicPr>
          <p:nvPr/>
        </p:nvPicPr>
        <p:blipFill>
          <a:blip r:embed="rId19"/>
          <a:stretch>
            <a:fillRect/>
          </a:stretch>
        </p:blipFill>
        <p:spPr>
          <a:xfrm>
            <a:off x="1801977" y="6092803"/>
            <a:ext cx="3662992" cy="759680"/>
          </a:xfrm>
          <a:prstGeom prst="rect">
            <a:avLst/>
          </a:prstGeom>
        </p:spPr>
      </p:pic>
      <p:pic>
        <p:nvPicPr>
          <p:cNvPr id="48" name="Picture 47">
            <a:extLst>
              <a:ext uri="{FF2B5EF4-FFF2-40B4-BE49-F238E27FC236}">
                <a16:creationId xmlns:a16="http://schemas.microsoft.com/office/drawing/2014/main" id="{7CF5B1F3-9526-482C-BF14-CD35A3172BC1}"/>
              </a:ext>
            </a:extLst>
          </p:cNvPr>
          <p:cNvPicPr>
            <a:picLocks noChangeAspect="1"/>
          </p:cNvPicPr>
          <p:nvPr/>
        </p:nvPicPr>
        <p:blipFill>
          <a:blip r:embed="rId19"/>
          <a:stretch>
            <a:fillRect/>
          </a:stretch>
        </p:blipFill>
        <p:spPr>
          <a:xfrm>
            <a:off x="7149895" y="3325291"/>
            <a:ext cx="4840013" cy="326623"/>
          </a:xfrm>
          <a:prstGeom prst="rect">
            <a:avLst/>
          </a:prstGeom>
        </p:spPr>
      </p:pic>
      <p:pic>
        <p:nvPicPr>
          <p:cNvPr id="49" name="Picture 48">
            <a:extLst>
              <a:ext uri="{FF2B5EF4-FFF2-40B4-BE49-F238E27FC236}">
                <a16:creationId xmlns:a16="http://schemas.microsoft.com/office/drawing/2014/main" id="{FDC59C10-2EDD-48A0-9883-6A6122FAED0F}"/>
              </a:ext>
            </a:extLst>
          </p:cNvPr>
          <p:cNvPicPr>
            <a:picLocks noChangeAspect="1"/>
          </p:cNvPicPr>
          <p:nvPr/>
        </p:nvPicPr>
        <p:blipFill>
          <a:blip r:embed="rId19"/>
          <a:stretch>
            <a:fillRect/>
          </a:stretch>
        </p:blipFill>
        <p:spPr>
          <a:xfrm>
            <a:off x="7527997" y="4600223"/>
            <a:ext cx="4492551" cy="669314"/>
          </a:xfrm>
          <a:prstGeom prst="rect">
            <a:avLst/>
          </a:prstGeom>
        </p:spPr>
      </p:pic>
      <p:pic>
        <p:nvPicPr>
          <p:cNvPr id="50" name="Picture 49">
            <a:extLst>
              <a:ext uri="{FF2B5EF4-FFF2-40B4-BE49-F238E27FC236}">
                <a16:creationId xmlns:a16="http://schemas.microsoft.com/office/drawing/2014/main" id="{1AE8538A-8CF4-4409-A496-189629F7ECE5}"/>
              </a:ext>
            </a:extLst>
          </p:cNvPr>
          <p:cNvPicPr>
            <a:picLocks noChangeAspect="1"/>
          </p:cNvPicPr>
          <p:nvPr/>
        </p:nvPicPr>
        <p:blipFill>
          <a:blip r:embed="rId20"/>
          <a:stretch>
            <a:fillRect/>
          </a:stretch>
        </p:blipFill>
        <p:spPr>
          <a:xfrm>
            <a:off x="7925048" y="6632416"/>
            <a:ext cx="2162175" cy="228600"/>
          </a:xfrm>
          <a:prstGeom prst="rect">
            <a:avLst/>
          </a:prstGeom>
        </p:spPr>
      </p:pic>
      <p:pic>
        <p:nvPicPr>
          <p:cNvPr id="51" name="Picture 50">
            <a:extLst>
              <a:ext uri="{FF2B5EF4-FFF2-40B4-BE49-F238E27FC236}">
                <a16:creationId xmlns:a16="http://schemas.microsoft.com/office/drawing/2014/main" id="{F794A320-3712-470F-B0E9-B66EA60320A7}"/>
              </a:ext>
            </a:extLst>
          </p:cNvPr>
          <p:cNvPicPr>
            <a:picLocks noChangeAspect="1"/>
          </p:cNvPicPr>
          <p:nvPr/>
        </p:nvPicPr>
        <p:blipFill>
          <a:blip r:embed="rId19"/>
          <a:stretch>
            <a:fillRect/>
          </a:stretch>
        </p:blipFill>
        <p:spPr>
          <a:xfrm>
            <a:off x="7925548" y="6141969"/>
            <a:ext cx="4161675" cy="669314"/>
          </a:xfrm>
          <a:prstGeom prst="rect">
            <a:avLst/>
          </a:prstGeom>
        </p:spPr>
      </p:pic>
    </p:spTree>
    <p:extLst>
      <p:ext uri="{BB962C8B-B14F-4D97-AF65-F5344CB8AC3E}">
        <p14:creationId xmlns:p14="http://schemas.microsoft.com/office/powerpoint/2010/main" val="91126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289A37-9FFD-45E7-8E70-881E37917D82}"/>
              </a:ext>
            </a:extLst>
          </p:cNvPr>
          <p:cNvSpPr txBox="1"/>
          <p:nvPr/>
        </p:nvSpPr>
        <p:spPr>
          <a:xfrm>
            <a:off x="-76200" y="0"/>
            <a:ext cx="1457450" cy="369332"/>
          </a:xfrm>
          <a:prstGeom prst="rect">
            <a:avLst/>
          </a:prstGeom>
          <a:noFill/>
        </p:spPr>
        <p:txBody>
          <a:bodyPr wrap="none" rtlCol="0">
            <a:spAutoFit/>
          </a:bodyPr>
          <a:lstStyle/>
          <a:p>
            <a:pPr marL="342900" indent="-342900">
              <a:buFont typeface="Wingdings" panose="05000000000000000000" pitchFamily="2" charset="2"/>
              <a:buChar char="Ø"/>
            </a:pPr>
            <a:r>
              <a:rPr lang="en-US"/>
              <a:t>hashCode</a:t>
            </a:r>
          </a:p>
        </p:txBody>
      </p:sp>
      <p:pic>
        <p:nvPicPr>
          <p:cNvPr id="8" name="Picture 7">
            <a:extLst>
              <a:ext uri="{FF2B5EF4-FFF2-40B4-BE49-F238E27FC236}">
                <a16:creationId xmlns:a16="http://schemas.microsoft.com/office/drawing/2014/main" id="{E1115B57-398A-4EF6-9510-F25540DB120F}"/>
              </a:ext>
            </a:extLst>
          </p:cNvPr>
          <p:cNvPicPr>
            <a:picLocks noChangeAspect="1"/>
          </p:cNvPicPr>
          <p:nvPr/>
        </p:nvPicPr>
        <p:blipFill>
          <a:blip r:embed="rId2"/>
          <a:stretch>
            <a:fillRect/>
          </a:stretch>
        </p:blipFill>
        <p:spPr>
          <a:xfrm>
            <a:off x="119815" y="393395"/>
            <a:ext cx="5238750" cy="209550"/>
          </a:xfrm>
          <a:prstGeom prst="rect">
            <a:avLst/>
          </a:prstGeom>
        </p:spPr>
      </p:pic>
      <p:sp>
        <p:nvSpPr>
          <p:cNvPr id="9" name="TextBox 8">
            <a:extLst>
              <a:ext uri="{FF2B5EF4-FFF2-40B4-BE49-F238E27FC236}">
                <a16:creationId xmlns:a16="http://schemas.microsoft.com/office/drawing/2014/main" id="{353E6001-4D45-4063-B45B-D557EDCDA8AA}"/>
              </a:ext>
            </a:extLst>
          </p:cNvPr>
          <p:cNvSpPr txBox="1"/>
          <p:nvPr/>
        </p:nvSpPr>
        <p:spPr>
          <a:xfrm>
            <a:off x="0" y="627008"/>
            <a:ext cx="1139483" cy="369332"/>
          </a:xfrm>
          <a:prstGeom prst="rect">
            <a:avLst/>
          </a:prstGeom>
          <a:noFill/>
        </p:spPr>
        <p:txBody>
          <a:bodyPr wrap="square" rtlCol="0">
            <a:spAutoFit/>
          </a:bodyPr>
          <a:lstStyle/>
          <a:p>
            <a:r>
              <a:rPr lang="en-US"/>
              <a:t>Examples</a:t>
            </a:r>
            <a:r>
              <a:rPr lang="ar-KW"/>
              <a:t>:</a:t>
            </a:r>
            <a:endParaRPr lang="en-US"/>
          </a:p>
        </p:txBody>
      </p:sp>
      <p:sp>
        <p:nvSpPr>
          <p:cNvPr id="10" name="TextBox 9">
            <a:extLst>
              <a:ext uri="{FF2B5EF4-FFF2-40B4-BE49-F238E27FC236}">
                <a16:creationId xmlns:a16="http://schemas.microsoft.com/office/drawing/2014/main" id="{B09049BD-834F-4874-A828-98931A47BBCE}"/>
              </a:ext>
            </a:extLst>
          </p:cNvPr>
          <p:cNvSpPr txBox="1"/>
          <p:nvPr/>
        </p:nvSpPr>
        <p:spPr>
          <a:xfrm>
            <a:off x="119815" y="982027"/>
            <a:ext cx="611894" cy="307777"/>
          </a:xfrm>
          <a:prstGeom prst="rect">
            <a:avLst/>
          </a:prstGeom>
          <a:noFill/>
        </p:spPr>
        <p:txBody>
          <a:bodyPr wrap="square" rtlCol="0">
            <a:spAutoFit/>
          </a:bodyPr>
          <a:lstStyle/>
          <a:p>
            <a:r>
              <a:rPr lang="en-US" sz="1400"/>
              <a:t>Ex1:</a:t>
            </a:r>
          </a:p>
        </p:txBody>
      </p:sp>
      <p:pic>
        <p:nvPicPr>
          <p:cNvPr id="12" name="Picture 11">
            <a:extLst>
              <a:ext uri="{FF2B5EF4-FFF2-40B4-BE49-F238E27FC236}">
                <a16:creationId xmlns:a16="http://schemas.microsoft.com/office/drawing/2014/main" id="{AB286432-B17A-4C31-9CF0-00B253E08310}"/>
              </a:ext>
            </a:extLst>
          </p:cNvPr>
          <p:cNvPicPr>
            <a:picLocks noChangeAspect="1"/>
          </p:cNvPicPr>
          <p:nvPr/>
        </p:nvPicPr>
        <p:blipFill>
          <a:blip r:embed="rId3"/>
          <a:stretch>
            <a:fillRect/>
          </a:stretch>
        </p:blipFill>
        <p:spPr>
          <a:xfrm>
            <a:off x="276226" y="1254016"/>
            <a:ext cx="3762375" cy="3267075"/>
          </a:xfrm>
          <a:prstGeom prst="rect">
            <a:avLst/>
          </a:prstGeom>
        </p:spPr>
      </p:pic>
      <p:pic>
        <p:nvPicPr>
          <p:cNvPr id="16" name="Picture 15">
            <a:extLst>
              <a:ext uri="{FF2B5EF4-FFF2-40B4-BE49-F238E27FC236}">
                <a16:creationId xmlns:a16="http://schemas.microsoft.com/office/drawing/2014/main" id="{5CB738AF-2350-406B-BBEE-7896A2DBABC7}"/>
              </a:ext>
            </a:extLst>
          </p:cNvPr>
          <p:cNvPicPr>
            <a:picLocks noChangeAspect="1"/>
          </p:cNvPicPr>
          <p:nvPr/>
        </p:nvPicPr>
        <p:blipFill>
          <a:blip r:embed="rId4"/>
          <a:stretch>
            <a:fillRect/>
          </a:stretch>
        </p:blipFill>
        <p:spPr>
          <a:xfrm>
            <a:off x="119815" y="4521091"/>
            <a:ext cx="5362575" cy="2352675"/>
          </a:xfrm>
          <a:prstGeom prst="rect">
            <a:avLst/>
          </a:prstGeom>
        </p:spPr>
      </p:pic>
      <p:cxnSp>
        <p:nvCxnSpPr>
          <p:cNvPr id="18" name="Straight Connector 17">
            <a:extLst>
              <a:ext uri="{FF2B5EF4-FFF2-40B4-BE49-F238E27FC236}">
                <a16:creationId xmlns:a16="http://schemas.microsoft.com/office/drawing/2014/main" id="{BF496EA5-E711-4C48-ABB1-EE67908D999E}"/>
              </a:ext>
            </a:extLst>
          </p:cNvPr>
          <p:cNvCxnSpPr/>
          <p:nvPr/>
        </p:nvCxnSpPr>
        <p:spPr>
          <a:xfrm>
            <a:off x="5594684"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49125D-C834-4B9D-AB94-79CAE4EDDE1B}"/>
              </a:ext>
            </a:extLst>
          </p:cNvPr>
          <p:cNvSpPr txBox="1"/>
          <p:nvPr/>
        </p:nvSpPr>
        <p:spPr>
          <a:xfrm>
            <a:off x="5594684" y="0"/>
            <a:ext cx="611894" cy="307777"/>
          </a:xfrm>
          <a:prstGeom prst="rect">
            <a:avLst/>
          </a:prstGeom>
          <a:noFill/>
        </p:spPr>
        <p:txBody>
          <a:bodyPr wrap="square" rtlCol="0">
            <a:spAutoFit/>
          </a:bodyPr>
          <a:lstStyle/>
          <a:p>
            <a:r>
              <a:rPr lang="en-US" sz="1400"/>
              <a:t>Ex2:</a:t>
            </a:r>
          </a:p>
        </p:txBody>
      </p:sp>
      <p:pic>
        <p:nvPicPr>
          <p:cNvPr id="21" name="Picture 20">
            <a:extLst>
              <a:ext uri="{FF2B5EF4-FFF2-40B4-BE49-F238E27FC236}">
                <a16:creationId xmlns:a16="http://schemas.microsoft.com/office/drawing/2014/main" id="{C3A580BB-ECB9-446B-9821-15A37317A929}"/>
              </a:ext>
            </a:extLst>
          </p:cNvPr>
          <p:cNvPicPr>
            <a:picLocks noChangeAspect="1"/>
          </p:cNvPicPr>
          <p:nvPr/>
        </p:nvPicPr>
        <p:blipFill>
          <a:blip r:embed="rId5"/>
          <a:stretch>
            <a:fillRect/>
          </a:stretch>
        </p:blipFill>
        <p:spPr>
          <a:xfrm>
            <a:off x="5787835" y="222195"/>
            <a:ext cx="4038600" cy="809625"/>
          </a:xfrm>
          <a:prstGeom prst="rect">
            <a:avLst/>
          </a:prstGeom>
        </p:spPr>
      </p:pic>
      <p:sp>
        <p:nvSpPr>
          <p:cNvPr id="23" name="TextBox 22">
            <a:extLst>
              <a:ext uri="{FF2B5EF4-FFF2-40B4-BE49-F238E27FC236}">
                <a16:creationId xmlns:a16="http://schemas.microsoft.com/office/drawing/2014/main" id="{C9437B3D-7FC0-4FCD-B89C-94CCC52952D0}"/>
              </a:ext>
            </a:extLst>
          </p:cNvPr>
          <p:cNvSpPr txBox="1"/>
          <p:nvPr/>
        </p:nvSpPr>
        <p:spPr>
          <a:xfrm>
            <a:off x="10666026" y="216804"/>
            <a:ext cx="615874" cy="261610"/>
          </a:xfrm>
          <a:prstGeom prst="rect">
            <a:avLst/>
          </a:prstGeom>
          <a:noFill/>
        </p:spPr>
        <p:txBody>
          <a:bodyPr wrap="none" rtlCol="0">
            <a:spAutoFit/>
          </a:bodyPr>
          <a:lstStyle/>
          <a:p>
            <a:r>
              <a:rPr lang="en-US" sz="1100"/>
              <a:t>// legal</a:t>
            </a:r>
          </a:p>
        </p:txBody>
      </p:sp>
      <p:sp>
        <p:nvSpPr>
          <p:cNvPr id="26" name="TextBox 25">
            <a:extLst>
              <a:ext uri="{FF2B5EF4-FFF2-40B4-BE49-F238E27FC236}">
                <a16:creationId xmlns:a16="http://schemas.microsoft.com/office/drawing/2014/main" id="{0BCE5C96-E52F-4923-900E-CF056A78049E}"/>
              </a:ext>
            </a:extLst>
          </p:cNvPr>
          <p:cNvSpPr txBox="1"/>
          <p:nvPr/>
        </p:nvSpPr>
        <p:spPr>
          <a:xfrm>
            <a:off x="10631875" y="413373"/>
            <a:ext cx="615874" cy="261610"/>
          </a:xfrm>
          <a:prstGeom prst="rect">
            <a:avLst/>
          </a:prstGeom>
          <a:noFill/>
        </p:spPr>
        <p:txBody>
          <a:bodyPr wrap="none" rtlCol="0">
            <a:spAutoFit/>
          </a:bodyPr>
          <a:lstStyle/>
          <a:p>
            <a:r>
              <a:rPr lang="en-US" sz="1100"/>
              <a:t>// legal</a:t>
            </a:r>
          </a:p>
        </p:txBody>
      </p:sp>
      <p:sp>
        <p:nvSpPr>
          <p:cNvPr id="27" name="TextBox 26">
            <a:extLst>
              <a:ext uri="{FF2B5EF4-FFF2-40B4-BE49-F238E27FC236}">
                <a16:creationId xmlns:a16="http://schemas.microsoft.com/office/drawing/2014/main" id="{63AA2446-F821-423C-93A4-20FCBF2EE3A9}"/>
              </a:ext>
            </a:extLst>
          </p:cNvPr>
          <p:cNvSpPr txBox="1"/>
          <p:nvPr/>
        </p:nvSpPr>
        <p:spPr>
          <a:xfrm>
            <a:off x="10293723" y="559519"/>
            <a:ext cx="1898277" cy="261610"/>
          </a:xfrm>
          <a:prstGeom prst="rect">
            <a:avLst/>
          </a:prstGeom>
          <a:noFill/>
        </p:spPr>
        <p:txBody>
          <a:bodyPr wrap="none" rtlCol="0">
            <a:spAutoFit/>
          </a:bodyPr>
          <a:lstStyle/>
          <a:p>
            <a:r>
              <a:rPr lang="en-US" sz="1100"/>
              <a:t>not an override of hashCode()</a:t>
            </a:r>
            <a:endParaRPr lang="en-US" sz="1100" b="1"/>
          </a:p>
        </p:txBody>
      </p:sp>
      <p:sp>
        <p:nvSpPr>
          <p:cNvPr id="28" name="TextBox 27">
            <a:extLst>
              <a:ext uri="{FF2B5EF4-FFF2-40B4-BE49-F238E27FC236}">
                <a16:creationId xmlns:a16="http://schemas.microsoft.com/office/drawing/2014/main" id="{4BD4B013-50B2-4687-A225-2CBE1EF4D393}"/>
              </a:ext>
            </a:extLst>
          </p:cNvPr>
          <p:cNvSpPr txBox="1"/>
          <p:nvPr/>
        </p:nvSpPr>
        <p:spPr>
          <a:xfrm>
            <a:off x="10232162" y="765503"/>
            <a:ext cx="2099476" cy="430887"/>
          </a:xfrm>
          <a:prstGeom prst="rect">
            <a:avLst/>
          </a:prstGeom>
          <a:noFill/>
        </p:spPr>
        <p:txBody>
          <a:bodyPr wrap="square" rtlCol="0">
            <a:spAutoFit/>
          </a:bodyPr>
          <a:lstStyle/>
          <a:p>
            <a:r>
              <a:rPr lang="en-US" sz="1100"/>
              <a:t>// not legal because it uses more variables than equals().</a:t>
            </a:r>
          </a:p>
        </p:txBody>
      </p:sp>
      <p:pic>
        <p:nvPicPr>
          <p:cNvPr id="30" name="Picture 29">
            <a:extLst>
              <a:ext uri="{FF2B5EF4-FFF2-40B4-BE49-F238E27FC236}">
                <a16:creationId xmlns:a16="http://schemas.microsoft.com/office/drawing/2014/main" id="{4EC10679-5979-436F-80D4-7A203B390165}"/>
              </a:ext>
            </a:extLst>
          </p:cNvPr>
          <p:cNvPicPr>
            <a:picLocks noChangeAspect="1"/>
          </p:cNvPicPr>
          <p:nvPr/>
        </p:nvPicPr>
        <p:blipFill>
          <a:blip r:embed="rId6"/>
          <a:stretch>
            <a:fillRect/>
          </a:stretch>
        </p:blipFill>
        <p:spPr>
          <a:xfrm>
            <a:off x="5706979" y="1403839"/>
            <a:ext cx="5476875" cy="695325"/>
          </a:xfrm>
          <a:prstGeom prst="rect">
            <a:avLst/>
          </a:prstGeom>
        </p:spPr>
      </p:pic>
      <p:pic>
        <p:nvPicPr>
          <p:cNvPr id="34" name="Picture 33">
            <a:extLst>
              <a:ext uri="{FF2B5EF4-FFF2-40B4-BE49-F238E27FC236}">
                <a16:creationId xmlns:a16="http://schemas.microsoft.com/office/drawing/2014/main" id="{10C5C5F6-8C34-446B-8AD6-2743CB3C6224}"/>
              </a:ext>
            </a:extLst>
          </p:cNvPr>
          <p:cNvPicPr>
            <a:picLocks noChangeAspect="1"/>
          </p:cNvPicPr>
          <p:nvPr/>
        </p:nvPicPr>
        <p:blipFill>
          <a:blip r:embed="rId7"/>
          <a:stretch>
            <a:fillRect/>
          </a:stretch>
        </p:blipFill>
        <p:spPr>
          <a:xfrm>
            <a:off x="5706978" y="2085004"/>
            <a:ext cx="5476875" cy="561975"/>
          </a:xfrm>
          <a:prstGeom prst="rect">
            <a:avLst/>
          </a:prstGeom>
        </p:spPr>
      </p:pic>
      <p:sp>
        <p:nvSpPr>
          <p:cNvPr id="35" name="TextBox 34">
            <a:extLst>
              <a:ext uri="{FF2B5EF4-FFF2-40B4-BE49-F238E27FC236}">
                <a16:creationId xmlns:a16="http://schemas.microsoft.com/office/drawing/2014/main" id="{209AC0BD-8828-404F-B3D6-B42016443A76}"/>
              </a:ext>
            </a:extLst>
          </p:cNvPr>
          <p:cNvSpPr txBox="1"/>
          <p:nvPr/>
        </p:nvSpPr>
        <p:spPr>
          <a:xfrm>
            <a:off x="5543465" y="2578214"/>
            <a:ext cx="5803900" cy="461665"/>
          </a:xfrm>
          <a:prstGeom prst="rect">
            <a:avLst/>
          </a:prstGeom>
          <a:noFill/>
        </p:spPr>
        <p:txBody>
          <a:bodyPr wrap="square" rtlCol="0">
            <a:spAutoFit/>
          </a:bodyPr>
          <a:lstStyle/>
          <a:p>
            <a:r>
              <a:rPr lang="en-US" sz="2400" b="1" u="sng"/>
              <a:t>6- </a:t>
            </a:r>
            <a:r>
              <a:rPr lang="en-US" sz="2400" u="sng"/>
              <a:t>Working with Enums</a:t>
            </a:r>
            <a:endParaRPr lang="en-US" sz="2400" b="1" u="sng"/>
          </a:p>
        </p:txBody>
      </p:sp>
      <p:pic>
        <p:nvPicPr>
          <p:cNvPr id="37" name="Picture 36">
            <a:extLst>
              <a:ext uri="{FF2B5EF4-FFF2-40B4-BE49-F238E27FC236}">
                <a16:creationId xmlns:a16="http://schemas.microsoft.com/office/drawing/2014/main" id="{2DC98EAB-D589-41F2-A288-995FA702B068}"/>
              </a:ext>
            </a:extLst>
          </p:cNvPr>
          <p:cNvPicPr>
            <a:picLocks noChangeAspect="1"/>
          </p:cNvPicPr>
          <p:nvPr/>
        </p:nvPicPr>
        <p:blipFill>
          <a:blip r:embed="rId8"/>
          <a:stretch>
            <a:fillRect/>
          </a:stretch>
        </p:blipFill>
        <p:spPr>
          <a:xfrm>
            <a:off x="5691537" y="3035276"/>
            <a:ext cx="5248275" cy="504825"/>
          </a:xfrm>
          <a:prstGeom prst="rect">
            <a:avLst/>
          </a:prstGeom>
        </p:spPr>
      </p:pic>
      <p:sp>
        <p:nvSpPr>
          <p:cNvPr id="38" name="TextBox 37">
            <a:extLst>
              <a:ext uri="{FF2B5EF4-FFF2-40B4-BE49-F238E27FC236}">
                <a16:creationId xmlns:a16="http://schemas.microsoft.com/office/drawing/2014/main" id="{6AE6E156-F18F-4AE6-A612-8A83B7291B48}"/>
              </a:ext>
            </a:extLst>
          </p:cNvPr>
          <p:cNvSpPr txBox="1"/>
          <p:nvPr/>
        </p:nvSpPr>
        <p:spPr>
          <a:xfrm>
            <a:off x="5543465" y="3475055"/>
            <a:ext cx="1139483" cy="369332"/>
          </a:xfrm>
          <a:prstGeom prst="rect">
            <a:avLst/>
          </a:prstGeom>
          <a:noFill/>
        </p:spPr>
        <p:txBody>
          <a:bodyPr wrap="square" rtlCol="0">
            <a:spAutoFit/>
          </a:bodyPr>
          <a:lstStyle/>
          <a:p>
            <a:r>
              <a:rPr lang="en-US"/>
              <a:t>Examples</a:t>
            </a:r>
            <a:r>
              <a:rPr lang="ar-KW"/>
              <a:t>:</a:t>
            </a:r>
            <a:endParaRPr lang="en-US"/>
          </a:p>
        </p:txBody>
      </p:sp>
      <p:sp>
        <p:nvSpPr>
          <p:cNvPr id="39" name="TextBox 38">
            <a:extLst>
              <a:ext uri="{FF2B5EF4-FFF2-40B4-BE49-F238E27FC236}">
                <a16:creationId xmlns:a16="http://schemas.microsoft.com/office/drawing/2014/main" id="{D948726B-813F-43D8-AEB1-50799D59AC42}"/>
              </a:ext>
            </a:extLst>
          </p:cNvPr>
          <p:cNvSpPr txBox="1"/>
          <p:nvPr/>
        </p:nvSpPr>
        <p:spPr>
          <a:xfrm>
            <a:off x="5663280" y="3830074"/>
            <a:ext cx="611894" cy="307777"/>
          </a:xfrm>
          <a:prstGeom prst="rect">
            <a:avLst/>
          </a:prstGeom>
          <a:noFill/>
        </p:spPr>
        <p:txBody>
          <a:bodyPr wrap="square" rtlCol="0">
            <a:spAutoFit/>
          </a:bodyPr>
          <a:lstStyle/>
          <a:p>
            <a:r>
              <a:rPr lang="en-US" sz="1400"/>
              <a:t>Ex1:</a:t>
            </a:r>
          </a:p>
        </p:txBody>
      </p:sp>
      <p:pic>
        <p:nvPicPr>
          <p:cNvPr id="41" name="Picture 40">
            <a:extLst>
              <a:ext uri="{FF2B5EF4-FFF2-40B4-BE49-F238E27FC236}">
                <a16:creationId xmlns:a16="http://schemas.microsoft.com/office/drawing/2014/main" id="{21FB4762-DFCE-4983-AC28-D13C21D70CDE}"/>
              </a:ext>
            </a:extLst>
          </p:cNvPr>
          <p:cNvPicPr>
            <a:picLocks noChangeAspect="1"/>
          </p:cNvPicPr>
          <p:nvPr/>
        </p:nvPicPr>
        <p:blipFill>
          <a:blip r:embed="rId9"/>
          <a:stretch>
            <a:fillRect/>
          </a:stretch>
        </p:blipFill>
        <p:spPr>
          <a:xfrm>
            <a:off x="5645904" y="4115548"/>
            <a:ext cx="2314575" cy="590550"/>
          </a:xfrm>
          <a:prstGeom prst="rect">
            <a:avLst/>
          </a:prstGeom>
        </p:spPr>
      </p:pic>
      <p:pic>
        <p:nvPicPr>
          <p:cNvPr id="43" name="Picture 42">
            <a:extLst>
              <a:ext uri="{FF2B5EF4-FFF2-40B4-BE49-F238E27FC236}">
                <a16:creationId xmlns:a16="http://schemas.microsoft.com/office/drawing/2014/main" id="{B11DA32E-70FA-4C4B-AC7D-D9B279CC89FC}"/>
              </a:ext>
            </a:extLst>
          </p:cNvPr>
          <p:cNvPicPr>
            <a:picLocks noChangeAspect="1"/>
          </p:cNvPicPr>
          <p:nvPr/>
        </p:nvPicPr>
        <p:blipFill>
          <a:blip r:embed="rId10"/>
          <a:stretch>
            <a:fillRect/>
          </a:stretch>
        </p:blipFill>
        <p:spPr>
          <a:xfrm>
            <a:off x="5691537" y="4706098"/>
            <a:ext cx="4362450" cy="600075"/>
          </a:xfrm>
          <a:prstGeom prst="rect">
            <a:avLst/>
          </a:prstGeom>
        </p:spPr>
      </p:pic>
      <p:pic>
        <p:nvPicPr>
          <p:cNvPr id="45" name="Picture 44">
            <a:extLst>
              <a:ext uri="{FF2B5EF4-FFF2-40B4-BE49-F238E27FC236}">
                <a16:creationId xmlns:a16="http://schemas.microsoft.com/office/drawing/2014/main" id="{7B019C28-1413-46BA-9DB5-C9787E20E214}"/>
              </a:ext>
            </a:extLst>
          </p:cNvPr>
          <p:cNvPicPr>
            <a:picLocks noChangeAspect="1"/>
          </p:cNvPicPr>
          <p:nvPr/>
        </p:nvPicPr>
        <p:blipFill>
          <a:blip r:embed="rId11"/>
          <a:stretch>
            <a:fillRect/>
          </a:stretch>
        </p:blipFill>
        <p:spPr>
          <a:xfrm>
            <a:off x="5706978" y="5250745"/>
            <a:ext cx="4333875" cy="542925"/>
          </a:xfrm>
          <a:prstGeom prst="rect">
            <a:avLst/>
          </a:prstGeom>
        </p:spPr>
      </p:pic>
      <p:pic>
        <p:nvPicPr>
          <p:cNvPr id="49" name="Picture 48">
            <a:extLst>
              <a:ext uri="{FF2B5EF4-FFF2-40B4-BE49-F238E27FC236}">
                <a16:creationId xmlns:a16="http://schemas.microsoft.com/office/drawing/2014/main" id="{517E07E4-1E11-469E-93DD-D10ACE9BDCB5}"/>
              </a:ext>
            </a:extLst>
          </p:cNvPr>
          <p:cNvPicPr>
            <a:picLocks noChangeAspect="1"/>
          </p:cNvPicPr>
          <p:nvPr/>
        </p:nvPicPr>
        <p:blipFill>
          <a:blip r:embed="rId12"/>
          <a:stretch>
            <a:fillRect/>
          </a:stretch>
        </p:blipFill>
        <p:spPr>
          <a:xfrm>
            <a:off x="10994940" y="5116307"/>
            <a:ext cx="704850" cy="714375"/>
          </a:xfrm>
          <a:prstGeom prst="rect">
            <a:avLst/>
          </a:prstGeom>
        </p:spPr>
      </p:pic>
      <p:cxnSp>
        <p:nvCxnSpPr>
          <p:cNvPr id="51" name="Straight Arrow Connector 50">
            <a:extLst>
              <a:ext uri="{FF2B5EF4-FFF2-40B4-BE49-F238E27FC236}">
                <a16:creationId xmlns:a16="http://schemas.microsoft.com/office/drawing/2014/main" id="{768D19EA-D7D1-460F-9ECC-E8A06756CEEB}"/>
              </a:ext>
            </a:extLst>
          </p:cNvPr>
          <p:cNvCxnSpPr/>
          <p:nvPr/>
        </p:nvCxnSpPr>
        <p:spPr>
          <a:xfrm>
            <a:off x="9826435" y="5555363"/>
            <a:ext cx="1014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C50A8ABE-5F29-4452-8579-B6D521A4F1B8}"/>
              </a:ext>
            </a:extLst>
          </p:cNvPr>
          <p:cNvPicPr>
            <a:picLocks noChangeAspect="1"/>
          </p:cNvPicPr>
          <p:nvPr/>
        </p:nvPicPr>
        <p:blipFill>
          <a:blip r:embed="rId13"/>
          <a:stretch>
            <a:fillRect/>
          </a:stretch>
        </p:blipFill>
        <p:spPr>
          <a:xfrm>
            <a:off x="5688385" y="5781607"/>
            <a:ext cx="3238500" cy="180975"/>
          </a:xfrm>
          <a:prstGeom prst="rect">
            <a:avLst/>
          </a:prstGeom>
        </p:spPr>
      </p:pic>
      <p:pic>
        <p:nvPicPr>
          <p:cNvPr id="55" name="Picture 54">
            <a:extLst>
              <a:ext uri="{FF2B5EF4-FFF2-40B4-BE49-F238E27FC236}">
                <a16:creationId xmlns:a16="http://schemas.microsoft.com/office/drawing/2014/main" id="{71416562-B489-4E0C-97B7-48C4A37B6D16}"/>
              </a:ext>
            </a:extLst>
          </p:cNvPr>
          <p:cNvPicPr>
            <a:picLocks noChangeAspect="1"/>
          </p:cNvPicPr>
          <p:nvPr/>
        </p:nvPicPr>
        <p:blipFill>
          <a:blip r:embed="rId14"/>
          <a:stretch>
            <a:fillRect/>
          </a:stretch>
        </p:blipFill>
        <p:spPr>
          <a:xfrm>
            <a:off x="5701876" y="5959111"/>
            <a:ext cx="3543300" cy="361950"/>
          </a:xfrm>
          <a:prstGeom prst="rect">
            <a:avLst/>
          </a:prstGeom>
        </p:spPr>
      </p:pic>
      <p:pic>
        <p:nvPicPr>
          <p:cNvPr id="57" name="Picture 56">
            <a:extLst>
              <a:ext uri="{FF2B5EF4-FFF2-40B4-BE49-F238E27FC236}">
                <a16:creationId xmlns:a16="http://schemas.microsoft.com/office/drawing/2014/main" id="{E543D5E0-5593-470C-985A-1F0E0104349F}"/>
              </a:ext>
            </a:extLst>
          </p:cNvPr>
          <p:cNvPicPr>
            <a:picLocks noChangeAspect="1"/>
          </p:cNvPicPr>
          <p:nvPr/>
        </p:nvPicPr>
        <p:blipFill>
          <a:blip r:embed="rId15"/>
          <a:stretch>
            <a:fillRect/>
          </a:stretch>
        </p:blipFill>
        <p:spPr>
          <a:xfrm>
            <a:off x="9211838" y="6092190"/>
            <a:ext cx="1762125" cy="228600"/>
          </a:xfrm>
          <a:prstGeom prst="rect">
            <a:avLst/>
          </a:prstGeom>
        </p:spPr>
      </p:pic>
      <p:pic>
        <p:nvPicPr>
          <p:cNvPr id="59" name="Picture 58">
            <a:extLst>
              <a:ext uri="{FF2B5EF4-FFF2-40B4-BE49-F238E27FC236}">
                <a16:creationId xmlns:a16="http://schemas.microsoft.com/office/drawing/2014/main" id="{737324A9-59E6-49A3-8662-AAE8863B5CBE}"/>
              </a:ext>
            </a:extLst>
          </p:cNvPr>
          <p:cNvPicPr>
            <a:picLocks noChangeAspect="1"/>
          </p:cNvPicPr>
          <p:nvPr/>
        </p:nvPicPr>
        <p:blipFill>
          <a:blip r:embed="rId16"/>
          <a:stretch>
            <a:fillRect/>
          </a:stretch>
        </p:blipFill>
        <p:spPr>
          <a:xfrm>
            <a:off x="5675732" y="6320790"/>
            <a:ext cx="4391025" cy="247650"/>
          </a:xfrm>
          <a:prstGeom prst="rect">
            <a:avLst/>
          </a:prstGeom>
        </p:spPr>
      </p:pic>
      <p:pic>
        <p:nvPicPr>
          <p:cNvPr id="31" name="Picture 30">
            <a:extLst>
              <a:ext uri="{FF2B5EF4-FFF2-40B4-BE49-F238E27FC236}">
                <a16:creationId xmlns:a16="http://schemas.microsoft.com/office/drawing/2014/main" id="{FA7C62A1-286B-45AC-951B-2059E589B73B}"/>
              </a:ext>
            </a:extLst>
          </p:cNvPr>
          <p:cNvPicPr>
            <a:picLocks noChangeAspect="1"/>
          </p:cNvPicPr>
          <p:nvPr/>
        </p:nvPicPr>
        <p:blipFill>
          <a:blip r:embed="rId17"/>
          <a:stretch>
            <a:fillRect/>
          </a:stretch>
        </p:blipFill>
        <p:spPr>
          <a:xfrm>
            <a:off x="10265888" y="159441"/>
            <a:ext cx="1926111" cy="1090690"/>
          </a:xfrm>
          <a:prstGeom prst="rect">
            <a:avLst/>
          </a:prstGeom>
        </p:spPr>
      </p:pic>
      <p:pic>
        <p:nvPicPr>
          <p:cNvPr id="32" name="Picture 31">
            <a:extLst>
              <a:ext uri="{FF2B5EF4-FFF2-40B4-BE49-F238E27FC236}">
                <a16:creationId xmlns:a16="http://schemas.microsoft.com/office/drawing/2014/main" id="{3291FC08-A036-4410-B9F0-3EA273AD2AC1}"/>
              </a:ext>
            </a:extLst>
          </p:cNvPr>
          <p:cNvPicPr>
            <a:picLocks noChangeAspect="1"/>
          </p:cNvPicPr>
          <p:nvPr/>
        </p:nvPicPr>
        <p:blipFill>
          <a:blip r:embed="rId17"/>
          <a:stretch>
            <a:fillRect/>
          </a:stretch>
        </p:blipFill>
        <p:spPr>
          <a:xfrm>
            <a:off x="9253835" y="4840167"/>
            <a:ext cx="2818350" cy="464219"/>
          </a:xfrm>
          <a:prstGeom prst="rect">
            <a:avLst/>
          </a:prstGeom>
        </p:spPr>
      </p:pic>
      <p:pic>
        <p:nvPicPr>
          <p:cNvPr id="33" name="Picture 32">
            <a:extLst>
              <a:ext uri="{FF2B5EF4-FFF2-40B4-BE49-F238E27FC236}">
                <a16:creationId xmlns:a16="http://schemas.microsoft.com/office/drawing/2014/main" id="{D638AB13-B0A6-4966-822E-89E9D77AB1B0}"/>
              </a:ext>
            </a:extLst>
          </p:cNvPr>
          <p:cNvPicPr>
            <a:picLocks noChangeAspect="1"/>
          </p:cNvPicPr>
          <p:nvPr/>
        </p:nvPicPr>
        <p:blipFill>
          <a:blip r:embed="rId17"/>
          <a:stretch>
            <a:fillRect/>
          </a:stretch>
        </p:blipFill>
        <p:spPr>
          <a:xfrm>
            <a:off x="10939522" y="5330186"/>
            <a:ext cx="1131286" cy="606517"/>
          </a:xfrm>
          <a:prstGeom prst="rect">
            <a:avLst/>
          </a:prstGeom>
        </p:spPr>
      </p:pic>
      <p:pic>
        <p:nvPicPr>
          <p:cNvPr id="36" name="Picture 35">
            <a:extLst>
              <a:ext uri="{FF2B5EF4-FFF2-40B4-BE49-F238E27FC236}">
                <a16:creationId xmlns:a16="http://schemas.microsoft.com/office/drawing/2014/main" id="{3A4BAAD0-1CBB-4F28-96B1-263C60E6087C}"/>
              </a:ext>
            </a:extLst>
          </p:cNvPr>
          <p:cNvPicPr>
            <a:picLocks noChangeAspect="1"/>
          </p:cNvPicPr>
          <p:nvPr/>
        </p:nvPicPr>
        <p:blipFill>
          <a:blip r:embed="rId17"/>
          <a:stretch>
            <a:fillRect/>
          </a:stretch>
        </p:blipFill>
        <p:spPr>
          <a:xfrm>
            <a:off x="7550445" y="5642367"/>
            <a:ext cx="1376440" cy="299856"/>
          </a:xfrm>
          <a:prstGeom prst="rect">
            <a:avLst/>
          </a:prstGeom>
        </p:spPr>
      </p:pic>
      <p:pic>
        <p:nvPicPr>
          <p:cNvPr id="40" name="Picture 39">
            <a:extLst>
              <a:ext uri="{FF2B5EF4-FFF2-40B4-BE49-F238E27FC236}">
                <a16:creationId xmlns:a16="http://schemas.microsoft.com/office/drawing/2014/main" id="{43753F51-12C1-473E-933A-B80B1370B7F5}"/>
              </a:ext>
            </a:extLst>
          </p:cNvPr>
          <p:cNvPicPr>
            <a:picLocks noChangeAspect="1"/>
          </p:cNvPicPr>
          <p:nvPr/>
        </p:nvPicPr>
        <p:blipFill>
          <a:blip r:embed="rId17"/>
          <a:stretch>
            <a:fillRect/>
          </a:stretch>
        </p:blipFill>
        <p:spPr>
          <a:xfrm>
            <a:off x="8684859" y="6349363"/>
            <a:ext cx="3473051" cy="254578"/>
          </a:xfrm>
          <a:prstGeom prst="rect">
            <a:avLst/>
          </a:prstGeom>
        </p:spPr>
      </p:pic>
      <p:pic>
        <p:nvPicPr>
          <p:cNvPr id="42" name="Picture 41">
            <a:extLst>
              <a:ext uri="{FF2B5EF4-FFF2-40B4-BE49-F238E27FC236}">
                <a16:creationId xmlns:a16="http://schemas.microsoft.com/office/drawing/2014/main" id="{E68E6A19-8BBB-433B-BD1C-B20470D6063B}"/>
              </a:ext>
            </a:extLst>
          </p:cNvPr>
          <p:cNvPicPr>
            <a:picLocks noChangeAspect="1"/>
          </p:cNvPicPr>
          <p:nvPr/>
        </p:nvPicPr>
        <p:blipFill>
          <a:blip r:embed="rId17"/>
          <a:stretch>
            <a:fillRect/>
          </a:stretch>
        </p:blipFill>
        <p:spPr>
          <a:xfrm>
            <a:off x="8366477" y="5928632"/>
            <a:ext cx="3543300" cy="413904"/>
          </a:xfrm>
          <a:prstGeom prst="rect">
            <a:avLst/>
          </a:prstGeom>
        </p:spPr>
      </p:pic>
    </p:spTree>
    <p:extLst>
      <p:ext uri="{BB962C8B-B14F-4D97-AF65-F5344CB8AC3E}">
        <p14:creationId xmlns:p14="http://schemas.microsoft.com/office/powerpoint/2010/main" val="2476989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5550D-AA13-42F6-B15F-D21B43AB798A}"/>
              </a:ext>
            </a:extLst>
          </p:cNvPr>
          <p:cNvSpPr txBox="1"/>
          <p:nvPr/>
        </p:nvSpPr>
        <p:spPr>
          <a:xfrm>
            <a:off x="1" y="0"/>
            <a:ext cx="4324350"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Predicate and BiPredicate </a:t>
            </a:r>
          </a:p>
        </p:txBody>
      </p:sp>
      <p:sp>
        <p:nvSpPr>
          <p:cNvPr id="5" name="Rectangle 4">
            <a:extLst>
              <a:ext uri="{FF2B5EF4-FFF2-40B4-BE49-F238E27FC236}">
                <a16:creationId xmlns:a16="http://schemas.microsoft.com/office/drawing/2014/main" id="{F207F1B2-175C-4B05-8056-AA036C8B6B5B}"/>
              </a:ext>
            </a:extLst>
          </p:cNvPr>
          <p:cNvSpPr/>
          <p:nvPr/>
        </p:nvSpPr>
        <p:spPr>
          <a:xfrm>
            <a:off x="47625" y="289441"/>
            <a:ext cx="5200650" cy="600164"/>
          </a:xfrm>
          <a:prstGeom prst="rect">
            <a:avLst/>
          </a:prstGeom>
        </p:spPr>
        <p:txBody>
          <a:bodyPr wrap="square">
            <a:spAutoFit/>
          </a:bodyPr>
          <a:lstStyle/>
          <a:p>
            <a:r>
              <a:rPr lang="en-US" sz="1100"/>
              <a:t>Predicate is often used when filtering or matching. Both are very common operations. </a:t>
            </a:r>
          </a:p>
          <a:p>
            <a:r>
              <a:rPr lang="en-US" sz="1100"/>
              <a:t>A BiPredicate is just like a Predicate except that it takes two parameters instead of one.</a:t>
            </a:r>
          </a:p>
          <a:p>
            <a:r>
              <a:rPr lang="en-US" sz="1100"/>
              <a:t> Omitting any default or static methods, the interfaces are defined as follows:</a:t>
            </a:r>
          </a:p>
        </p:txBody>
      </p:sp>
      <p:pic>
        <p:nvPicPr>
          <p:cNvPr id="6" name="Picture 5">
            <a:extLst>
              <a:ext uri="{FF2B5EF4-FFF2-40B4-BE49-F238E27FC236}">
                <a16:creationId xmlns:a16="http://schemas.microsoft.com/office/drawing/2014/main" id="{3354DA6B-66C5-4542-A1DD-4E7D9A05A515}"/>
              </a:ext>
            </a:extLst>
          </p:cNvPr>
          <p:cNvPicPr>
            <a:picLocks noChangeAspect="1"/>
          </p:cNvPicPr>
          <p:nvPr/>
        </p:nvPicPr>
        <p:blipFill>
          <a:blip r:embed="rId2"/>
          <a:stretch>
            <a:fillRect/>
          </a:stretch>
        </p:blipFill>
        <p:spPr>
          <a:xfrm>
            <a:off x="123825" y="889605"/>
            <a:ext cx="3543300" cy="1085850"/>
          </a:xfrm>
          <a:prstGeom prst="rect">
            <a:avLst/>
          </a:prstGeom>
        </p:spPr>
      </p:pic>
      <p:sp>
        <p:nvSpPr>
          <p:cNvPr id="7" name="Rectangle 6">
            <a:extLst>
              <a:ext uri="{FF2B5EF4-FFF2-40B4-BE49-F238E27FC236}">
                <a16:creationId xmlns:a16="http://schemas.microsoft.com/office/drawing/2014/main" id="{2DD31075-CA3D-434D-957B-7F9128407CD0}"/>
              </a:ext>
            </a:extLst>
          </p:cNvPr>
          <p:cNvSpPr/>
          <p:nvPr/>
        </p:nvSpPr>
        <p:spPr>
          <a:xfrm>
            <a:off x="47625" y="1941588"/>
            <a:ext cx="6096000" cy="261610"/>
          </a:xfrm>
          <a:prstGeom prst="rect">
            <a:avLst/>
          </a:prstGeom>
        </p:spPr>
        <p:txBody>
          <a:bodyPr>
            <a:spAutoFit/>
          </a:bodyPr>
          <a:lstStyle/>
          <a:p>
            <a:r>
              <a:rPr lang="en-US" sz="1100"/>
              <a:t>It should be old news by now that you can use a Predicate to test a condition: </a:t>
            </a:r>
          </a:p>
        </p:txBody>
      </p:sp>
      <p:pic>
        <p:nvPicPr>
          <p:cNvPr id="8" name="Picture 7">
            <a:extLst>
              <a:ext uri="{FF2B5EF4-FFF2-40B4-BE49-F238E27FC236}">
                <a16:creationId xmlns:a16="http://schemas.microsoft.com/office/drawing/2014/main" id="{333FEFDF-BC65-4E7B-90F1-62487B77BB2A}"/>
              </a:ext>
            </a:extLst>
          </p:cNvPr>
          <p:cNvPicPr>
            <a:picLocks noChangeAspect="1"/>
          </p:cNvPicPr>
          <p:nvPr/>
        </p:nvPicPr>
        <p:blipFill>
          <a:blip r:embed="rId3"/>
          <a:stretch>
            <a:fillRect/>
          </a:stretch>
        </p:blipFill>
        <p:spPr>
          <a:xfrm>
            <a:off x="123825" y="2203198"/>
            <a:ext cx="2686050" cy="885825"/>
          </a:xfrm>
          <a:prstGeom prst="rect">
            <a:avLst/>
          </a:prstGeom>
        </p:spPr>
      </p:pic>
      <p:pic>
        <p:nvPicPr>
          <p:cNvPr id="10" name="Picture 9">
            <a:extLst>
              <a:ext uri="{FF2B5EF4-FFF2-40B4-BE49-F238E27FC236}">
                <a16:creationId xmlns:a16="http://schemas.microsoft.com/office/drawing/2014/main" id="{79EE6133-BF89-440A-85F9-4B3A547BC037}"/>
              </a:ext>
            </a:extLst>
          </p:cNvPr>
          <p:cNvPicPr>
            <a:picLocks noChangeAspect="1"/>
          </p:cNvPicPr>
          <p:nvPr/>
        </p:nvPicPr>
        <p:blipFill>
          <a:blip r:embed="rId4"/>
          <a:stretch>
            <a:fillRect/>
          </a:stretch>
        </p:blipFill>
        <p:spPr>
          <a:xfrm>
            <a:off x="2581275" y="2849047"/>
            <a:ext cx="609600" cy="247650"/>
          </a:xfrm>
          <a:prstGeom prst="rect">
            <a:avLst/>
          </a:prstGeom>
        </p:spPr>
      </p:pic>
      <p:pic>
        <p:nvPicPr>
          <p:cNvPr id="11" name="Picture 10">
            <a:extLst>
              <a:ext uri="{FF2B5EF4-FFF2-40B4-BE49-F238E27FC236}">
                <a16:creationId xmlns:a16="http://schemas.microsoft.com/office/drawing/2014/main" id="{803BD441-6D54-4CD8-BA99-19E720104BFD}"/>
              </a:ext>
            </a:extLst>
          </p:cNvPr>
          <p:cNvPicPr>
            <a:picLocks noChangeAspect="1"/>
          </p:cNvPicPr>
          <p:nvPr/>
        </p:nvPicPr>
        <p:blipFill>
          <a:blip r:embed="rId4"/>
          <a:stretch>
            <a:fillRect/>
          </a:stretch>
        </p:blipFill>
        <p:spPr>
          <a:xfrm>
            <a:off x="2600325" y="2679977"/>
            <a:ext cx="609600" cy="247650"/>
          </a:xfrm>
          <a:prstGeom prst="rect">
            <a:avLst/>
          </a:prstGeom>
        </p:spPr>
      </p:pic>
      <p:cxnSp>
        <p:nvCxnSpPr>
          <p:cNvPr id="12" name="Straight Connector 11">
            <a:extLst>
              <a:ext uri="{FF2B5EF4-FFF2-40B4-BE49-F238E27FC236}">
                <a16:creationId xmlns:a16="http://schemas.microsoft.com/office/drawing/2014/main" id="{63718778-4FBB-40A3-9888-5D1FAEB24190}"/>
              </a:ext>
            </a:extLst>
          </p:cNvPr>
          <p:cNvCxnSpPr>
            <a:cxnSpLocks/>
          </p:cNvCxnSpPr>
          <p:nvPr/>
        </p:nvCxnSpPr>
        <p:spPr>
          <a:xfrm>
            <a:off x="5557661"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6F6919D-2361-47FE-A8EC-9C9F05FE7ADA}"/>
              </a:ext>
            </a:extLst>
          </p:cNvPr>
          <p:cNvPicPr>
            <a:picLocks noChangeAspect="1"/>
          </p:cNvPicPr>
          <p:nvPr/>
        </p:nvPicPr>
        <p:blipFill>
          <a:blip r:embed="rId5"/>
          <a:stretch>
            <a:fillRect/>
          </a:stretch>
        </p:blipFill>
        <p:spPr>
          <a:xfrm>
            <a:off x="2519188" y="2679162"/>
            <a:ext cx="2638423" cy="419916"/>
          </a:xfrm>
          <a:prstGeom prst="rect">
            <a:avLst/>
          </a:prstGeom>
        </p:spPr>
      </p:pic>
      <p:sp>
        <p:nvSpPr>
          <p:cNvPr id="14" name="TextBox 13">
            <a:extLst>
              <a:ext uri="{FF2B5EF4-FFF2-40B4-BE49-F238E27FC236}">
                <a16:creationId xmlns:a16="http://schemas.microsoft.com/office/drawing/2014/main" id="{F782E112-1FD0-45C0-A7D8-F6A3F8CEFB90}"/>
              </a:ext>
            </a:extLst>
          </p:cNvPr>
          <p:cNvSpPr txBox="1"/>
          <p:nvPr/>
        </p:nvSpPr>
        <p:spPr>
          <a:xfrm>
            <a:off x="47625" y="3089023"/>
            <a:ext cx="4377618" cy="261610"/>
          </a:xfrm>
          <a:prstGeom prst="rect">
            <a:avLst/>
          </a:prstGeom>
          <a:noFill/>
        </p:spPr>
        <p:txBody>
          <a:bodyPr wrap="square">
            <a:spAutoFit/>
          </a:bodyPr>
          <a:lstStyle/>
          <a:p>
            <a:r>
              <a:rPr lang="en-US" sz="1100"/>
              <a:t>More interesting is a BiPredicate. This example also prints true twice: </a:t>
            </a:r>
          </a:p>
        </p:txBody>
      </p:sp>
      <p:pic>
        <p:nvPicPr>
          <p:cNvPr id="18" name="Picture 17">
            <a:extLst>
              <a:ext uri="{FF2B5EF4-FFF2-40B4-BE49-F238E27FC236}">
                <a16:creationId xmlns:a16="http://schemas.microsoft.com/office/drawing/2014/main" id="{02DD6008-CCBD-46B9-BFA7-4EC765E53E68}"/>
              </a:ext>
            </a:extLst>
          </p:cNvPr>
          <p:cNvPicPr>
            <a:picLocks noChangeAspect="1"/>
          </p:cNvPicPr>
          <p:nvPr/>
        </p:nvPicPr>
        <p:blipFill>
          <a:blip r:embed="rId6"/>
          <a:stretch>
            <a:fillRect/>
          </a:stretch>
        </p:blipFill>
        <p:spPr>
          <a:xfrm>
            <a:off x="135643" y="3366155"/>
            <a:ext cx="5267325" cy="847725"/>
          </a:xfrm>
          <a:prstGeom prst="rect">
            <a:avLst/>
          </a:prstGeom>
        </p:spPr>
      </p:pic>
      <p:pic>
        <p:nvPicPr>
          <p:cNvPr id="19" name="Picture 18">
            <a:extLst>
              <a:ext uri="{FF2B5EF4-FFF2-40B4-BE49-F238E27FC236}">
                <a16:creationId xmlns:a16="http://schemas.microsoft.com/office/drawing/2014/main" id="{0928FF8F-B76D-467C-9055-4F047D7DD990}"/>
              </a:ext>
            </a:extLst>
          </p:cNvPr>
          <p:cNvPicPr>
            <a:picLocks noChangeAspect="1"/>
          </p:cNvPicPr>
          <p:nvPr/>
        </p:nvPicPr>
        <p:blipFill>
          <a:blip r:embed="rId5"/>
          <a:stretch>
            <a:fillRect/>
          </a:stretch>
        </p:blipFill>
        <p:spPr>
          <a:xfrm>
            <a:off x="3421860" y="3790542"/>
            <a:ext cx="1981108" cy="461438"/>
          </a:xfrm>
          <a:prstGeom prst="rect">
            <a:avLst/>
          </a:prstGeom>
        </p:spPr>
      </p:pic>
      <p:pic>
        <p:nvPicPr>
          <p:cNvPr id="25" name="Picture 24">
            <a:extLst>
              <a:ext uri="{FF2B5EF4-FFF2-40B4-BE49-F238E27FC236}">
                <a16:creationId xmlns:a16="http://schemas.microsoft.com/office/drawing/2014/main" id="{7D5B1375-4D4C-43D5-8C9C-27E7A73011F0}"/>
              </a:ext>
            </a:extLst>
          </p:cNvPr>
          <p:cNvPicPr>
            <a:picLocks noChangeAspect="1"/>
          </p:cNvPicPr>
          <p:nvPr/>
        </p:nvPicPr>
        <p:blipFill>
          <a:blip r:embed="rId7"/>
          <a:stretch>
            <a:fillRect/>
          </a:stretch>
        </p:blipFill>
        <p:spPr>
          <a:xfrm>
            <a:off x="147518" y="4181475"/>
            <a:ext cx="5181600" cy="2676525"/>
          </a:xfrm>
          <a:prstGeom prst="rect">
            <a:avLst/>
          </a:prstGeom>
        </p:spPr>
      </p:pic>
      <p:pic>
        <p:nvPicPr>
          <p:cNvPr id="27" name="Picture 26">
            <a:extLst>
              <a:ext uri="{FF2B5EF4-FFF2-40B4-BE49-F238E27FC236}">
                <a16:creationId xmlns:a16="http://schemas.microsoft.com/office/drawing/2014/main" id="{845177DA-6FED-4A11-8466-BFE99DF5CD15}"/>
              </a:ext>
            </a:extLst>
          </p:cNvPr>
          <p:cNvPicPr>
            <a:picLocks noChangeAspect="1"/>
          </p:cNvPicPr>
          <p:nvPr/>
        </p:nvPicPr>
        <p:blipFill>
          <a:blip r:embed="rId8"/>
          <a:stretch>
            <a:fillRect/>
          </a:stretch>
        </p:blipFill>
        <p:spPr>
          <a:xfrm>
            <a:off x="5648325" y="27189"/>
            <a:ext cx="5210175" cy="1838325"/>
          </a:xfrm>
          <a:prstGeom prst="rect">
            <a:avLst/>
          </a:prstGeom>
        </p:spPr>
      </p:pic>
      <p:sp>
        <p:nvSpPr>
          <p:cNvPr id="28" name="TextBox 27">
            <a:extLst>
              <a:ext uri="{FF2B5EF4-FFF2-40B4-BE49-F238E27FC236}">
                <a16:creationId xmlns:a16="http://schemas.microsoft.com/office/drawing/2014/main" id="{4D3C5822-A4E2-49F4-92F5-4920BC187A20}"/>
              </a:ext>
            </a:extLst>
          </p:cNvPr>
          <p:cNvSpPr txBox="1"/>
          <p:nvPr/>
        </p:nvSpPr>
        <p:spPr>
          <a:xfrm>
            <a:off x="5557661" y="1941588"/>
            <a:ext cx="4475247"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Function and BiFunction </a:t>
            </a:r>
          </a:p>
        </p:txBody>
      </p:sp>
      <p:sp>
        <p:nvSpPr>
          <p:cNvPr id="30" name="TextBox 29">
            <a:extLst>
              <a:ext uri="{FF2B5EF4-FFF2-40B4-BE49-F238E27FC236}">
                <a16:creationId xmlns:a16="http://schemas.microsoft.com/office/drawing/2014/main" id="{B0ECCCB5-E878-4F0C-AA57-1D4071F2371D}"/>
              </a:ext>
            </a:extLst>
          </p:cNvPr>
          <p:cNvSpPr txBox="1"/>
          <p:nvPr/>
        </p:nvSpPr>
        <p:spPr>
          <a:xfrm>
            <a:off x="5655028" y="2279272"/>
            <a:ext cx="6112932" cy="600164"/>
          </a:xfrm>
          <a:prstGeom prst="rect">
            <a:avLst/>
          </a:prstGeom>
          <a:noFill/>
        </p:spPr>
        <p:txBody>
          <a:bodyPr wrap="square">
            <a:spAutoFit/>
          </a:bodyPr>
          <a:lstStyle/>
          <a:p>
            <a:r>
              <a:rPr lang="en-US" sz="1100"/>
              <a:t>A Function is responsible for turning one parameter into a value of a potentially different type and returning it. Similarly, a BiFunction is responsible for turning two parameters into a value and returning it. Omitting any default or static methods, the interfaces are defined as the following:</a:t>
            </a:r>
          </a:p>
        </p:txBody>
      </p:sp>
      <p:pic>
        <p:nvPicPr>
          <p:cNvPr id="32" name="Picture 31">
            <a:extLst>
              <a:ext uri="{FF2B5EF4-FFF2-40B4-BE49-F238E27FC236}">
                <a16:creationId xmlns:a16="http://schemas.microsoft.com/office/drawing/2014/main" id="{9D8319FC-E98C-47CD-9983-FFEC2F2BB9E7}"/>
              </a:ext>
            </a:extLst>
          </p:cNvPr>
          <p:cNvPicPr>
            <a:picLocks noChangeAspect="1"/>
          </p:cNvPicPr>
          <p:nvPr/>
        </p:nvPicPr>
        <p:blipFill>
          <a:blip r:embed="rId9"/>
          <a:stretch>
            <a:fillRect/>
          </a:stretch>
        </p:blipFill>
        <p:spPr>
          <a:xfrm>
            <a:off x="5712354" y="2864494"/>
            <a:ext cx="3771900" cy="1171575"/>
          </a:xfrm>
          <a:prstGeom prst="rect">
            <a:avLst/>
          </a:prstGeom>
        </p:spPr>
      </p:pic>
      <p:sp>
        <p:nvSpPr>
          <p:cNvPr id="34" name="TextBox 33">
            <a:extLst>
              <a:ext uri="{FF2B5EF4-FFF2-40B4-BE49-F238E27FC236}">
                <a16:creationId xmlns:a16="http://schemas.microsoft.com/office/drawing/2014/main" id="{9E296C47-09AF-4217-859F-2DEE8DE97FD7}"/>
              </a:ext>
            </a:extLst>
          </p:cNvPr>
          <p:cNvSpPr txBox="1"/>
          <p:nvPr/>
        </p:nvSpPr>
        <p:spPr>
          <a:xfrm>
            <a:off x="5674349" y="4036069"/>
            <a:ext cx="4377609" cy="259854"/>
          </a:xfrm>
          <a:prstGeom prst="rect">
            <a:avLst/>
          </a:prstGeom>
          <a:noFill/>
        </p:spPr>
        <p:txBody>
          <a:bodyPr wrap="square">
            <a:spAutoFit/>
          </a:bodyPr>
          <a:lstStyle/>
          <a:p>
            <a:r>
              <a:rPr lang="en-US" sz="1100"/>
              <a:t>For example, this function converts a String to the length of the String:</a:t>
            </a:r>
          </a:p>
        </p:txBody>
      </p:sp>
      <p:pic>
        <p:nvPicPr>
          <p:cNvPr id="36" name="Picture 35">
            <a:extLst>
              <a:ext uri="{FF2B5EF4-FFF2-40B4-BE49-F238E27FC236}">
                <a16:creationId xmlns:a16="http://schemas.microsoft.com/office/drawing/2014/main" id="{D7802781-1E0C-4E38-B1AD-19E96EA06412}"/>
              </a:ext>
            </a:extLst>
          </p:cNvPr>
          <p:cNvPicPr>
            <a:picLocks noChangeAspect="1"/>
          </p:cNvPicPr>
          <p:nvPr/>
        </p:nvPicPr>
        <p:blipFill>
          <a:blip r:embed="rId10"/>
          <a:stretch>
            <a:fillRect/>
          </a:stretch>
        </p:blipFill>
        <p:spPr>
          <a:xfrm>
            <a:off x="5731585" y="4295923"/>
            <a:ext cx="3190875" cy="847725"/>
          </a:xfrm>
          <a:prstGeom prst="rect">
            <a:avLst/>
          </a:prstGeom>
        </p:spPr>
      </p:pic>
      <p:pic>
        <p:nvPicPr>
          <p:cNvPr id="37" name="Picture 36">
            <a:extLst>
              <a:ext uri="{FF2B5EF4-FFF2-40B4-BE49-F238E27FC236}">
                <a16:creationId xmlns:a16="http://schemas.microsoft.com/office/drawing/2014/main" id="{78C9610C-124C-4899-901B-E3C1DE1918C7}"/>
              </a:ext>
            </a:extLst>
          </p:cNvPr>
          <p:cNvPicPr>
            <a:picLocks noChangeAspect="1"/>
          </p:cNvPicPr>
          <p:nvPr/>
        </p:nvPicPr>
        <p:blipFill>
          <a:blip r:embed="rId5"/>
          <a:stretch>
            <a:fillRect/>
          </a:stretch>
        </p:blipFill>
        <p:spPr>
          <a:xfrm>
            <a:off x="8305447" y="4685211"/>
            <a:ext cx="3750909" cy="458437"/>
          </a:xfrm>
          <a:prstGeom prst="rect">
            <a:avLst/>
          </a:prstGeom>
        </p:spPr>
      </p:pic>
      <p:sp>
        <p:nvSpPr>
          <p:cNvPr id="39" name="TextBox 38">
            <a:extLst>
              <a:ext uri="{FF2B5EF4-FFF2-40B4-BE49-F238E27FC236}">
                <a16:creationId xmlns:a16="http://schemas.microsoft.com/office/drawing/2014/main" id="{F1E0C2E0-D3F6-4BD1-A4F8-6D6CC54958BE}"/>
              </a:ext>
            </a:extLst>
          </p:cNvPr>
          <p:cNvSpPr txBox="1"/>
          <p:nvPr/>
        </p:nvSpPr>
        <p:spPr>
          <a:xfrm>
            <a:off x="5674349" y="5143648"/>
            <a:ext cx="4271162" cy="259854"/>
          </a:xfrm>
          <a:prstGeom prst="rect">
            <a:avLst/>
          </a:prstGeom>
          <a:noFill/>
        </p:spPr>
        <p:txBody>
          <a:bodyPr wrap="square">
            <a:spAutoFit/>
          </a:bodyPr>
          <a:lstStyle/>
          <a:p>
            <a:r>
              <a:rPr lang="en-US" sz="1100"/>
              <a:t>The following combines two String objects and produces another String:</a:t>
            </a:r>
          </a:p>
        </p:txBody>
      </p:sp>
      <p:pic>
        <p:nvPicPr>
          <p:cNvPr id="41" name="Picture 40">
            <a:extLst>
              <a:ext uri="{FF2B5EF4-FFF2-40B4-BE49-F238E27FC236}">
                <a16:creationId xmlns:a16="http://schemas.microsoft.com/office/drawing/2014/main" id="{8D4C86FE-74AA-4E1A-94C4-40531347A29B}"/>
              </a:ext>
            </a:extLst>
          </p:cNvPr>
          <p:cNvPicPr>
            <a:picLocks noChangeAspect="1"/>
          </p:cNvPicPr>
          <p:nvPr/>
        </p:nvPicPr>
        <p:blipFill>
          <a:blip r:embed="rId11"/>
          <a:stretch>
            <a:fillRect/>
          </a:stretch>
        </p:blipFill>
        <p:spPr>
          <a:xfrm>
            <a:off x="5754163" y="5403502"/>
            <a:ext cx="5391150" cy="819150"/>
          </a:xfrm>
          <a:prstGeom prst="rect">
            <a:avLst/>
          </a:prstGeom>
        </p:spPr>
      </p:pic>
      <p:pic>
        <p:nvPicPr>
          <p:cNvPr id="42" name="Picture 41">
            <a:extLst>
              <a:ext uri="{FF2B5EF4-FFF2-40B4-BE49-F238E27FC236}">
                <a16:creationId xmlns:a16="http://schemas.microsoft.com/office/drawing/2014/main" id="{86A67A8A-EF56-4DED-8FF4-97FD100542A8}"/>
              </a:ext>
            </a:extLst>
          </p:cNvPr>
          <p:cNvPicPr>
            <a:picLocks noChangeAspect="1"/>
          </p:cNvPicPr>
          <p:nvPr/>
        </p:nvPicPr>
        <p:blipFill>
          <a:blip r:embed="rId5"/>
          <a:stretch>
            <a:fillRect/>
          </a:stretch>
        </p:blipFill>
        <p:spPr>
          <a:xfrm>
            <a:off x="8922460" y="5869959"/>
            <a:ext cx="3133896" cy="352693"/>
          </a:xfrm>
          <a:prstGeom prst="rect">
            <a:avLst/>
          </a:prstGeom>
        </p:spPr>
      </p:pic>
    </p:spTree>
    <p:extLst>
      <p:ext uri="{BB962C8B-B14F-4D97-AF65-F5344CB8AC3E}">
        <p14:creationId xmlns:p14="http://schemas.microsoft.com/office/powerpoint/2010/main" val="2414349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94847D-288D-49DF-8009-66C11E45C304}"/>
              </a:ext>
            </a:extLst>
          </p:cNvPr>
          <p:cNvPicPr>
            <a:picLocks noChangeAspect="1"/>
          </p:cNvPicPr>
          <p:nvPr/>
        </p:nvPicPr>
        <p:blipFill>
          <a:blip r:embed="rId2"/>
          <a:stretch>
            <a:fillRect/>
          </a:stretch>
        </p:blipFill>
        <p:spPr>
          <a:xfrm>
            <a:off x="119239" y="11289"/>
            <a:ext cx="4457700" cy="2438400"/>
          </a:xfrm>
          <a:prstGeom prst="rect">
            <a:avLst/>
          </a:prstGeom>
        </p:spPr>
      </p:pic>
      <p:sp>
        <p:nvSpPr>
          <p:cNvPr id="10" name="TextBox 9">
            <a:extLst>
              <a:ext uri="{FF2B5EF4-FFF2-40B4-BE49-F238E27FC236}">
                <a16:creationId xmlns:a16="http://schemas.microsoft.com/office/drawing/2014/main" id="{44C8D638-E140-48EE-B060-A047AA8BDB71}"/>
              </a:ext>
            </a:extLst>
          </p:cNvPr>
          <p:cNvSpPr txBox="1"/>
          <p:nvPr/>
        </p:nvSpPr>
        <p:spPr>
          <a:xfrm>
            <a:off x="0" y="2449689"/>
            <a:ext cx="5226663"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UnaryOperator and BinaryOperator </a:t>
            </a:r>
          </a:p>
        </p:txBody>
      </p:sp>
      <p:sp>
        <p:nvSpPr>
          <p:cNvPr id="12" name="TextBox 11">
            <a:extLst>
              <a:ext uri="{FF2B5EF4-FFF2-40B4-BE49-F238E27FC236}">
                <a16:creationId xmlns:a16="http://schemas.microsoft.com/office/drawing/2014/main" id="{21CFE333-6C96-402D-81DA-4CEB86F2694C}"/>
              </a:ext>
            </a:extLst>
          </p:cNvPr>
          <p:cNvSpPr txBox="1"/>
          <p:nvPr/>
        </p:nvSpPr>
        <p:spPr>
          <a:xfrm>
            <a:off x="119239" y="2737472"/>
            <a:ext cx="5976759" cy="1107996"/>
          </a:xfrm>
          <a:prstGeom prst="rect">
            <a:avLst/>
          </a:prstGeom>
          <a:noFill/>
        </p:spPr>
        <p:txBody>
          <a:bodyPr wrap="square">
            <a:spAutoFit/>
          </a:bodyPr>
          <a:lstStyle/>
          <a:p>
            <a:r>
              <a:rPr lang="en-US" sz="1100"/>
              <a:t>UnaryOperator and BinaryOperator are a special case of a function. They require all type parameters</a:t>
            </a:r>
          </a:p>
          <a:p>
            <a:r>
              <a:rPr lang="en-US" sz="1100"/>
              <a:t> to be the same type. A UnaryOperator transforms its value into one of the same type. For example, incrementing by one is a unary operation. In fact, UnaryOperator extends Function. A BinaryOperator merges two values into one of the same type. Adding two numbers is a binary operation. Similarly, BinaryOperator extends BiFunction. Omitting any default or static methods, the interfaces are </a:t>
            </a:r>
          </a:p>
          <a:p>
            <a:r>
              <a:rPr lang="en-US" sz="1100"/>
              <a:t>defined as follows:</a:t>
            </a:r>
          </a:p>
        </p:txBody>
      </p:sp>
      <p:pic>
        <p:nvPicPr>
          <p:cNvPr id="16" name="Picture 15">
            <a:extLst>
              <a:ext uri="{FF2B5EF4-FFF2-40B4-BE49-F238E27FC236}">
                <a16:creationId xmlns:a16="http://schemas.microsoft.com/office/drawing/2014/main" id="{236465EA-1F3A-43F7-A58A-029A64266A4D}"/>
              </a:ext>
            </a:extLst>
          </p:cNvPr>
          <p:cNvPicPr>
            <a:picLocks noChangeAspect="1"/>
          </p:cNvPicPr>
          <p:nvPr/>
        </p:nvPicPr>
        <p:blipFill>
          <a:blip r:embed="rId3"/>
          <a:stretch>
            <a:fillRect/>
          </a:stretch>
        </p:blipFill>
        <p:spPr>
          <a:xfrm>
            <a:off x="183797" y="3845468"/>
            <a:ext cx="3448050" cy="742950"/>
          </a:xfrm>
          <a:prstGeom prst="rect">
            <a:avLst/>
          </a:prstGeom>
        </p:spPr>
      </p:pic>
      <p:sp>
        <p:nvSpPr>
          <p:cNvPr id="18" name="TextBox 17">
            <a:extLst>
              <a:ext uri="{FF2B5EF4-FFF2-40B4-BE49-F238E27FC236}">
                <a16:creationId xmlns:a16="http://schemas.microsoft.com/office/drawing/2014/main" id="{5B613C35-1C35-42EE-8248-6F3ACBE857D8}"/>
              </a:ext>
            </a:extLst>
          </p:cNvPr>
          <p:cNvSpPr txBox="1"/>
          <p:nvPr/>
        </p:nvSpPr>
        <p:spPr>
          <a:xfrm>
            <a:off x="119239" y="4588418"/>
            <a:ext cx="3448050" cy="261610"/>
          </a:xfrm>
          <a:prstGeom prst="rect">
            <a:avLst/>
          </a:prstGeom>
          <a:noFill/>
        </p:spPr>
        <p:txBody>
          <a:bodyPr wrap="square">
            <a:spAutoFit/>
          </a:bodyPr>
          <a:lstStyle/>
          <a:p>
            <a:r>
              <a:rPr lang="en-US" sz="1100"/>
              <a:t>This means that method signatures look like this: </a:t>
            </a:r>
          </a:p>
        </p:txBody>
      </p:sp>
      <p:pic>
        <p:nvPicPr>
          <p:cNvPr id="20" name="Picture 19">
            <a:extLst>
              <a:ext uri="{FF2B5EF4-FFF2-40B4-BE49-F238E27FC236}">
                <a16:creationId xmlns:a16="http://schemas.microsoft.com/office/drawing/2014/main" id="{02803BE5-7F46-4CA0-9826-AE5420296426}"/>
              </a:ext>
            </a:extLst>
          </p:cNvPr>
          <p:cNvPicPr>
            <a:picLocks noChangeAspect="1"/>
          </p:cNvPicPr>
          <p:nvPr/>
        </p:nvPicPr>
        <p:blipFill>
          <a:blip r:embed="rId4"/>
          <a:stretch>
            <a:fillRect/>
          </a:stretch>
        </p:blipFill>
        <p:spPr>
          <a:xfrm>
            <a:off x="183797" y="4858998"/>
            <a:ext cx="1571625" cy="390525"/>
          </a:xfrm>
          <a:prstGeom prst="rect">
            <a:avLst/>
          </a:prstGeom>
        </p:spPr>
      </p:pic>
      <p:sp>
        <p:nvSpPr>
          <p:cNvPr id="22" name="TextBox 21">
            <a:extLst>
              <a:ext uri="{FF2B5EF4-FFF2-40B4-BE49-F238E27FC236}">
                <a16:creationId xmlns:a16="http://schemas.microsoft.com/office/drawing/2014/main" id="{F96BE976-609F-4211-80C3-5DD59CC65EEA}"/>
              </a:ext>
            </a:extLst>
          </p:cNvPr>
          <p:cNvSpPr txBox="1"/>
          <p:nvPr/>
        </p:nvSpPr>
        <p:spPr>
          <a:xfrm>
            <a:off x="119239" y="5199292"/>
            <a:ext cx="6112932" cy="600164"/>
          </a:xfrm>
          <a:prstGeom prst="rect">
            <a:avLst/>
          </a:prstGeom>
          <a:noFill/>
        </p:spPr>
        <p:txBody>
          <a:bodyPr wrap="square">
            <a:spAutoFit/>
          </a:bodyPr>
          <a:lstStyle/>
          <a:p>
            <a:r>
              <a:rPr lang="en-US" sz="1100"/>
              <a:t>If you look at the Javadoc, you’ll notice that these methods are actually declared on the Function/BiFunction superclass. The generic declarations on the subclass are what force the type to be the same. For the unary example, notice how the return type is the same type as the parameter:</a:t>
            </a:r>
          </a:p>
        </p:txBody>
      </p:sp>
      <p:cxnSp>
        <p:nvCxnSpPr>
          <p:cNvPr id="25" name="Straight Connector 24">
            <a:extLst>
              <a:ext uri="{FF2B5EF4-FFF2-40B4-BE49-F238E27FC236}">
                <a16:creationId xmlns:a16="http://schemas.microsoft.com/office/drawing/2014/main" id="{59BE7D55-5457-4193-8B0E-AEBCB517809E}"/>
              </a:ext>
            </a:extLst>
          </p:cNvPr>
          <p:cNvCxnSpPr>
            <a:cxnSpLocks/>
          </p:cNvCxnSpPr>
          <p:nvPr/>
        </p:nvCxnSpPr>
        <p:spPr>
          <a:xfrm>
            <a:off x="6043788" y="1254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BC33A21-DB80-4B9C-BAE0-4C3DF6B7C175}"/>
              </a:ext>
            </a:extLst>
          </p:cNvPr>
          <p:cNvPicPr>
            <a:picLocks noChangeAspect="1"/>
          </p:cNvPicPr>
          <p:nvPr/>
        </p:nvPicPr>
        <p:blipFill>
          <a:blip r:embed="rId5"/>
          <a:stretch>
            <a:fillRect/>
          </a:stretch>
        </p:blipFill>
        <p:spPr>
          <a:xfrm>
            <a:off x="183797" y="5828912"/>
            <a:ext cx="3286125" cy="828675"/>
          </a:xfrm>
          <a:prstGeom prst="rect">
            <a:avLst/>
          </a:prstGeom>
        </p:spPr>
      </p:pic>
      <p:pic>
        <p:nvPicPr>
          <p:cNvPr id="28" name="Picture 27">
            <a:extLst>
              <a:ext uri="{FF2B5EF4-FFF2-40B4-BE49-F238E27FC236}">
                <a16:creationId xmlns:a16="http://schemas.microsoft.com/office/drawing/2014/main" id="{490F665E-989E-4C80-80C7-75AE4F6260EB}"/>
              </a:ext>
            </a:extLst>
          </p:cNvPr>
          <p:cNvPicPr>
            <a:picLocks noChangeAspect="1"/>
          </p:cNvPicPr>
          <p:nvPr/>
        </p:nvPicPr>
        <p:blipFill>
          <a:blip r:embed="rId6"/>
          <a:stretch>
            <a:fillRect/>
          </a:stretch>
        </p:blipFill>
        <p:spPr>
          <a:xfrm>
            <a:off x="2721510" y="6203852"/>
            <a:ext cx="3133896" cy="600164"/>
          </a:xfrm>
          <a:prstGeom prst="rect">
            <a:avLst/>
          </a:prstGeom>
        </p:spPr>
      </p:pic>
      <p:sp>
        <p:nvSpPr>
          <p:cNvPr id="30" name="TextBox 29">
            <a:extLst>
              <a:ext uri="{FF2B5EF4-FFF2-40B4-BE49-F238E27FC236}">
                <a16:creationId xmlns:a16="http://schemas.microsoft.com/office/drawing/2014/main" id="{A1C748B1-ADAE-4268-9619-86A004F615A8}"/>
              </a:ext>
            </a:extLst>
          </p:cNvPr>
          <p:cNvSpPr txBox="1"/>
          <p:nvPr/>
        </p:nvSpPr>
        <p:spPr>
          <a:xfrm>
            <a:off x="6079068" y="11288"/>
            <a:ext cx="2297287" cy="270933"/>
          </a:xfrm>
          <a:prstGeom prst="rect">
            <a:avLst/>
          </a:prstGeom>
          <a:noFill/>
        </p:spPr>
        <p:txBody>
          <a:bodyPr wrap="square">
            <a:spAutoFit/>
          </a:bodyPr>
          <a:lstStyle/>
          <a:p>
            <a:r>
              <a:rPr lang="en-US" sz="1100"/>
              <a:t>And now for the binary example:</a:t>
            </a:r>
          </a:p>
        </p:txBody>
      </p:sp>
      <p:pic>
        <p:nvPicPr>
          <p:cNvPr id="35" name="Picture 34">
            <a:extLst>
              <a:ext uri="{FF2B5EF4-FFF2-40B4-BE49-F238E27FC236}">
                <a16:creationId xmlns:a16="http://schemas.microsoft.com/office/drawing/2014/main" id="{D064D537-736E-4D55-AD13-3D2D9A7B52E1}"/>
              </a:ext>
            </a:extLst>
          </p:cNvPr>
          <p:cNvPicPr>
            <a:picLocks noChangeAspect="1"/>
          </p:cNvPicPr>
          <p:nvPr/>
        </p:nvPicPr>
        <p:blipFill>
          <a:blip r:embed="rId7"/>
          <a:stretch>
            <a:fillRect/>
          </a:stretch>
        </p:blipFill>
        <p:spPr>
          <a:xfrm>
            <a:off x="6148213" y="246277"/>
            <a:ext cx="4572000" cy="752475"/>
          </a:xfrm>
          <a:prstGeom prst="rect">
            <a:avLst/>
          </a:prstGeom>
        </p:spPr>
      </p:pic>
      <p:pic>
        <p:nvPicPr>
          <p:cNvPr id="36" name="Picture 35">
            <a:extLst>
              <a:ext uri="{FF2B5EF4-FFF2-40B4-BE49-F238E27FC236}">
                <a16:creationId xmlns:a16="http://schemas.microsoft.com/office/drawing/2014/main" id="{55C4E7CB-67C2-4D06-9984-BC9EE424B6CF}"/>
              </a:ext>
            </a:extLst>
          </p:cNvPr>
          <p:cNvPicPr>
            <a:picLocks noChangeAspect="1"/>
          </p:cNvPicPr>
          <p:nvPr/>
        </p:nvPicPr>
        <p:blipFill>
          <a:blip r:embed="rId6"/>
          <a:stretch>
            <a:fillRect/>
          </a:stretch>
        </p:blipFill>
        <p:spPr>
          <a:xfrm>
            <a:off x="9353732" y="566057"/>
            <a:ext cx="2838268" cy="432695"/>
          </a:xfrm>
          <a:prstGeom prst="rect">
            <a:avLst/>
          </a:prstGeom>
        </p:spPr>
      </p:pic>
      <p:sp>
        <p:nvSpPr>
          <p:cNvPr id="38" name="TextBox 37">
            <a:extLst>
              <a:ext uri="{FF2B5EF4-FFF2-40B4-BE49-F238E27FC236}">
                <a16:creationId xmlns:a16="http://schemas.microsoft.com/office/drawing/2014/main" id="{4687A88F-2E71-4667-9CA5-A4862E3FAE28}"/>
              </a:ext>
            </a:extLst>
          </p:cNvPr>
          <p:cNvSpPr txBox="1"/>
          <p:nvPr/>
        </p:nvSpPr>
        <p:spPr>
          <a:xfrm>
            <a:off x="6095998" y="937222"/>
            <a:ext cx="6112932" cy="600164"/>
          </a:xfrm>
          <a:prstGeom prst="rect">
            <a:avLst/>
          </a:prstGeom>
          <a:noFill/>
        </p:spPr>
        <p:txBody>
          <a:bodyPr wrap="square">
            <a:spAutoFit/>
          </a:bodyPr>
          <a:lstStyle/>
          <a:p>
            <a:r>
              <a:rPr lang="en-US" sz="1100"/>
              <a:t>Notice that this does the same thing as the BiFunction example. The code is more succinct, which shows the importance of using the correct functional interface. It’s nice to have one generic type specified instead of three.</a:t>
            </a:r>
          </a:p>
        </p:txBody>
      </p:sp>
      <p:sp>
        <p:nvSpPr>
          <p:cNvPr id="39" name="TextBox 38">
            <a:extLst>
              <a:ext uri="{FF2B5EF4-FFF2-40B4-BE49-F238E27FC236}">
                <a16:creationId xmlns:a16="http://schemas.microsoft.com/office/drawing/2014/main" id="{ADE60EBF-2802-4A58-9C43-0A4F682E7436}"/>
              </a:ext>
            </a:extLst>
          </p:cNvPr>
          <p:cNvSpPr txBox="1"/>
          <p:nvPr/>
        </p:nvSpPr>
        <p:spPr>
          <a:xfrm>
            <a:off x="6043789" y="1474308"/>
            <a:ext cx="3427590" cy="369332"/>
          </a:xfrm>
          <a:prstGeom prst="rect">
            <a:avLst/>
          </a:prstGeom>
          <a:noFill/>
        </p:spPr>
        <p:txBody>
          <a:bodyPr wrap="square">
            <a:spAutoFit/>
          </a:bodyPr>
          <a:lstStyle/>
          <a:p>
            <a:pPr marL="342900" indent="-342900">
              <a:buFont typeface="Wingdings" panose="05000000000000000000" pitchFamily="2" charset="2"/>
              <a:buChar char="Ø"/>
            </a:pPr>
            <a:r>
              <a:rPr lang="en-US"/>
              <a:t>Checking Functional Interfaces </a:t>
            </a:r>
          </a:p>
        </p:txBody>
      </p:sp>
      <p:sp>
        <p:nvSpPr>
          <p:cNvPr id="41" name="TextBox 40">
            <a:extLst>
              <a:ext uri="{FF2B5EF4-FFF2-40B4-BE49-F238E27FC236}">
                <a16:creationId xmlns:a16="http://schemas.microsoft.com/office/drawing/2014/main" id="{84457F1A-4201-4824-8962-FA83243C9A14}"/>
              </a:ext>
            </a:extLst>
          </p:cNvPr>
          <p:cNvSpPr txBox="1"/>
          <p:nvPr/>
        </p:nvSpPr>
        <p:spPr>
          <a:xfrm>
            <a:off x="6095998" y="1793399"/>
            <a:ext cx="6118578" cy="769441"/>
          </a:xfrm>
          <a:prstGeom prst="rect">
            <a:avLst/>
          </a:prstGeom>
          <a:noFill/>
        </p:spPr>
        <p:txBody>
          <a:bodyPr wrap="square">
            <a:spAutoFit/>
          </a:bodyPr>
          <a:lstStyle/>
          <a:p>
            <a:r>
              <a:rPr lang="en-US" sz="1100"/>
              <a:t>It’s really important to know the number of parameters, types, return value, and method name for each of the functional interfaces. Now would be a good time to memorize Table 4.1 if you haven’t done so already. Let’s do some examples to practice. What functional interface would you use in these three situations?</a:t>
            </a:r>
          </a:p>
        </p:txBody>
      </p:sp>
      <p:pic>
        <p:nvPicPr>
          <p:cNvPr id="43" name="Picture 42">
            <a:extLst>
              <a:ext uri="{FF2B5EF4-FFF2-40B4-BE49-F238E27FC236}">
                <a16:creationId xmlns:a16="http://schemas.microsoft.com/office/drawing/2014/main" id="{3E91ABF3-E12C-4042-8D99-67CB95CA44EA}"/>
              </a:ext>
            </a:extLst>
          </p:cNvPr>
          <p:cNvPicPr>
            <a:picLocks noChangeAspect="1"/>
          </p:cNvPicPr>
          <p:nvPr/>
        </p:nvPicPr>
        <p:blipFill>
          <a:blip r:embed="rId8"/>
          <a:stretch>
            <a:fillRect/>
          </a:stretch>
        </p:blipFill>
        <p:spPr>
          <a:xfrm>
            <a:off x="6205713" y="2556497"/>
            <a:ext cx="5572125" cy="723900"/>
          </a:xfrm>
          <a:prstGeom prst="rect">
            <a:avLst/>
          </a:prstGeom>
        </p:spPr>
      </p:pic>
      <p:sp>
        <p:nvSpPr>
          <p:cNvPr id="45" name="TextBox 44">
            <a:extLst>
              <a:ext uri="{FF2B5EF4-FFF2-40B4-BE49-F238E27FC236}">
                <a16:creationId xmlns:a16="http://schemas.microsoft.com/office/drawing/2014/main" id="{B045E677-29D9-45F8-8F4D-981A4B0DF608}"/>
              </a:ext>
            </a:extLst>
          </p:cNvPr>
          <p:cNvSpPr txBox="1"/>
          <p:nvPr/>
        </p:nvSpPr>
        <p:spPr>
          <a:xfrm>
            <a:off x="9549686" y="3243162"/>
            <a:ext cx="2470861" cy="430887"/>
          </a:xfrm>
          <a:prstGeom prst="rect">
            <a:avLst/>
          </a:prstGeom>
          <a:noFill/>
        </p:spPr>
        <p:txBody>
          <a:bodyPr wrap="square">
            <a:spAutoFit/>
          </a:bodyPr>
          <a:lstStyle/>
          <a:p>
            <a:r>
              <a:rPr lang="en-US" sz="1100"/>
              <a:t>BinaryOperator is the better answer of the two since it is more specific. </a:t>
            </a:r>
          </a:p>
        </p:txBody>
      </p:sp>
      <p:pic>
        <p:nvPicPr>
          <p:cNvPr id="46" name="Picture 45">
            <a:extLst>
              <a:ext uri="{FF2B5EF4-FFF2-40B4-BE49-F238E27FC236}">
                <a16:creationId xmlns:a16="http://schemas.microsoft.com/office/drawing/2014/main" id="{900B0496-507F-43C9-9591-DCD273B15B1C}"/>
              </a:ext>
            </a:extLst>
          </p:cNvPr>
          <p:cNvPicPr>
            <a:picLocks noChangeAspect="1"/>
          </p:cNvPicPr>
          <p:nvPr/>
        </p:nvPicPr>
        <p:blipFill>
          <a:blip r:embed="rId6"/>
          <a:stretch>
            <a:fillRect/>
          </a:stretch>
        </p:blipFill>
        <p:spPr>
          <a:xfrm>
            <a:off x="9550228" y="2369818"/>
            <a:ext cx="2522533" cy="1254946"/>
          </a:xfrm>
          <a:prstGeom prst="rect">
            <a:avLst/>
          </a:prstGeom>
        </p:spPr>
      </p:pic>
      <p:sp>
        <p:nvSpPr>
          <p:cNvPr id="48" name="TextBox 47">
            <a:extLst>
              <a:ext uri="{FF2B5EF4-FFF2-40B4-BE49-F238E27FC236}">
                <a16:creationId xmlns:a16="http://schemas.microsoft.com/office/drawing/2014/main" id="{11688F20-E377-4179-8E5B-00CDA7546B11}"/>
              </a:ext>
            </a:extLst>
          </p:cNvPr>
          <p:cNvSpPr txBox="1"/>
          <p:nvPr/>
        </p:nvSpPr>
        <p:spPr>
          <a:xfrm>
            <a:off x="6095994" y="3229918"/>
            <a:ext cx="3336926" cy="430887"/>
          </a:xfrm>
          <a:prstGeom prst="rect">
            <a:avLst/>
          </a:prstGeom>
          <a:noFill/>
        </p:spPr>
        <p:txBody>
          <a:bodyPr wrap="square">
            <a:spAutoFit/>
          </a:bodyPr>
          <a:lstStyle/>
          <a:p>
            <a:r>
              <a:rPr lang="en-US" sz="1100"/>
              <a:t>What functional interface would you use to fill in the blank for these?</a:t>
            </a:r>
          </a:p>
        </p:txBody>
      </p:sp>
      <p:pic>
        <p:nvPicPr>
          <p:cNvPr id="52" name="Picture 51">
            <a:extLst>
              <a:ext uri="{FF2B5EF4-FFF2-40B4-BE49-F238E27FC236}">
                <a16:creationId xmlns:a16="http://schemas.microsoft.com/office/drawing/2014/main" id="{DEA2F244-7EF7-4E36-B039-D9B34DC10E22}"/>
              </a:ext>
            </a:extLst>
          </p:cNvPr>
          <p:cNvPicPr>
            <a:picLocks noChangeAspect="1"/>
          </p:cNvPicPr>
          <p:nvPr/>
        </p:nvPicPr>
        <p:blipFill>
          <a:blip r:embed="rId9"/>
          <a:stretch>
            <a:fillRect/>
          </a:stretch>
        </p:blipFill>
        <p:spPr>
          <a:xfrm>
            <a:off x="6160556" y="3627087"/>
            <a:ext cx="5038725" cy="600075"/>
          </a:xfrm>
          <a:prstGeom prst="rect">
            <a:avLst/>
          </a:prstGeom>
        </p:spPr>
      </p:pic>
      <p:pic>
        <p:nvPicPr>
          <p:cNvPr id="53" name="Picture 52">
            <a:extLst>
              <a:ext uri="{FF2B5EF4-FFF2-40B4-BE49-F238E27FC236}">
                <a16:creationId xmlns:a16="http://schemas.microsoft.com/office/drawing/2014/main" id="{92FD78CE-CD0F-46EB-8B18-545FDE8B43DD}"/>
              </a:ext>
            </a:extLst>
          </p:cNvPr>
          <p:cNvPicPr>
            <a:picLocks noChangeAspect="1"/>
          </p:cNvPicPr>
          <p:nvPr/>
        </p:nvPicPr>
        <p:blipFill>
          <a:blip r:embed="rId6"/>
          <a:stretch>
            <a:fillRect/>
          </a:stretch>
        </p:blipFill>
        <p:spPr>
          <a:xfrm>
            <a:off x="10037941" y="3565234"/>
            <a:ext cx="1982168" cy="645251"/>
          </a:xfrm>
          <a:prstGeom prst="rect">
            <a:avLst/>
          </a:prstGeom>
        </p:spPr>
      </p:pic>
      <p:sp>
        <p:nvSpPr>
          <p:cNvPr id="55" name="TextBox 54">
            <a:extLst>
              <a:ext uri="{FF2B5EF4-FFF2-40B4-BE49-F238E27FC236}">
                <a16:creationId xmlns:a16="http://schemas.microsoft.com/office/drawing/2014/main" id="{FE77C9B6-14A2-4E9E-B8E9-17B713AC9580}"/>
              </a:ext>
            </a:extLst>
          </p:cNvPr>
          <p:cNvSpPr txBox="1"/>
          <p:nvPr/>
        </p:nvSpPr>
        <p:spPr>
          <a:xfrm>
            <a:off x="6095994" y="4270185"/>
            <a:ext cx="6124222" cy="430887"/>
          </a:xfrm>
          <a:prstGeom prst="rect">
            <a:avLst/>
          </a:prstGeom>
          <a:noFill/>
        </p:spPr>
        <p:txBody>
          <a:bodyPr wrap="square">
            <a:spAutoFit/>
          </a:bodyPr>
          <a:lstStyle/>
          <a:p>
            <a:r>
              <a:rPr lang="en-US" sz="1100"/>
              <a:t>Now that you are fresh from studying the table, we are going to play “identify the error.” These are meant to be tricky:</a:t>
            </a:r>
          </a:p>
        </p:txBody>
      </p:sp>
      <p:pic>
        <p:nvPicPr>
          <p:cNvPr id="57" name="Picture 56">
            <a:extLst>
              <a:ext uri="{FF2B5EF4-FFF2-40B4-BE49-F238E27FC236}">
                <a16:creationId xmlns:a16="http://schemas.microsoft.com/office/drawing/2014/main" id="{6CE5C5EC-8014-43C3-A6AE-0541CEA6BBA6}"/>
              </a:ext>
            </a:extLst>
          </p:cNvPr>
          <p:cNvPicPr>
            <a:picLocks noChangeAspect="1"/>
          </p:cNvPicPr>
          <p:nvPr/>
        </p:nvPicPr>
        <p:blipFill>
          <a:blip r:embed="rId10"/>
          <a:stretch>
            <a:fillRect/>
          </a:stretch>
        </p:blipFill>
        <p:spPr>
          <a:xfrm>
            <a:off x="6166558" y="4723256"/>
            <a:ext cx="4619625" cy="590550"/>
          </a:xfrm>
          <a:prstGeom prst="rect">
            <a:avLst/>
          </a:prstGeom>
        </p:spPr>
      </p:pic>
      <p:pic>
        <p:nvPicPr>
          <p:cNvPr id="58" name="Picture 57">
            <a:extLst>
              <a:ext uri="{FF2B5EF4-FFF2-40B4-BE49-F238E27FC236}">
                <a16:creationId xmlns:a16="http://schemas.microsoft.com/office/drawing/2014/main" id="{D0F59E86-1331-4A73-AF12-7194F7EEFE32}"/>
              </a:ext>
            </a:extLst>
          </p:cNvPr>
          <p:cNvPicPr>
            <a:picLocks noChangeAspect="1"/>
          </p:cNvPicPr>
          <p:nvPr/>
        </p:nvPicPr>
        <p:blipFill>
          <a:blip r:embed="rId6"/>
          <a:stretch>
            <a:fillRect/>
          </a:stretch>
        </p:blipFill>
        <p:spPr>
          <a:xfrm>
            <a:off x="9394656" y="4699385"/>
            <a:ext cx="2625889" cy="426404"/>
          </a:xfrm>
          <a:prstGeom prst="rect">
            <a:avLst/>
          </a:prstGeom>
        </p:spPr>
      </p:pic>
      <p:pic>
        <p:nvPicPr>
          <p:cNvPr id="59" name="Picture 58">
            <a:extLst>
              <a:ext uri="{FF2B5EF4-FFF2-40B4-BE49-F238E27FC236}">
                <a16:creationId xmlns:a16="http://schemas.microsoft.com/office/drawing/2014/main" id="{FED6509C-BDD1-4189-8C92-197A589BBCB8}"/>
              </a:ext>
            </a:extLst>
          </p:cNvPr>
          <p:cNvPicPr>
            <a:picLocks noChangeAspect="1"/>
          </p:cNvPicPr>
          <p:nvPr/>
        </p:nvPicPr>
        <p:blipFill>
          <a:blip r:embed="rId6"/>
          <a:stretch>
            <a:fillRect/>
          </a:stretch>
        </p:blipFill>
        <p:spPr>
          <a:xfrm>
            <a:off x="8684858" y="5129348"/>
            <a:ext cx="3335687" cy="178197"/>
          </a:xfrm>
          <a:prstGeom prst="rect">
            <a:avLst/>
          </a:prstGeom>
        </p:spPr>
      </p:pic>
    </p:spTree>
    <p:extLst>
      <p:ext uri="{BB962C8B-B14F-4D97-AF65-F5344CB8AC3E}">
        <p14:creationId xmlns:p14="http://schemas.microsoft.com/office/powerpoint/2010/main" val="160367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AFC21E-3CFD-4AC9-93A6-0247A0F58596}"/>
              </a:ext>
            </a:extLst>
          </p:cNvPr>
          <p:cNvSpPr txBox="1"/>
          <p:nvPr/>
        </p:nvSpPr>
        <p:spPr>
          <a:xfrm>
            <a:off x="0" y="-90000"/>
            <a:ext cx="6207791" cy="461665"/>
          </a:xfrm>
          <a:prstGeom prst="rect">
            <a:avLst/>
          </a:prstGeom>
          <a:noFill/>
        </p:spPr>
        <p:txBody>
          <a:bodyPr wrap="square" rtlCol="0">
            <a:spAutoFit/>
          </a:bodyPr>
          <a:lstStyle/>
          <a:p>
            <a:r>
              <a:rPr lang="en-US" sz="2400" b="1" u="sng"/>
              <a:t>3- Returning an Optional </a:t>
            </a:r>
          </a:p>
        </p:txBody>
      </p:sp>
      <p:pic>
        <p:nvPicPr>
          <p:cNvPr id="6" name="Picture 5">
            <a:extLst>
              <a:ext uri="{FF2B5EF4-FFF2-40B4-BE49-F238E27FC236}">
                <a16:creationId xmlns:a16="http://schemas.microsoft.com/office/drawing/2014/main" id="{A3F28475-A871-4049-A4AE-A6AA5BAFD181}"/>
              </a:ext>
            </a:extLst>
          </p:cNvPr>
          <p:cNvPicPr>
            <a:picLocks noChangeAspect="1"/>
          </p:cNvPicPr>
          <p:nvPr/>
        </p:nvPicPr>
        <p:blipFill>
          <a:blip r:embed="rId2"/>
          <a:stretch>
            <a:fillRect/>
          </a:stretch>
        </p:blipFill>
        <p:spPr>
          <a:xfrm>
            <a:off x="56222" y="390200"/>
            <a:ext cx="4171950" cy="1304925"/>
          </a:xfrm>
          <a:prstGeom prst="rect">
            <a:avLst/>
          </a:prstGeom>
        </p:spPr>
      </p:pic>
      <p:sp>
        <p:nvSpPr>
          <p:cNvPr id="8" name="TextBox 7">
            <a:extLst>
              <a:ext uri="{FF2B5EF4-FFF2-40B4-BE49-F238E27FC236}">
                <a16:creationId xmlns:a16="http://schemas.microsoft.com/office/drawing/2014/main" id="{A684F93F-4D43-4FD2-80A7-342AD2D82B91}"/>
              </a:ext>
            </a:extLst>
          </p:cNvPr>
          <p:cNvSpPr txBox="1"/>
          <p:nvPr/>
        </p:nvSpPr>
        <p:spPr>
          <a:xfrm>
            <a:off x="33318" y="1642782"/>
            <a:ext cx="2619571" cy="261610"/>
          </a:xfrm>
          <a:prstGeom prst="rect">
            <a:avLst/>
          </a:prstGeom>
          <a:noFill/>
        </p:spPr>
        <p:txBody>
          <a:bodyPr wrap="square">
            <a:spAutoFit/>
          </a:bodyPr>
          <a:lstStyle/>
          <a:p>
            <a:r>
              <a:rPr lang="en-US" sz="1100"/>
              <a:t>Here’s how to code our average method: </a:t>
            </a:r>
          </a:p>
        </p:txBody>
      </p:sp>
      <p:pic>
        <p:nvPicPr>
          <p:cNvPr id="10" name="Picture 9">
            <a:extLst>
              <a:ext uri="{FF2B5EF4-FFF2-40B4-BE49-F238E27FC236}">
                <a16:creationId xmlns:a16="http://schemas.microsoft.com/office/drawing/2014/main" id="{D6A1DD29-6C18-475B-8D27-0159E852B667}"/>
              </a:ext>
            </a:extLst>
          </p:cNvPr>
          <p:cNvPicPr>
            <a:picLocks noChangeAspect="1"/>
          </p:cNvPicPr>
          <p:nvPr/>
        </p:nvPicPr>
        <p:blipFill>
          <a:blip r:embed="rId3"/>
          <a:stretch>
            <a:fillRect/>
          </a:stretch>
        </p:blipFill>
        <p:spPr>
          <a:xfrm>
            <a:off x="126647" y="1893790"/>
            <a:ext cx="3952875" cy="1133475"/>
          </a:xfrm>
          <a:prstGeom prst="rect">
            <a:avLst/>
          </a:prstGeom>
        </p:spPr>
      </p:pic>
      <p:sp>
        <p:nvSpPr>
          <p:cNvPr id="12" name="TextBox 11">
            <a:extLst>
              <a:ext uri="{FF2B5EF4-FFF2-40B4-BE49-F238E27FC236}">
                <a16:creationId xmlns:a16="http://schemas.microsoft.com/office/drawing/2014/main" id="{5C517105-33B1-4426-9303-45BB8ABDA677}"/>
              </a:ext>
            </a:extLst>
          </p:cNvPr>
          <p:cNvSpPr txBox="1"/>
          <p:nvPr/>
        </p:nvSpPr>
        <p:spPr>
          <a:xfrm>
            <a:off x="33318" y="3017735"/>
            <a:ext cx="3115733" cy="261610"/>
          </a:xfrm>
          <a:prstGeom prst="rect">
            <a:avLst/>
          </a:prstGeom>
          <a:noFill/>
        </p:spPr>
        <p:txBody>
          <a:bodyPr wrap="square">
            <a:spAutoFit/>
          </a:bodyPr>
          <a:lstStyle/>
          <a:p>
            <a:r>
              <a:rPr lang="en-US" sz="1100"/>
              <a:t>Calling the method shows what is in our two boxes:</a:t>
            </a:r>
          </a:p>
        </p:txBody>
      </p:sp>
      <p:pic>
        <p:nvPicPr>
          <p:cNvPr id="14" name="Picture 13">
            <a:extLst>
              <a:ext uri="{FF2B5EF4-FFF2-40B4-BE49-F238E27FC236}">
                <a16:creationId xmlns:a16="http://schemas.microsoft.com/office/drawing/2014/main" id="{BF7CCFD5-5319-4921-9326-3BC188EE01E9}"/>
              </a:ext>
            </a:extLst>
          </p:cNvPr>
          <p:cNvPicPr>
            <a:picLocks noChangeAspect="1"/>
          </p:cNvPicPr>
          <p:nvPr/>
        </p:nvPicPr>
        <p:blipFill>
          <a:blip r:embed="rId4"/>
          <a:stretch>
            <a:fillRect/>
          </a:stretch>
        </p:blipFill>
        <p:spPr>
          <a:xfrm>
            <a:off x="137936" y="3268230"/>
            <a:ext cx="3714750" cy="409575"/>
          </a:xfrm>
          <a:prstGeom prst="rect">
            <a:avLst/>
          </a:prstGeom>
        </p:spPr>
      </p:pic>
      <p:sp>
        <p:nvSpPr>
          <p:cNvPr id="16" name="TextBox 15">
            <a:extLst>
              <a:ext uri="{FF2B5EF4-FFF2-40B4-BE49-F238E27FC236}">
                <a16:creationId xmlns:a16="http://schemas.microsoft.com/office/drawing/2014/main" id="{19060E11-7D99-4086-A53B-5A729C4DF935}"/>
              </a:ext>
            </a:extLst>
          </p:cNvPr>
          <p:cNvSpPr txBox="1"/>
          <p:nvPr/>
        </p:nvSpPr>
        <p:spPr>
          <a:xfrm>
            <a:off x="33318" y="3742452"/>
            <a:ext cx="5927215" cy="262859"/>
          </a:xfrm>
          <a:prstGeom prst="rect">
            <a:avLst/>
          </a:prstGeom>
          <a:noFill/>
        </p:spPr>
        <p:txBody>
          <a:bodyPr wrap="square">
            <a:spAutoFit/>
          </a:bodyPr>
          <a:lstStyle/>
          <a:p>
            <a:r>
              <a:rPr lang="en-US" sz="1100"/>
              <a:t>Normally, we want to check if a value is there and/or get it out of the box. Here’s one way to do that:</a:t>
            </a:r>
          </a:p>
        </p:txBody>
      </p:sp>
      <p:cxnSp>
        <p:nvCxnSpPr>
          <p:cNvPr id="17" name="Straight Connector 16">
            <a:extLst>
              <a:ext uri="{FF2B5EF4-FFF2-40B4-BE49-F238E27FC236}">
                <a16:creationId xmlns:a16="http://schemas.microsoft.com/office/drawing/2014/main" id="{030BE529-47CF-4A01-B950-EDAB3961766B}"/>
              </a:ext>
            </a:extLst>
          </p:cNvPr>
          <p:cNvCxnSpPr>
            <a:cxnSpLocks/>
          </p:cNvCxnSpPr>
          <p:nvPr/>
        </p:nvCxnSpPr>
        <p:spPr>
          <a:xfrm>
            <a:off x="5942188"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3ABFF6D-D29E-40B8-9DD3-14F123623749}"/>
              </a:ext>
            </a:extLst>
          </p:cNvPr>
          <p:cNvPicPr>
            <a:picLocks noChangeAspect="1"/>
          </p:cNvPicPr>
          <p:nvPr/>
        </p:nvPicPr>
        <p:blipFill>
          <a:blip r:embed="rId5"/>
          <a:stretch>
            <a:fillRect/>
          </a:stretch>
        </p:blipFill>
        <p:spPr>
          <a:xfrm>
            <a:off x="137936" y="4000678"/>
            <a:ext cx="3162300" cy="552450"/>
          </a:xfrm>
          <a:prstGeom prst="rect">
            <a:avLst/>
          </a:prstGeom>
        </p:spPr>
      </p:pic>
      <p:sp>
        <p:nvSpPr>
          <p:cNvPr id="21" name="TextBox 20">
            <a:extLst>
              <a:ext uri="{FF2B5EF4-FFF2-40B4-BE49-F238E27FC236}">
                <a16:creationId xmlns:a16="http://schemas.microsoft.com/office/drawing/2014/main" id="{A9997252-3B73-41DB-9CB9-AC466AE8587F}"/>
              </a:ext>
            </a:extLst>
          </p:cNvPr>
          <p:cNvSpPr txBox="1"/>
          <p:nvPr/>
        </p:nvSpPr>
        <p:spPr>
          <a:xfrm>
            <a:off x="43196" y="4571423"/>
            <a:ext cx="3725878" cy="261610"/>
          </a:xfrm>
          <a:prstGeom prst="rect">
            <a:avLst/>
          </a:prstGeom>
          <a:noFill/>
        </p:spPr>
        <p:txBody>
          <a:bodyPr wrap="square">
            <a:spAutoFit/>
          </a:bodyPr>
          <a:lstStyle/>
          <a:p>
            <a:r>
              <a:rPr lang="en-US" sz="1100"/>
              <a:t>What if we didn’t do the check and the Optional was empty?</a:t>
            </a:r>
          </a:p>
        </p:txBody>
      </p:sp>
      <p:pic>
        <p:nvPicPr>
          <p:cNvPr id="25" name="Picture 24">
            <a:extLst>
              <a:ext uri="{FF2B5EF4-FFF2-40B4-BE49-F238E27FC236}">
                <a16:creationId xmlns:a16="http://schemas.microsoft.com/office/drawing/2014/main" id="{3D37AB36-EB49-461C-A3A7-91A0107E61A5}"/>
              </a:ext>
            </a:extLst>
          </p:cNvPr>
          <p:cNvPicPr>
            <a:picLocks noChangeAspect="1"/>
          </p:cNvPicPr>
          <p:nvPr/>
        </p:nvPicPr>
        <p:blipFill>
          <a:blip r:embed="rId6"/>
          <a:stretch>
            <a:fillRect/>
          </a:stretch>
        </p:blipFill>
        <p:spPr>
          <a:xfrm>
            <a:off x="126647" y="4820487"/>
            <a:ext cx="4953000" cy="571500"/>
          </a:xfrm>
          <a:prstGeom prst="rect">
            <a:avLst/>
          </a:prstGeom>
        </p:spPr>
      </p:pic>
      <p:sp>
        <p:nvSpPr>
          <p:cNvPr id="27" name="TextBox 26">
            <a:extLst>
              <a:ext uri="{FF2B5EF4-FFF2-40B4-BE49-F238E27FC236}">
                <a16:creationId xmlns:a16="http://schemas.microsoft.com/office/drawing/2014/main" id="{CC3E5D85-9007-4433-83C5-390759B8C05E}"/>
              </a:ext>
            </a:extLst>
          </p:cNvPr>
          <p:cNvSpPr txBox="1"/>
          <p:nvPr/>
        </p:nvSpPr>
        <p:spPr>
          <a:xfrm>
            <a:off x="33318" y="5381989"/>
            <a:ext cx="6141154" cy="600164"/>
          </a:xfrm>
          <a:prstGeom prst="rect">
            <a:avLst/>
          </a:prstGeom>
          <a:noFill/>
        </p:spPr>
        <p:txBody>
          <a:bodyPr wrap="square">
            <a:spAutoFit/>
          </a:bodyPr>
          <a:lstStyle/>
          <a:p>
            <a:r>
              <a:rPr lang="en-US" sz="1100"/>
              <a:t>When creating an Optional, it is common to want to use empty when the value is null. You can do</a:t>
            </a:r>
          </a:p>
          <a:p>
            <a:r>
              <a:rPr lang="en-US" sz="1100"/>
              <a:t> this with an if statement or ternary operator. We use the ternary operator to make sure that you remember how it works from the OCA:</a:t>
            </a:r>
          </a:p>
        </p:txBody>
      </p:sp>
      <p:pic>
        <p:nvPicPr>
          <p:cNvPr id="29" name="Picture 28">
            <a:extLst>
              <a:ext uri="{FF2B5EF4-FFF2-40B4-BE49-F238E27FC236}">
                <a16:creationId xmlns:a16="http://schemas.microsoft.com/office/drawing/2014/main" id="{AD6E6C23-17B6-4B3C-8CBA-09F213CDEA7B}"/>
              </a:ext>
            </a:extLst>
          </p:cNvPr>
          <p:cNvPicPr>
            <a:picLocks noChangeAspect="1"/>
          </p:cNvPicPr>
          <p:nvPr/>
        </p:nvPicPr>
        <p:blipFill>
          <a:blip r:embed="rId7"/>
          <a:stretch>
            <a:fillRect/>
          </a:stretch>
        </p:blipFill>
        <p:spPr>
          <a:xfrm>
            <a:off x="126647" y="5969051"/>
            <a:ext cx="4505325" cy="247650"/>
          </a:xfrm>
          <a:prstGeom prst="rect">
            <a:avLst/>
          </a:prstGeom>
        </p:spPr>
      </p:pic>
      <p:sp>
        <p:nvSpPr>
          <p:cNvPr id="31" name="TextBox 30">
            <a:extLst>
              <a:ext uri="{FF2B5EF4-FFF2-40B4-BE49-F238E27FC236}">
                <a16:creationId xmlns:a16="http://schemas.microsoft.com/office/drawing/2014/main" id="{12BC5946-51EA-46EC-BD0E-C32739549112}"/>
              </a:ext>
            </a:extLst>
          </p:cNvPr>
          <p:cNvSpPr txBox="1"/>
          <p:nvPr/>
        </p:nvSpPr>
        <p:spPr>
          <a:xfrm>
            <a:off x="0" y="6326401"/>
            <a:ext cx="6141154" cy="261610"/>
          </a:xfrm>
          <a:prstGeom prst="rect">
            <a:avLst/>
          </a:prstGeom>
          <a:noFill/>
        </p:spPr>
        <p:txBody>
          <a:bodyPr wrap="square">
            <a:spAutoFit/>
          </a:bodyPr>
          <a:lstStyle/>
          <a:p>
            <a:r>
              <a:rPr lang="en-US" sz="1100"/>
              <a:t>Since this is such a common pattern, Java provides a factory method to do the same thing:</a:t>
            </a:r>
          </a:p>
        </p:txBody>
      </p:sp>
      <p:pic>
        <p:nvPicPr>
          <p:cNvPr id="33" name="Picture 32">
            <a:extLst>
              <a:ext uri="{FF2B5EF4-FFF2-40B4-BE49-F238E27FC236}">
                <a16:creationId xmlns:a16="http://schemas.microsoft.com/office/drawing/2014/main" id="{0BFC459D-8900-4BCF-9F2F-5DC089359D9B}"/>
              </a:ext>
            </a:extLst>
          </p:cNvPr>
          <p:cNvPicPr>
            <a:picLocks noChangeAspect="1"/>
          </p:cNvPicPr>
          <p:nvPr/>
        </p:nvPicPr>
        <p:blipFill>
          <a:blip r:embed="rId8"/>
          <a:stretch>
            <a:fillRect/>
          </a:stretch>
        </p:blipFill>
        <p:spPr>
          <a:xfrm>
            <a:off x="137936" y="6573280"/>
            <a:ext cx="2724150" cy="276225"/>
          </a:xfrm>
          <a:prstGeom prst="rect">
            <a:avLst/>
          </a:prstGeom>
        </p:spPr>
      </p:pic>
      <p:sp>
        <p:nvSpPr>
          <p:cNvPr id="37" name="TextBox 36">
            <a:extLst>
              <a:ext uri="{FF2B5EF4-FFF2-40B4-BE49-F238E27FC236}">
                <a16:creationId xmlns:a16="http://schemas.microsoft.com/office/drawing/2014/main" id="{48D04ACD-89CF-44CA-B2A6-B38C5D93F3B1}"/>
              </a:ext>
            </a:extLst>
          </p:cNvPr>
          <p:cNvSpPr txBox="1"/>
          <p:nvPr/>
        </p:nvSpPr>
        <p:spPr>
          <a:xfrm>
            <a:off x="5951714" y="2574254"/>
            <a:ext cx="6141154" cy="261610"/>
          </a:xfrm>
          <a:prstGeom prst="rect">
            <a:avLst/>
          </a:prstGeom>
          <a:noFill/>
        </p:spPr>
        <p:txBody>
          <a:bodyPr wrap="square">
            <a:spAutoFit/>
          </a:bodyPr>
          <a:lstStyle/>
          <a:p>
            <a:r>
              <a:rPr lang="en-US" sz="1100"/>
              <a:t>When there isn’t, the method simply skips running the Consumer:</a:t>
            </a:r>
          </a:p>
        </p:txBody>
      </p:sp>
      <p:sp>
        <p:nvSpPr>
          <p:cNvPr id="41" name="TextBox 40">
            <a:extLst>
              <a:ext uri="{FF2B5EF4-FFF2-40B4-BE49-F238E27FC236}">
                <a16:creationId xmlns:a16="http://schemas.microsoft.com/office/drawing/2014/main" id="{7D1D3A66-FBB4-460B-9F6C-7B0CE13FD8AB}"/>
              </a:ext>
            </a:extLst>
          </p:cNvPr>
          <p:cNvSpPr txBox="1"/>
          <p:nvPr/>
        </p:nvSpPr>
        <p:spPr>
          <a:xfrm>
            <a:off x="5943237" y="3395783"/>
            <a:ext cx="6141154" cy="261610"/>
          </a:xfrm>
          <a:prstGeom prst="rect">
            <a:avLst/>
          </a:prstGeom>
          <a:noFill/>
        </p:spPr>
        <p:txBody>
          <a:bodyPr wrap="square">
            <a:spAutoFit/>
          </a:bodyPr>
          <a:lstStyle/>
          <a:p>
            <a:r>
              <a:rPr lang="en-US" sz="1100"/>
              <a:t>The other methods allow you to specify what to do if a value isn’t present. There are three choices:</a:t>
            </a:r>
          </a:p>
        </p:txBody>
      </p:sp>
      <p:pic>
        <p:nvPicPr>
          <p:cNvPr id="43" name="Picture 42">
            <a:extLst>
              <a:ext uri="{FF2B5EF4-FFF2-40B4-BE49-F238E27FC236}">
                <a16:creationId xmlns:a16="http://schemas.microsoft.com/office/drawing/2014/main" id="{8635B847-A207-40E0-B7F3-4553C1B963BE}"/>
              </a:ext>
            </a:extLst>
          </p:cNvPr>
          <p:cNvPicPr>
            <a:picLocks noChangeAspect="1"/>
          </p:cNvPicPr>
          <p:nvPr/>
        </p:nvPicPr>
        <p:blipFill>
          <a:blip r:embed="rId9"/>
          <a:stretch>
            <a:fillRect/>
          </a:stretch>
        </p:blipFill>
        <p:spPr>
          <a:xfrm>
            <a:off x="6087376" y="3742452"/>
            <a:ext cx="5153025" cy="762000"/>
          </a:xfrm>
          <a:prstGeom prst="rect">
            <a:avLst/>
          </a:prstGeom>
        </p:spPr>
      </p:pic>
      <p:pic>
        <p:nvPicPr>
          <p:cNvPr id="51" name="Picture 50">
            <a:extLst>
              <a:ext uri="{FF2B5EF4-FFF2-40B4-BE49-F238E27FC236}">
                <a16:creationId xmlns:a16="http://schemas.microsoft.com/office/drawing/2014/main" id="{01CE389E-A859-4E66-BF69-244EFB12CAF4}"/>
              </a:ext>
            </a:extLst>
          </p:cNvPr>
          <p:cNvPicPr>
            <a:picLocks noChangeAspect="1"/>
          </p:cNvPicPr>
          <p:nvPr/>
        </p:nvPicPr>
        <p:blipFill>
          <a:blip r:embed="rId10"/>
          <a:stretch>
            <a:fillRect/>
          </a:stretch>
        </p:blipFill>
        <p:spPr>
          <a:xfrm>
            <a:off x="10181814" y="3923427"/>
            <a:ext cx="1609725" cy="381000"/>
          </a:xfrm>
          <a:prstGeom prst="rect">
            <a:avLst/>
          </a:prstGeom>
        </p:spPr>
      </p:pic>
      <p:pic>
        <p:nvPicPr>
          <p:cNvPr id="53" name="Picture 52">
            <a:extLst>
              <a:ext uri="{FF2B5EF4-FFF2-40B4-BE49-F238E27FC236}">
                <a16:creationId xmlns:a16="http://schemas.microsoft.com/office/drawing/2014/main" id="{97E6F819-7B58-4202-8FF5-A20CECD20A28}"/>
              </a:ext>
            </a:extLst>
          </p:cNvPr>
          <p:cNvPicPr>
            <a:picLocks noChangeAspect="1"/>
          </p:cNvPicPr>
          <p:nvPr/>
        </p:nvPicPr>
        <p:blipFill>
          <a:blip r:embed="rId11"/>
          <a:stretch>
            <a:fillRect/>
          </a:stretch>
        </p:blipFill>
        <p:spPr>
          <a:xfrm>
            <a:off x="8070941" y="4440557"/>
            <a:ext cx="4086225" cy="200025"/>
          </a:xfrm>
          <a:prstGeom prst="rect">
            <a:avLst/>
          </a:prstGeom>
        </p:spPr>
      </p:pic>
      <p:sp>
        <p:nvSpPr>
          <p:cNvPr id="55" name="TextBox 54">
            <a:extLst>
              <a:ext uri="{FF2B5EF4-FFF2-40B4-BE49-F238E27FC236}">
                <a16:creationId xmlns:a16="http://schemas.microsoft.com/office/drawing/2014/main" id="{86D563A2-527E-4A49-93C3-CDDF41BE5399}"/>
              </a:ext>
            </a:extLst>
          </p:cNvPr>
          <p:cNvSpPr txBox="1"/>
          <p:nvPr/>
        </p:nvSpPr>
        <p:spPr>
          <a:xfrm>
            <a:off x="5936896" y="4761895"/>
            <a:ext cx="6141154" cy="430887"/>
          </a:xfrm>
          <a:prstGeom prst="rect">
            <a:avLst/>
          </a:prstGeom>
          <a:noFill/>
        </p:spPr>
        <p:txBody>
          <a:bodyPr wrap="square">
            <a:spAutoFit/>
          </a:bodyPr>
          <a:lstStyle/>
          <a:p>
            <a:r>
              <a:rPr lang="en-US" sz="1100"/>
              <a:t>Notice that the two methods that take a Supplier have different names. Do you see why this code does not compile?</a:t>
            </a:r>
          </a:p>
        </p:txBody>
      </p:sp>
      <p:pic>
        <p:nvPicPr>
          <p:cNvPr id="57" name="Picture 56">
            <a:extLst>
              <a:ext uri="{FF2B5EF4-FFF2-40B4-BE49-F238E27FC236}">
                <a16:creationId xmlns:a16="http://schemas.microsoft.com/office/drawing/2014/main" id="{A73AD58C-4316-497F-813C-8920C51E956B}"/>
              </a:ext>
            </a:extLst>
          </p:cNvPr>
          <p:cNvPicPr>
            <a:picLocks noChangeAspect="1"/>
          </p:cNvPicPr>
          <p:nvPr/>
        </p:nvPicPr>
        <p:blipFill>
          <a:blip r:embed="rId12"/>
          <a:stretch>
            <a:fillRect/>
          </a:stretch>
        </p:blipFill>
        <p:spPr>
          <a:xfrm>
            <a:off x="6013069" y="5197938"/>
            <a:ext cx="3952875" cy="400050"/>
          </a:xfrm>
          <a:prstGeom prst="rect">
            <a:avLst/>
          </a:prstGeom>
        </p:spPr>
      </p:pic>
      <p:sp>
        <p:nvSpPr>
          <p:cNvPr id="59" name="TextBox 58">
            <a:extLst>
              <a:ext uri="{FF2B5EF4-FFF2-40B4-BE49-F238E27FC236}">
                <a16:creationId xmlns:a16="http://schemas.microsoft.com/office/drawing/2014/main" id="{6F6267E2-8061-42B8-9EFA-EC0AA62A4D2C}"/>
              </a:ext>
            </a:extLst>
          </p:cNvPr>
          <p:cNvSpPr txBox="1"/>
          <p:nvPr/>
        </p:nvSpPr>
        <p:spPr>
          <a:xfrm>
            <a:off x="6008666" y="5801440"/>
            <a:ext cx="6141154" cy="261610"/>
          </a:xfrm>
          <a:prstGeom prst="rect">
            <a:avLst/>
          </a:prstGeom>
          <a:noFill/>
        </p:spPr>
        <p:txBody>
          <a:bodyPr wrap="square">
            <a:spAutoFit/>
          </a:bodyPr>
          <a:lstStyle/>
          <a:p>
            <a:r>
              <a:rPr lang="en-US" sz="1100"/>
              <a:t>The last example with Optional is really easy. What do you think this does?</a:t>
            </a:r>
          </a:p>
        </p:txBody>
      </p:sp>
      <p:pic>
        <p:nvPicPr>
          <p:cNvPr id="61" name="Picture 60">
            <a:extLst>
              <a:ext uri="{FF2B5EF4-FFF2-40B4-BE49-F238E27FC236}">
                <a16:creationId xmlns:a16="http://schemas.microsoft.com/office/drawing/2014/main" id="{BB1FA4CA-E8C5-4FB9-A4FC-89F7C4F4B2C6}"/>
              </a:ext>
            </a:extLst>
          </p:cNvPr>
          <p:cNvPicPr>
            <a:picLocks noChangeAspect="1"/>
          </p:cNvPicPr>
          <p:nvPr/>
        </p:nvPicPr>
        <p:blipFill>
          <a:blip r:embed="rId13"/>
          <a:stretch>
            <a:fillRect/>
          </a:stretch>
        </p:blipFill>
        <p:spPr>
          <a:xfrm>
            <a:off x="6025463" y="2812"/>
            <a:ext cx="5419725" cy="2466975"/>
          </a:xfrm>
          <a:prstGeom prst="rect">
            <a:avLst/>
          </a:prstGeom>
        </p:spPr>
      </p:pic>
      <p:pic>
        <p:nvPicPr>
          <p:cNvPr id="63" name="Picture 62">
            <a:extLst>
              <a:ext uri="{FF2B5EF4-FFF2-40B4-BE49-F238E27FC236}">
                <a16:creationId xmlns:a16="http://schemas.microsoft.com/office/drawing/2014/main" id="{65C75B61-C497-429F-9EAC-23EAE400F27F}"/>
              </a:ext>
            </a:extLst>
          </p:cNvPr>
          <p:cNvPicPr>
            <a:picLocks noChangeAspect="1"/>
          </p:cNvPicPr>
          <p:nvPr/>
        </p:nvPicPr>
        <p:blipFill>
          <a:blip r:embed="rId14"/>
          <a:stretch>
            <a:fillRect/>
          </a:stretch>
        </p:blipFill>
        <p:spPr>
          <a:xfrm>
            <a:off x="6055253" y="6068988"/>
            <a:ext cx="5153025" cy="790575"/>
          </a:xfrm>
          <a:prstGeom prst="rect">
            <a:avLst/>
          </a:prstGeom>
        </p:spPr>
      </p:pic>
      <p:pic>
        <p:nvPicPr>
          <p:cNvPr id="30" name="Picture 29">
            <a:extLst>
              <a:ext uri="{FF2B5EF4-FFF2-40B4-BE49-F238E27FC236}">
                <a16:creationId xmlns:a16="http://schemas.microsoft.com/office/drawing/2014/main" id="{D2444228-FD05-48AC-BC62-23E738322C92}"/>
              </a:ext>
            </a:extLst>
          </p:cNvPr>
          <p:cNvPicPr>
            <a:picLocks noChangeAspect="1"/>
          </p:cNvPicPr>
          <p:nvPr/>
        </p:nvPicPr>
        <p:blipFill>
          <a:blip r:embed="rId15"/>
          <a:stretch>
            <a:fillRect/>
          </a:stretch>
        </p:blipFill>
        <p:spPr>
          <a:xfrm>
            <a:off x="2698751" y="3233797"/>
            <a:ext cx="3074264" cy="520057"/>
          </a:xfrm>
          <a:prstGeom prst="rect">
            <a:avLst/>
          </a:prstGeom>
        </p:spPr>
      </p:pic>
      <p:pic>
        <p:nvPicPr>
          <p:cNvPr id="32" name="Picture 31">
            <a:extLst>
              <a:ext uri="{FF2B5EF4-FFF2-40B4-BE49-F238E27FC236}">
                <a16:creationId xmlns:a16="http://schemas.microsoft.com/office/drawing/2014/main" id="{B6D67AF5-BFA8-4DBE-A557-46C447770309}"/>
              </a:ext>
            </a:extLst>
          </p:cNvPr>
          <p:cNvPicPr>
            <a:picLocks noChangeAspect="1"/>
          </p:cNvPicPr>
          <p:nvPr/>
        </p:nvPicPr>
        <p:blipFill>
          <a:blip r:embed="rId15"/>
          <a:stretch>
            <a:fillRect/>
          </a:stretch>
        </p:blipFill>
        <p:spPr>
          <a:xfrm>
            <a:off x="2777348" y="4271240"/>
            <a:ext cx="3105321" cy="291036"/>
          </a:xfrm>
          <a:prstGeom prst="rect">
            <a:avLst/>
          </a:prstGeom>
        </p:spPr>
      </p:pic>
      <p:pic>
        <p:nvPicPr>
          <p:cNvPr id="34" name="Picture 33">
            <a:extLst>
              <a:ext uri="{FF2B5EF4-FFF2-40B4-BE49-F238E27FC236}">
                <a16:creationId xmlns:a16="http://schemas.microsoft.com/office/drawing/2014/main" id="{4E5CA8D5-8CBF-4F9F-9DB2-8495D7C8F8C0}"/>
              </a:ext>
            </a:extLst>
          </p:cNvPr>
          <p:cNvPicPr>
            <a:picLocks noChangeAspect="1"/>
          </p:cNvPicPr>
          <p:nvPr/>
        </p:nvPicPr>
        <p:blipFill>
          <a:blip r:embed="rId15"/>
          <a:stretch>
            <a:fillRect/>
          </a:stretch>
        </p:blipFill>
        <p:spPr>
          <a:xfrm>
            <a:off x="2661356" y="5007429"/>
            <a:ext cx="3148189" cy="383216"/>
          </a:xfrm>
          <a:prstGeom prst="rect">
            <a:avLst/>
          </a:prstGeom>
        </p:spPr>
      </p:pic>
      <p:pic>
        <p:nvPicPr>
          <p:cNvPr id="3" name="Picture 2">
            <a:extLst>
              <a:ext uri="{FF2B5EF4-FFF2-40B4-BE49-F238E27FC236}">
                <a16:creationId xmlns:a16="http://schemas.microsoft.com/office/drawing/2014/main" id="{438008B9-54F5-4229-B39F-BE4403B101E5}"/>
              </a:ext>
            </a:extLst>
          </p:cNvPr>
          <p:cNvPicPr>
            <a:picLocks noChangeAspect="1"/>
          </p:cNvPicPr>
          <p:nvPr/>
        </p:nvPicPr>
        <p:blipFill>
          <a:blip r:embed="rId16"/>
          <a:stretch>
            <a:fillRect/>
          </a:stretch>
        </p:blipFill>
        <p:spPr>
          <a:xfrm>
            <a:off x="6103079" y="2896764"/>
            <a:ext cx="3048000" cy="400050"/>
          </a:xfrm>
          <a:prstGeom prst="rect">
            <a:avLst/>
          </a:prstGeom>
        </p:spPr>
      </p:pic>
      <p:pic>
        <p:nvPicPr>
          <p:cNvPr id="35" name="Picture 34">
            <a:extLst>
              <a:ext uri="{FF2B5EF4-FFF2-40B4-BE49-F238E27FC236}">
                <a16:creationId xmlns:a16="http://schemas.microsoft.com/office/drawing/2014/main" id="{BA80E6BE-F59F-4474-B900-1C9211143E12}"/>
              </a:ext>
            </a:extLst>
          </p:cNvPr>
          <p:cNvPicPr>
            <a:picLocks noChangeAspect="1"/>
          </p:cNvPicPr>
          <p:nvPr/>
        </p:nvPicPr>
        <p:blipFill>
          <a:blip r:embed="rId15"/>
          <a:stretch>
            <a:fillRect/>
          </a:stretch>
        </p:blipFill>
        <p:spPr>
          <a:xfrm>
            <a:off x="8538844" y="3058158"/>
            <a:ext cx="3653156" cy="262539"/>
          </a:xfrm>
          <a:prstGeom prst="rect">
            <a:avLst/>
          </a:prstGeom>
        </p:spPr>
      </p:pic>
      <p:pic>
        <p:nvPicPr>
          <p:cNvPr id="36" name="Picture 35">
            <a:extLst>
              <a:ext uri="{FF2B5EF4-FFF2-40B4-BE49-F238E27FC236}">
                <a16:creationId xmlns:a16="http://schemas.microsoft.com/office/drawing/2014/main" id="{BEE608B9-6CE5-45DB-9BC6-1703F1B9868A}"/>
              </a:ext>
            </a:extLst>
          </p:cNvPr>
          <p:cNvPicPr>
            <a:picLocks noChangeAspect="1"/>
          </p:cNvPicPr>
          <p:nvPr/>
        </p:nvPicPr>
        <p:blipFill>
          <a:blip r:embed="rId15"/>
          <a:stretch>
            <a:fillRect/>
          </a:stretch>
        </p:blipFill>
        <p:spPr>
          <a:xfrm>
            <a:off x="10184343" y="3962561"/>
            <a:ext cx="1963507" cy="340864"/>
          </a:xfrm>
          <a:prstGeom prst="rect">
            <a:avLst/>
          </a:prstGeom>
        </p:spPr>
      </p:pic>
      <p:pic>
        <p:nvPicPr>
          <p:cNvPr id="38" name="Picture 37">
            <a:extLst>
              <a:ext uri="{FF2B5EF4-FFF2-40B4-BE49-F238E27FC236}">
                <a16:creationId xmlns:a16="http://schemas.microsoft.com/office/drawing/2014/main" id="{4A7FEEF5-48CD-4D21-9B8D-52A849BCA8E5}"/>
              </a:ext>
            </a:extLst>
          </p:cNvPr>
          <p:cNvPicPr>
            <a:picLocks noChangeAspect="1"/>
          </p:cNvPicPr>
          <p:nvPr/>
        </p:nvPicPr>
        <p:blipFill>
          <a:blip r:embed="rId15"/>
          <a:stretch>
            <a:fillRect/>
          </a:stretch>
        </p:blipFill>
        <p:spPr>
          <a:xfrm>
            <a:off x="7782821" y="4499604"/>
            <a:ext cx="4375508" cy="193965"/>
          </a:xfrm>
          <a:prstGeom prst="rect">
            <a:avLst/>
          </a:prstGeom>
        </p:spPr>
      </p:pic>
      <p:pic>
        <p:nvPicPr>
          <p:cNvPr id="40" name="Picture 39">
            <a:extLst>
              <a:ext uri="{FF2B5EF4-FFF2-40B4-BE49-F238E27FC236}">
                <a16:creationId xmlns:a16="http://schemas.microsoft.com/office/drawing/2014/main" id="{F7D381D0-DCD4-44BF-A97A-D5481AD3E926}"/>
              </a:ext>
            </a:extLst>
          </p:cNvPr>
          <p:cNvPicPr>
            <a:picLocks noChangeAspect="1"/>
          </p:cNvPicPr>
          <p:nvPr/>
        </p:nvPicPr>
        <p:blipFill>
          <a:blip r:embed="rId15"/>
          <a:stretch>
            <a:fillRect/>
          </a:stretch>
        </p:blipFill>
        <p:spPr>
          <a:xfrm>
            <a:off x="8593666" y="5338354"/>
            <a:ext cx="3499202" cy="261075"/>
          </a:xfrm>
          <a:prstGeom prst="rect">
            <a:avLst/>
          </a:prstGeom>
        </p:spPr>
      </p:pic>
      <p:pic>
        <p:nvPicPr>
          <p:cNvPr id="42" name="Picture 41">
            <a:extLst>
              <a:ext uri="{FF2B5EF4-FFF2-40B4-BE49-F238E27FC236}">
                <a16:creationId xmlns:a16="http://schemas.microsoft.com/office/drawing/2014/main" id="{41C249CB-0B0D-4FC7-947C-5B0D4AD1EE49}"/>
              </a:ext>
            </a:extLst>
          </p:cNvPr>
          <p:cNvPicPr>
            <a:picLocks noChangeAspect="1"/>
          </p:cNvPicPr>
          <p:nvPr/>
        </p:nvPicPr>
        <p:blipFill>
          <a:blip r:embed="rId15"/>
          <a:stretch>
            <a:fillRect/>
          </a:stretch>
        </p:blipFill>
        <p:spPr>
          <a:xfrm>
            <a:off x="10770657" y="5758839"/>
            <a:ext cx="1379162" cy="1097953"/>
          </a:xfrm>
          <a:prstGeom prst="rect">
            <a:avLst/>
          </a:prstGeom>
        </p:spPr>
      </p:pic>
      <p:pic>
        <p:nvPicPr>
          <p:cNvPr id="39" name="Picture 38">
            <a:extLst>
              <a:ext uri="{FF2B5EF4-FFF2-40B4-BE49-F238E27FC236}">
                <a16:creationId xmlns:a16="http://schemas.microsoft.com/office/drawing/2014/main" id="{D530D92C-264A-43D8-A583-8CE89CCDA259}"/>
              </a:ext>
            </a:extLst>
          </p:cNvPr>
          <p:cNvPicPr>
            <a:picLocks noChangeAspect="1"/>
          </p:cNvPicPr>
          <p:nvPr/>
        </p:nvPicPr>
        <p:blipFill>
          <a:blip r:embed="rId15"/>
          <a:stretch>
            <a:fillRect/>
          </a:stretch>
        </p:blipFill>
        <p:spPr>
          <a:xfrm>
            <a:off x="7713341" y="637359"/>
            <a:ext cx="3494937" cy="1724126"/>
          </a:xfrm>
          <a:prstGeom prst="rect">
            <a:avLst/>
          </a:prstGeom>
        </p:spPr>
      </p:pic>
    </p:spTree>
    <p:extLst>
      <p:ext uri="{BB962C8B-B14F-4D97-AF65-F5344CB8AC3E}">
        <p14:creationId xmlns:p14="http://schemas.microsoft.com/office/powerpoint/2010/main" val="149675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5CE1E0-9EEC-4BF6-BD59-D55D84540AFD}"/>
              </a:ext>
            </a:extLst>
          </p:cNvPr>
          <p:cNvPicPr>
            <a:picLocks noChangeAspect="1"/>
          </p:cNvPicPr>
          <p:nvPr/>
        </p:nvPicPr>
        <p:blipFill>
          <a:blip r:embed="rId2"/>
          <a:stretch>
            <a:fillRect/>
          </a:stretch>
        </p:blipFill>
        <p:spPr>
          <a:xfrm>
            <a:off x="106010" y="0"/>
            <a:ext cx="5229225" cy="1647825"/>
          </a:xfrm>
          <a:prstGeom prst="rect">
            <a:avLst/>
          </a:prstGeom>
        </p:spPr>
      </p:pic>
      <p:sp>
        <p:nvSpPr>
          <p:cNvPr id="6" name="TextBox 5">
            <a:extLst>
              <a:ext uri="{FF2B5EF4-FFF2-40B4-BE49-F238E27FC236}">
                <a16:creationId xmlns:a16="http://schemas.microsoft.com/office/drawing/2014/main" id="{20A48F9D-DA4C-4AB7-9696-404072D26B66}"/>
              </a:ext>
            </a:extLst>
          </p:cNvPr>
          <p:cNvSpPr txBox="1"/>
          <p:nvPr/>
        </p:nvSpPr>
        <p:spPr>
          <a:xfrm>
            <a:off x="0" y="1647825"/>
            <a:ext cx="6207791" cy="461665"/>
          </a:xfrm>
          <a:prstGeom prst="rect">
            <a:avLst/>
          </a:prstGeom>
          <a:noFill/>
        </p:spPr>
        <p:txBody>
          <a:bodyPr wrap="square" rtlCol="0">
            <a:spAutoFit/>
          </a:bodyPr>
          <a:lstStyle/>
          <a:p>
            <a:r>
              <a:rPr lang="en-US" sz="2400" b="1" u="sng"/>
              <a:t>4- Using Streams </a:t>
            </a:r>
          </a:p>
        </p:txBody>
      </p:sp>
      <p:cxnSp>
        <p:nvCxnSpPr>
          <p:cNvPr id="4" name="Straight Connector 3">
            <a:extLst>
              <a:ext uri="{FF2B5EF4-FFF2-40B4-BE49-F238E27FC236}">
                <a16:creationId xmlns:a16="http://schemas.microsoft.com/office/drawing/2014/main" id="{28CC8ECD-C73A-4275-A3D6-6972FF26F8A8}"/>
              </a:ext>
            </a:extLst>
          </p:cNvPr>
          <p:cNvCxnSpPr>
            <a:cxnSpLocks/>
          </p:cNvCxnSpPr>
          <p:nvPr/>
        </p:nvCxnSpPr>
        <p:spPr>
          <a:xfrm>
            <a:off x="543290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97DD87-0781-441F-9438-EB7D9B1D98E5}"/>
              </a:ext>
            </a:extLst>
          </p:cNvPr>
          <p:cNvSpPr txBox="1"/>
          <p:nvPr/>
        </p:nvSpPr>
        <p:spPr>
          <a:xfrm>
            <a:off x="61635" y="2109490"/>
            <a:ext cx="5273600" cy="2123658"/>
          </a:xfrm>
          <a:prstGeom prst="rect">
            <a:avLst/>
          </a:prstGeom>
          <a:noFill/>
        </p:spPr>
        <p:txBody>
          <a:bodyPr wrap="square">
            <a:spAutoFit/>
          </a:bodyPr>
          <a:lstStyle/>
          <a:p>
            <a:r>
              <a:rPr lang="en-US" sz="1100"/>
              <a:t>A </a:t>
            </a:r>
            <a:r>
              <a:rPr lang="en-US" sz="1100" b="1" i="1"/>
              <a:t>stream</a:t>
            </a:r>
            <a:r>
              <a:rPr lang="en-US" sz="1100"/>
              <a:t> in Java is a sequence of data. A </a:t>
            </a:r>
            <a:r>
              <a:rPr lang="en-US" sz="1100" b="1" i="1"/>
              <a:t>stream pipeline </a:t>
            </a:r>
            <a:r>
              <a:rPr lang="en-US" sz="1100"/>
              <a:t>is the operations that run on a</a:t>
            </a:r>
            <a:r>
              <a:rPr lang="ar-KW" sz="1100"/>
              <a:t>  </a:t>
            </a:r>
            <a:r>
              <a:rPr lang="en-US" sz="1100"/>
              <a:t>stream</a:t>
            </a:r>
            <a:r>
              <a:rPr lang="ar-KW" sz="1100"/>
              <a:t> </a:t>
            </a:r>
            <a:r>
              <a:rPr lang="en-US" sz="1100"/>
              <a:t>to produce a result. </a:t>
            </a:r>
            <a:endParaRPr lang="ar-KW" sz="1100"/>
          </a:p>
          <a:p>
            <a:endParaRPr lang="ar-KW" sz="1100"/>
          </a:p>
          <a:p>
            <a:r>
              <a:rPr lang="en-US" sz="1100"/>
              <a:t>There are three parts to a stream pipeline, as shown in Figure 4.2:</a:t>
            </a:r>
            <a:endParaRPr lang="ar-KW" sz="1100"/>
          </a:p>
          <a:p>
            <a:endParaRPr lang="ar-KW" sz="1100"/>
          </a:p>
          <a:p>
            <a:r>
              <a:rPr lang="en-US" sz="1100"/>
              <a:t>■ </a:t>
            </a:r>
            <a:r>
              <a:rPr lang="en-US" sz="1100" b="1"/>
              <a:t>Source</a:t>
            </a:r>
            <a:r>
              <a:rPr lang="en-US" sz="1100"/>
              <a:t>: Where the stream comes from. </a:t>
            </a:r>
            <a:endParaRPr lang="ar-KW" sz="1100"/>
          </a:p>
          <a:p>
            <a:r>
              <a:rPr lang="en-US" sz="1100"/>
              <a:t>■ </a:t>
            </a:r>
            <a:r>
              <a:rPr lang="en-US" sz="1100" b="1"/>
              <a:t>Intermediate</a:t>
            </a:r>
            <a:r>
              <a:rPr lang="en-US" sz="1100"/>
              <a:t> operations: Transforms the stream into another one. There can be as few or as many intermediate operations as you’d like. Since streams use lazy evaluation, the intermediate operations do not run until the terminal operation runs. </a:t>
            </a:r>
            <a:endParaRPr lang="ar-KW" sz="1100"/>
          </a:p>
          <a:p>
            <a:r>
              <a:rPr lang="en-US" sz="1100"/>
              <a:t>■ </a:t>
            </a:r>
            <a:r>
              <a:rPr lang="en-US" sz="1100" b="1"/>
              <a:t>Terminal operation</a:t>
            </a:r>
            <a:r>
              <a:rPr lang="en-US" sz="1100"/>
              <a:t>: Actually, produces a result. Since streams can be used only once, the stream is no longer valid after a terminal operation completes.</a:t>
            </a:r>
          </a:p>
          <a:p>
            <a:endParaRPr lang="en-US" sz="1100"/>
          </a:p>
        </p:txBody>
      </p:sp>
      <p:pic>
        <p:nvPicPr>
          <p:cNvPr id="10" name="Picture 9">
            <a:extLst>
              <a:ext uri="{FF2B5EF4-FFF2-40B4-BE49-F238E27FC236}">
                <a16:creationId xmlns:a16="http://schemas.microsoft.com/office/drawing/2014/main" id="{10614BE6-F1B9-49B7-9CC3-C98B925E767F}"/>
              </a:ext>
            </a:extLst>
          </p:cNvPr>
          <p:cNvPicPr>
            <a:picLocks noChangeAspect="1"/>
          </p:cNvPicPr>
          <p:nvPr/>
        </p:nvPicPr>
        <p:blipFill>
          <a:blip r:embed="rId3"/>
          <a:stretch>
            <a:fillRect/>
          </a:stretch>
        </p:blipFill>
        <p:spPr>
          <a:xfrm>
            <a:off x="128465" y="4070631"/>
            <a:ext cx="4276725" cy="838200"/>
          </a:xfrm>
          <a:prstGeom prst="rect">
            <a:avLst/>
          </a:prstGeom>
        </p:spPr>
      </p:pic>
      <p:sp>
        <p:nvSpPr>
          <p:cNvPr id="12" name="TextBox 11">
            <a:extLst>
              <a:ext uri="{FF2B5EF4-FFF2-40B4-BE49-F238E27FC236}">
                <a16:creationId xmlns:a16="http://schemas.microsoft.com/office/drawing/2014/main" id="{2FB0EAD9-2B02-4804-AEBE-1B92126F1909}"/>
              </a:ext>
            </a:extLst>
          </p:cNvPr>
          <p:cNvSpPr txBox="1"/>
          <p:nvPr/>
        </p:nvSpPr>
        <p:spPr>
          <a:xfrm>
            <a:off x="61635" y="5007770"/>
            <a:ext cx="5273600" cy="600164"/>
          </a:xfrm>
          <a:prstGeom prst="rect">
            <a:avLst/>
          </a:prstGeom>
          <a:noFill/>
        </p:spPr>
        <p:txBody>
          <a:bodyPr wrap="square">
            <a:spAutoFit/>
          </a:bodyPr>
          <a:lstStyle/>
          <a:p>
            <a:r>
              <a:rPr lang="en-US" sz="1100"/>
              <a:t>Notice that the intermediate operations are a black box. When viewing the assembly line</a:t>
            </a:r>
            <a:endParaRPr lang="ar-KW" sz="1100"/>
          </a:p>
          <a:p>
            <a:r>
              <a:rPr lang="en-US" sz="1100"/>
              <a:t> from the outside, you care only about what comes in and goes out. What happens in </a:t>
            </a:r>
            <a:endParaRPr lang="ar-KW" sz="1100"/>
          </a:p>
          <a:p>
            <a:r>
              <a:rPr lang="en-US" sz="1100"/>
              <a:t>between is an implementation detail.</a:t>
            </a:r>
          </a:p>
        </p:txBody>
      </p:sp>
      <p:sp>
        <p:nvSpPr>
          <p:cNvPr id="14" name="TextBox 13">
            <a:extLst>
              <a:ext uri="{FF2B5EF4-FFF2-40B4-BE49-F238E27FC236}">
                <a16:creationId xmlns:a16="http://schemas.microsoft.com/office/drawing/2014/main" id="{85F49CC0-0D27-4189-89D0-CE988621126C}"/>
              </a:ext>
            </a:extLst>
          </p:cNvPr>
          <p:cNvSpPr txBox="1"/>
          <p:nvPr/>
        </p:nvSpPr>
        <p:spPr>
          <a:xfrm>
            <a:off x="61635" y="5763402"/>
            <a:ext cx="6146156" cy="430887"/>
          </a:xfrm>
          <a:prstGeom prst="rect">
            <a:avLst/>
          </a:prstGeom>
          <a:noFill/>
        </p:spPr>
        <p:txBody>
          <a:bodyPr wrap="square">
            <a:spAutoFit/>
          </a:bodyPr>
          <a:lstStyle/>
          <a:p>
            <a:r>
              <a:rPr lang="en-US" sz="1100"/>
              <a:t>You will need to know the differences between intermediate and terminal operations well. </a:t>
            </a:r>
            <a:endParaRPr lang="ar-KW" sz="1100"/>
          </a:p>
          <a:p>
            <a:r>
              <a:rPr lang="en-US" sz="1100"/>
              <a:t>Make sure that you can fill in Table 4.3.</a:t>
            </a:r>
          </a:p>
        </p:txBody>
      </p:sp>
      <p:pic>
        <p:nvPicPr>
          <p:cNvPr id="16" name="Picture 15">
            <a:extLst>
              <a:ext uri="{FF2B5EF4-FFF2-40B4-BE49-F238E27FC236}">
                <a16:creationId xmlns:a16="http://schemas.microsoft.com/office/drawing/2014/main" id="{3F40CFEE-5268-4112-A1AF-75D40C37FDB4}"/>
              </a:ext>
            </a:extLst>
          </p:cNvPr>
          <p:cNvPicPr>
            <a:picLocks noChangeAspect="1"/>
          </p:cNvPicPr>
          <p:nvPr/>
        </p:nvPicPr>
        <p:blipFill>
          <a:blip r:embed="rId4"/>
          <a:stretch>
            <a:fillRect/>
          </a:stretch>
        </p:blipFill>
        <p:spPr>
          <a:xfrm>
            <a:off x="5530570" y="12650"/>
            <a:ext cx="5438775" cy="2571750"/>
          </a:xfrm>
          <a:prstGeom prst="rect">
            <a:avLst/>
          </a:prstGeom>
        </p:spPr>
      </p:pic>
      <p:sp>
        <p:nvSpPr>
          <p:cNvPr id="18" name="TextBox 17">
            <a:extLst>
              <a:ext uri="{FF2B5EF4-FFF2-40B4-BE49-F238E27FC236}">
                <a16:creationId xmlns:a16="http://schemas.microsoft.com/office/drawing/2014/main" id="{D40A52C5-5B22-46C3-A4FF-C41072A17AF4}"/>
              </a:ext>
            </a:extLst>
          </p:cNvPr>
          <p:cNvSpPr txBox="1"/>
          <p:nvPr/>
        </p:nvSpPr>
        <p:spPr>
          <a:xfrm>
            <a:off x="5432902" y="2917499"/>
            <a:ext cx="6146156" cy="600164"/>
          </a:xfrm>
          <a:prstGeom prst="rect">
            <a:avLst/>
          </a:prstGeom>
          <a:noFill/>
        </p:spPr>
        <p:txBody>
          <a:bodyPr wrap="square">
            <a:spAutoFit/>
          </a:bodyPr>
          <a:lstStyle/>
          <a:p>
            <a:r>
              <a:rPr lang="en-US" sz="1100"/>
              <a:t>Let’s look at a few examples of this. We aren’t using code in these examples because it is really important to understand this stream pipeline concept before starting to write the code. Figure 4.3 shows a stream pipeline with one intermediate operation.</a:t>
            </a:r>
          </a:p>
        </p:txBody>
      </p:sp>
      <p:pic>
        <p:nvPicPr>
          <p:cNvPr id="20" name="Picture 19">
            <a:extLst>
              <a:ext uri="{FF2B5EF4-FFF2-40B4-BE49-F238E27FC236}">
                <a16:creationId xmlns:a16="http://schemas.microsoft.com/office/drawing/2014/main" id="{78E91C63-7245-4FA6-8FBD-0C9E946B7AD6}"/>
              </a:ext>
            </a:extLst>
          </p:cNvPr>
          <p:cNvPicPr>
            <a:picLocks noChangeAspect="1"/>
          </p:cNvPicPr>
          <p:nvPr/>
        </p:nvPicPr>
        <p:blipFill>
          <a:blip r:embed="rId5"/>
          <a:stretch>
            <a:fillRect/>
          </a:stretch>
        </p:blipFill>
        <p:spPr>
          <a:xfrm>
            <a:off x="5608992" y="3512175"/>
            <a:ext cx="4229100" cy="1638300"/>
          </a:xfrm>
          <a:prstGeom prst="rect">
            <a:avLst/>
          </a:prstGeom>
        </p:spPr>
      </p:pic>
      <p:sp>
        <p:nvSpPr>
          <p:cNvPr id="22" name="TextBox 21">
            <a:extLst>
              <a:ext uri="{FF2B5EF4-FFF2-40B4-BE49-F238E27FC236}">
                <a16:creationId xmlns:a16="http://schemas.microsoft.com/office/drawing/2014/main" id="{8B94DE28-12DF-4B9F-8699-4021D84FEF9A}"/>
              </a:ext>
            </a:extLst>
          </p:cNvPr>
          <p:cNvSpPr txBox="1"/>
          <p:nvPr/>
        </p:nvSpPr>
        <p:spPr>
          <a:xfrm>
            <a:off x="5608992" y="5354784"/>
            <a:ext cx="6146156" cy="430887"/>
          </a:xfrm>
          <a:prstGeom prst="rect">
            <a:avLst/>
          </a:prstGeom>
          <a:noFill/>
        </p:spPr>
        <p:txBody>
          <a:bodyPr wrap="square">
            <a:spAutoFit/>
          </a:bodyPr>
          <a:lstStyle/>
          <a:p>
            <a:r>
              <a:rPr lang="en-US" sz="1100"/>
              <a:t>The foreman is smart. He can make decisions about how to best do the work based on what is needed. As an example, let’s explore the stream pipeline in Figure 4.4. </a:t>
            </a:r>
          </a:p>
        </p:txBody>
      </p:sp>
      <p:pic>
        <p:nvPicPr>
          <p:cNvPr id="24" name="Picture 23">
            <a:extLst>
              <a:ext uri="{FF2B5EF4-FFF2-40B4-BE49-F238E27FC236}">
                <a16:creationId xmlns:a16="http://schemas.microsoft.com/office/drawing/2014/main" id="{98C5DFCB-94BF-47DB-B104-1B210DC6BA8C}"/>
              </a:ext>
            </a:extLst>
          </p:cNvPr>
          <p:cNvPicPr>
            <a:picLocks noChangeAspect="1"/>
          </p:cNvPicPr>
          <p:nvPr/>
        </p:nvPicPr>
        <p:blipFill>
          <a:blip r:embed="rId6"/>
          <a:stretch>
            <a:fillRect/>
          </a:stretch>
        </p:blipFill>
        <p:spPr>
          <a:xfrm>
            <a:off x="5608992" y="6010275"/>
            <a:ext cx="4248150" cy="847725"/>
          </a:xfrm>
          <a:prstGeom prst="rect">
            <a:avLst/>
          </a:prstGeom>
        </p:spPr>
      </p:pic>
      <p:pic>
        <p:nvPicPr>
          <p:cNvPr id="15" name="Picture 14">
            <a:extLst>
              <a:ext uri="{FF2B5EF4-FFF2-40B4-BE49-F238E27FC236}">
                <a16:creationId xmlns:a16="http://schemas.microsoft.com/office/drawing/2014/main" id="{441355F1-A533-4EA5-A439-691ED5E3D0BA}"/>
              </a:ext>
            </a:extLst>
          </p:cNvPr>
          <p:cNvPicPr>
            <a:picLocks noChangeAspect="1"/>
          </p:cNvPicPr>
          <p:nvPr/>
        </p:nvPicPr>
        <p:blipFill>
          <a:blip r:embed="rId7"/>
          <a:stretch>
            <a:fillRect/>
          </a:stretch>
        </p:blipFill>
        <p:spPr>
          <a:xfrm>
            <a:off x="7237795" y="767237"/>
            <a:ext cx="3494937" cy="1744131"/>
          </a:xfrm>
          <a:prstGeom prst="rect">
            <a:avLst/>
          </a:prstGeom>
        </p:spPr>
      </p:pic>
    </p:spTree>
    <p:extLst>
      <p:ext uri="{BB962C8B-B14F-4D97-AF65-F5344CB8AC3E}">
        <p14:creationId xmlns:p14="http://schemas.microsoft.com/office/powerpoint/2010/main" val="382288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6AB0CD-B34F-4CA7-A4E9-C0E029B54AD3}"/>
              </a:ext>
            </a:extLst>
          </p:cNvPr>
          <p:cNvSpPr txBox="1"/>
          <p:nvPr/>
        </p:nvSpPr>
        <p:spPr>
          <a:xfrm>
            <a:off x="0" y="0"/>
            <a:ext cx="3007895" cy="369332"/>
          </a:xfrm>
          <a:prstGeom prst="rect">
            <a:avLst/>
          </a:prstGeom>
          <a:noFill/>
        </p:spPr>
        <p:txBody>
          <a:bodyPr wrap="square">
            <a:spAutoFit/>
          </a:bodyPr>
          <a:lstStyle/>
          <a:p>
            <a:pPr marL="342900" indent="-342900">
              <a:buFont typeface="Wingdings" panose="05000000000000000000" pitchFamily="2" charset="2"/>
              <a:buChar char="Ø"/>
            </a:pPr>
            <a:r>
              <a:rPr lang="en-US"/>
              <a:t>Creating Stream Sources </a:t>
            </a:r>
          </a:p>
        </p:txBody>
      </p:sp>
      <p:sp>
        <p:nvSpPr>
          <p:cNvPr id="6" name="TextBox 5">
            <a:extLst>
              <a:ext uri="{FF2B5EF4-FFF2-40B4-BE49-F238E27FC236}">
                <a16:creationId xmlns:a16="http://schemas.microsoft.com/office/drawing/2014/main" id="{2012B273-B168-4745-B0A3-E8E17209877C}"/>
              </a:ext>
            </a:extLst>
          </p:cNvPr>
          <p:cNvSpPr txBox="1"/>
          <p:nvPr/>
        </p:nvSpPr>
        <p:spPr>
          <a:xfrm>
            <a:off x="84224" y="369332"/>
            <a:ext cx="5221702" cy="430887"/>
          </a:xfrm>
          <a:prstGeom prst="rect">
            <a:avLst/>
          </a:prstGeom>
          <a:noFill/>
        </p:spPr>
        <p:txBody>
          <a:bodyPr wrap="square">
            <a:spAutoFit/>
          </a:bodyPr>
          <a:lstStyle/>
          <a:p>
            <a:r>
              <a:rPr lang="en-US" sz="1100"/>
              <a:t>In Java, the Stream interface is in the java.util.stream package. There are a few ways to</a:t>
            </a:r>
            <a:endParaRPr lang="ar-KW" sz="1100"/>
          </a:p>
          <a:p>
            <a:r>
              <a:rPr lang="en-US" sz="1100"/>
              <a:t> create a finite stream:</a:t>
            </a:r>
          </a:p>
        </p:txBody>
      </p:sp>
      <p:pic>
        <p:nvPicPr>
          <p:cNvPr id="8" name="Picture 7">
            <a:extLst>
              <a:ext uri="{FF2B5EF4-FFF2-40B4-BE49-F238E27FC236}">
                <a16:creationId xmlns:a16="http://schemas.microsoft.com/office/drawing/2014/main" id="{87DB22C1-D388-4AA8-8B3A-CEF3709CA05D}"/>
              </a:ext>
            </a:extLst>
          </p:cNvPr>
          <p:cNvPicPr>
            <a:picLocks noChangeAspect="1"/>
          </p:cNvPicPr>
          <p:nvPr/>
        </p:nvPicPr>
        <p:blipFill>
          <a:blip r:embed="rId2"/>
          <a:stretch>
            <a:fillRect/>
          </a:stretch>
        </p:blipFill>
        <p:spPr>
          <a:xfrm>
            <a:off x="132352" y="800219"/>
            <a:ext cx="3381375" cy="590550"/>
          </a:xfrm>
          <a:prstGeom prst="rect">
            <a:avLst/>
          </a:prstGeom>
        </p:spPr>
      </p:pic>
      <p:sp>
        <p:nvSpPr>
          <p:cNvPr id="10" name="TextBox 9">
            <a:extLst>
              <a:ext uri="{FF2B5EF4-FFF2-40B4-BE49-F238E27FC236}">
                <a16:creationId xmlns:a16="http://schemas.microsoft.com/office/drawing/2014/main" id="{0CF7D0CD-C1DA-433B-97A1-BBCD3084677D}"/>
              </a:ext>
            </a:extLst>
          </p:cNvPr>
          <p:cNvSpPr txBox="1"/>
          <p:nvPr/>
        </p:nvSpPr>
        <p:spPr>
          <a:xfrm>
            <a:off x="60160" y="1390769"/>
            <a:ext cx="5245766" cy="430887"/>
          </a:xfrm>
          <a:prstGeom prst="rect">
            <a:avLst/>
          </a:prstGeom>
          <a:noFill/>
        </p:spPr>
        <p:txBody>
          <a:bodyPr wrap="square">
            <a:spAutoFit/>
          </a:bodyPr>
          <a:lstStyle/>
          <a:p>
            <a:r>
              <a:rPr lang="en-US" sz="1100"/>
              <a:t>Since streams are new in Java 8, most code that’s already written uses lists. Java provides </a:t>
            </a:r>
            <a:endParaRPr lang="ar-KW" sz="1100"/>
          </a:p>
          <a:p>
            <a:r>
              <a:rPr lang="en-US" sz="1100"/>
              <a:t>a convenient way to convert from a list to a stream:</a:t>
            </a:r>
          </a:p>
        </p:txBody>
      </p:sp>
      <p:cxnSp>
        <p:nvCxnSpPr>
          <p:cNvPr id="11" name="Straight Connector 10">
            <a:extLst>
              <a:ext uri="{FF2B5EF4-FFF2-40B4-BE49-F238E27FC236}">
                <a16:creationId xmlns:a16="http://schemas.microsoft.com/office/drawing/2014/main" id="{3E5463D7-15DC-4615-905A-DE0F396C5578}"/>
              </a:ext>
            </a:extLst>
          </p:cNvPr>
          <p:cNvCxnSpPr>
            <a:cxnSpLocks/>
          </p:cNvCxnSpPr>
          <p:nvPr/>
        </p:nvCxnSpPr>
        <p:spPr>
          <a:xfrm>
            <a:off x="527649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468AE91-60CF-49B9-8150-DC062665F0E2}"/>
              </a:ext>
            </a:extLst>
          </p:cNvPr>
          <p:cNvPicPr>
            <a:picLocks noChangeAspect="1"/>
          </p:cNvPicPr>
          <p:nvPr/>
        </p:nvPicPr>
        <p:blipFill>
          <a:blip r:embed="rId3"/>
          <a:stretch>
            <a:fillRect/>
          </a:stretch>
        </p:blipFill>
        <p:spPr>
          <a:xfrm>
            <a:off x="132352" y="1821656"/>
            <a:ext cx="3962400" cy="561975"/>
          </a:xfrm>
          <a:prstGeom prst="rect">
            <a:avLst/>
          </a:prstGeom>
        </p:spPr>
      </p:pic>
      <p:sp>
        <p:nvSpPr>
          <p:cNvPr id="15" name="TextBox 14">
            <a:extLst>
              <a:ext uri="{FF2B5EF4-FFF2-40B4-BE49-F238E27FC236}">
                <a16:creationId xmlns:a16="http://schemas.microsoft.com/office/drawing/2014/main" id="{C29A6E41-320A-4DA4-90D3-FCC76B74C594}"/>
              </a:ext>
            </a:extLst>
          </p:cNvPr>
          <p:cNvSpPr txBox="1"/>
          <p:nvPr/>
        </p:nvSpPr>
        <p:spPr>
          <a:xfrm>
            <a:off x="0" y="2412206"/>
            <a:ext cx="5245764" cy="1277273"/>
          </a:xfrm>
          <a:prstGeom prst="rect">
            <a:avLst/>
          </a:prstGeom>
          <a:noFill/>
        </p:spPr>
        <p:txBody>
          <a:bodyPr wrap="square">
            <a:spAutoFit/>
          </a:bodyPr>
          <a:lstStyle/>
          <a:p>
            <a:r>
              <a:rPr lang="en-US" sz="1100"/>
              <a:t> Just keep in mind that it isn’t worth working in parallel for small streams. There is </a:t>
            </a:r>
          </a:p>
          <a:p>
            <a:r>
              <a:rPr lang="en-US" sz="1100"/>
              <a:t>an overhead cost in coordinating the work among all of the workers operating in parallel. </a:t>
            </a:r>
          </a:p>
          <a:p>
            <a:r>
              <a:rPr lang="en-US" sz="1100"/>
              <a:t>For small amounts of work, it is faster just to do it sequentially.</a:t>
            </a:r>
          </a:p>
          <a:p>
            <a:endParaRPr lang="en-US" sz="1100"/>
          </a:p>
          <a:p>
            <a:r>
              <a:rPr lang="en-US" sz="1100"/>
              <a:t>So far, this isn’t particularly impressive. We could do all this with lists. We can’t create</a:t>
            </a:r>
          </a:p>
          <a:p>
            <a:r>
              <a:rPr lang="en-US" sz="1100"/>
              <a:t> an infinite list, though, which makes streams more powerful: </a:t>
            </a:r>
          </a:p>
          <a:p>
            <a:endParaRPr lang="en-US" sz="1100"/>
          </a:p>
        </p:txBody>
      </p:sp>
      <p:pic>
        <p:nvPicPr>
          <p:cNvPr id="19" name="Picture 18">
            <a:extLst>
              <a:ext uri="{FF2B5EF4-FFF2-40B4-BE49-F238E27FC236}">
                <a16:creationId xmlns:a16="http://schemas.microsoft.com/office/drawing/2014/main" id="{49E04DCD-2261-4C04-BACE-DAD38BDE8895}"/>
              </a:ext>
            </a:extLst>
          </p:cNvPr>
          <p:cNvPicPr>
            <a:picLocks noChangeAspect="1"/>
          </p:cNvPicPr>
          <p:nvPr/>
        </p:nvPicPr>
        <p:blipFill>
          <a:blip r:embed="rId4"/>
          <a:stretch>
            <a:fillRect/>
          </a:stretch>
        </p:blipFill>
        <p:spPr>
          <a:xfrm>
            <a:off x="72318" y="3622804"/>
            <a:ext cx="4181475" cy="381000"/>
          </a:xfrm>
          <a:prstGeom prst="rect">
            <a:avLst/>
          </a:prstGeom>
        </p:spPr>
      </p:pic>
      <p:sp>
        <p:nvSpPr>
          <p:cNvPr id="21" name="TextBox 20">
            <a:extLst>
              <a:ext uri="{FF2B5EF4-FFF2-40B4-BE49-F238E27FC236}">
                <a16:creationId xmlns:a16="http://schemas.microsoft.com/office/drawing/2014/main" id="{D71527E0-20F7-4DE1-A93D-380084B6AD4F}"/>
              </a:ext>
            </a:extLst>
          </p:cNvPr>
          <p:cNvSpPr txBox="1"/>
          <p:nvPr/>
        </p:nvSpPr>
        <p:spPr>
          <a:xfrm>
            <a:off x="-17543" y="3908554"/>
            <a:ext cx="5263307" cy="1785104"/>
          </a:xfrm>
          <a:prstGeom prst="rect">
            <a:avLst/>
          </a:prstGeom>
          <a:noFill/>
        </p:spPr>
        <p:txBody>
          <a:bodyPr wrap="square">
            <a:spAutoFit/>
          </a:bodyPr>
          <a:lstStyle/>
          <a:p>
            <a:r>
              <a:rPr lang="en-US" sz="1100"/>
              <a:t>Line 7 generates a stream of random numbers. How many random numbers? However </a:t>
            </a:r>
          </a:p>
          <a:p>
            <a:r>
              <a:rPr lang="en-US" sz="1100"/>
              <a:t>many you need. If you call </a:t>
            </a:r>
            <a:r>
              <a:rPr lang="en-US" sz="1100" err="1"/>
              <a:t>randoms.forEach</a:t>
            </a:r>
            <a:r>
              <a:rPr lang="en-US" sz="1100"/>
              <a:t>(System.out::println) , the program will print </a:t>
            </a:r>
          </a:p>
          <a:p>
            <a:r>
              <a:rPr lang="en-US" sz="1100"/>
              <a:t>random numbers until you kill it. Later in the chapter, you’ll learn about operations like</a:t>
            </a:r>
          </a:p>
          <a:p>
            <a:r>
              <a:rPr lang="en-US" sz="1100"/>
              <a:t> limit() to turn the infinite stream into a finite stream. </a:t>
            </a:r>
          </a:p>
          <a:p>
            <a:endParaRPr lang="en-US" sz="1100"/>
          </a:p>
          <a:p>
            <a:r>
              <a:rPr lang="en-US" sz="1100"/>
              <a:t>Line 8 gives you more control. iterate() takes a seed or starting value as the first parameter. This is the first element that will be part of the stream. The other parameter is a lambda expression that gets passed the previous value and generates the next value. </a:t>
            </a:r>
          </a:p>
          <a:p>
            <a:r>
              <a:rPr lang="en-US" sz="1100"/>
              <a:t>As with the random numbers example, it will keep on producing odd numbers as long </a:t>
            </a:r>
          </a:p>
          <a:p>
            <a:r>
              <a:rPr lang="en-US" sz="1100"/>
              <a:t>as you need them. </a:t>
            </a:r>
          </a:p>
        </p:txBody>
      </p:sp>
      <p:pic>
        <p:nvPicPr>
          <p:cNvPr id="23" name="Picture 22">
            <a:extLst>
              <a:ext uri="{FF2B5EF4-FFF2-40B4-BE49-F238E27FC236}">
                <a16:creationId xmlns:a16="http://schemas.microsoft.com/office/drawing/2014/main" id="{9EE9BC4D-5232-4B34-83E5-7862437A820D}"/>
              </a:ext>
            </a:extLst>
          </p:cNvPr>
          <p:cNvPicPr>
            <a:picLocks noChangeAspect="1"/>
          </p:cNvPicPr>
          <p:nvPr/>
        </p:nvPicPr>
        <p:blipFill>
          <a:blip r:embed="rId5"/>
          <a:stretch>
            <a:fillRect/>
          </a:stretch>
        </p:blipFill>
        <p:spPr>
          <a:xfrm>
            <a:off x="60160" y="5943600"/>
            <a:ext cx="5053261" cy="914400"/>
          </a:xfrm>
          <a:prstGeom prst="rect">
            <a:avLst/>
          </a:prstGeom>
        </p:spPr>
      </p:pic>
      <p:sp>
        <p:nvSpPr>
          <p:cNvPr id="24" name="TextBox 23">
            <a:extLst>
              <a:ext uri="{FF2B5EF4-FFF2-40B4-BE49-F238E27FC236}">
                <a16:creationId xmlns:a16="http://schemas.microsoft.com/office/drawing/2014/main" id="{5527DFC4-D276-4661-A58C-6BF5DB8178D7}"/>
              </a:ext>
            </a:extLst>
          </p:cNvPr>
          <p:cNvSpPr txBox="1"/>
          <p:nvPr/>
        </p:nvSpPr>
        <p:spPr>
          <a:xfrm>
            <a:off x="5276491" y="0"/>
            <a:ext cx="3915633" cy="369332"/>
          </a:xfrm>
          <a:prstGeom prst="rect">
            <a:avLst/>
          </a:prstGeom>
          <a:noFill/>
        </p:spPr>
        <p:txBody>
          <a:bodyPr wrap="square">
            <a:spAutoFit/>
          </a:bodyPr>
          <a:lstStyle/>
          <a:p>
            <a:pPr marL="342900" indent="-342900">
              <a:buFont typeface="Wingdings" panose="05000000000000000000" pitchFamily="2" charset="2"/>
              <a:buChar char="Ø"/>
            </a:pPr>
            <a:r>
              <a:rPr lang="en-US"/>
              <a:t>Using Common Terminal Operations </a:t>
            </a:r>
          </a:p>
        </p:txBody>
      </p:sp>
      <p:sp>
        <p:nvSpPr>
          <p:cNvPr id="26" name="TextBox 25">
            <a:extLst>
              <a:ext uri="{FF2B5EF4-FFF2-40B4-BE49-F238E27FC236}">
                <a16:creationId xmlns:a16="http://schemas.microsoft.com/office/drawing/2014/main" id="{897AA880-E2B4-42D4-8293-6E94423B0D6F}"/>
              </a:ext>
            </a:extLst>
          </p:cNvPr>
          <p:cNvSpPr txBox="1"/>
          <p:nvPr/>
        </p:nvSpPr>
        <p:spPr>
          <a:xfrm>
            <a:off x="5372749" y="580741"/>
            <a:ext cx="6358040" cy="769441"/>
          </a:xfrm>
          <a:prstGeom prst="rect">
            <a:avLst/>
          </a:prstGeom>
          <a:noFill/>
        </p:spPr>
        <p:txBody>
          <a:bodyPr wrap="square">
            <a:spAutoFit/>
          </a:bodyPr>
          <a:lstStyle/>
          <a:p>
            <a:r>
              <a:rPr lang="en-US" sz="1100"/>
              <a:t>You can perform a terminal operation without any intermediate operations but not the other way around. </a:t>
            </a:r>
          </a:p>
          <a:p>
            <a:r>
              <a:rPr lang="en-US" sz="1100"/>
              <a:t>This is why we will talk about terminal operations first. </a:t>
            </a:r>
            <a:r>
              <a:rPr lang="en-US" sz="1100" b="1" i="1"/>
              <a:t>Reductions</a:t>
            </a:r>
            <a:r>
              <a:rPr lang="en-US" sz="1100"/>
              <a:t> are a special type of terminal operation </a:t>
            </a:r>
          </a:p>
          <a:p>
            <a:r>
              <a:rPr lang="en-US" sz="1100"/>
              <a:t>where all of the contents of the stream are combined into a single primitive or Object . For example, you </a:t>
            </a:r>
          </a:p>
          <a:p>
            <a:r>
              <a:rPr lang="en-US" sz="1100"/>
              <a:t>might have an int or a Collection . </a:t>
            </a:r>
          </a:p>
        </p:txBody>
      </p:sp>
      <p:pic>
        <p:nvPicPr>
          <p:cNvPr id="28" name="Picture 27">
            <a:extLst>
              <a:ext uri="{FF2B5EF4-FFF2-40B4-BE49-F238E27FC236}">
                <a16:creationId xmlns:a16="http://schemas.microsoft.com/office/drawing/2014/main" id="{09D91A09-4DBD-49F6-9CBE-35E81AEEE0F8}"/>
              </a:ext>
            </a:extLst>
          </p:cNvPr>
          <p:cNvPicPr>
            <a:picLocks noChangeAspect="1"/>
          </p:cNvPicPr>
          <p:nvPr/>
        </p:nvPicPr>
        <p:blipFill>
          <a:blip r:embed="rId6"/>
          <a:stretch>
            <a:fillRect/>
          </a:stretch>
        </p:blipFill>
        <p:spPr>
          <a:xfrm>
            <a:off x="5468996" y="1561590"/>
            <a:ext cx="5400675" cy="3213609"/>
          </a:xfrm>
          <a:prstGeom prst="rect">
            <a:avLst/>
          </a:prstGeom>
        </p:spPr>
      </p:pic>
      <p:sp>
        <p:nvSpPr>
          <p:cNvPr id="29" name="TextBox 28">
            <a:extLst>
              <a:ext uri="{FF2B5EF4-FFF2-40B4-BE49-F238E27FC236}">
                <a16:creationId xmlns:a16="http://schemas.microsoft.com/office/drawing/2014/main" id="{D995F598-A24B-4601-9F89-F2DEFD531B0C}"/>
              </a:ext>
            </a:extLst>
          </p:cNvPr>
          <p:cNvSpPr txBox="1"/>
          <p:nvPr/>
        </p:nvSpPr>
        <p:spPr>
          <a:xfrm>
            <a:off x="5408834" y="4852200"/>
            <a:ext cx="831831" cy="338554"/>
          </a:xfrm>
          <a:prstGeom prst="rect">
            <a:avLst/>
          </a:prstGeom>
          <a:noFill/>
        </p:spPr>
        <p:txBody>
          <a:bodyPr wrap="none" rtlCol="0">
            <a:spAutoFit/>
          </a:bodyPr>
          <a:lstStyle/>
          <a:p>
            <a:r>
              <a:rPr lang="en-US" sz="1600" u="sng"/>
              <a:t>count() </a:t>
            </a:r>
          </a:p>
        </p:txBody>
      </p:sp>
      <p:pic>
        <p:nvPicPr>
          <p:cNvPr id="33" name="Picture 32">
            <a:extLst>
              <a:ext uri="{FF2B5EF4-FFF2-40B4-BE49-F238E27FC236}">
                <a16:creationId xmlns:a16="http://schemas.microsoft.com/office/drawing/2014/main" id="{D73FC62F-9798-416C-AFC8-D42917BA9810}"/>
              </a:ext>
            </a:extLst>
          </p:cNvPr>
          <p:cNvPicPr>
            <a:picLocks noChangeAspect="1"/>
          </p:cNvPicPr>
          <p:nvPr/>
        </p:nvPicPr>
        <p:blipFill>
          <a:blip r:embed="rId7"/>
          <a:stretch>
            <a:fillRect/>
          </a:stretch>
        </p:blipFill>
        <p:spPr>
          <a:xfrm>
            <a:off x="5504764" y="5767624"/>
            <a:ext cx="857250" cy="209550"/>
          </a:xfrm>
          <a:prstGeom prst="rect">
            <a:avLst/>
          </a:prstGeom>
        </p:spPr>
      </p:pic>
      <p:sp>
        <p:nvSpPr>
          <p:cNvPr id="35" name="TextBox 34">
            <a:extLst>
              <a:ext uri="{FF2B5EF4-FFF2-40B4-BE49-F238E27FC236}">
                <a16:creationId xmlns:a16="http://schemas.microsoft.com/office/drawing/2014/main" id="{3A6C9AB4-4E7D-455F-9B10-2D002CA1A374}"/>
              </a:ext>
            </a:extLst>
          </p:cNvPr>
          <p:cNvSpPr txBox="1"/>
          <p:nvPr/>
        </p:nvSpPr>
        <p:spPr>
          <a:xfrm>
            <a:off x="5415204" y="6091721"/>
            <a:ext cx="3286707" cy="261610"/>
          </a:xfrm>
          <a:prstGeom prst="rect">
            <a:avLst/>
          </a:prstGeom>
          <a:noFill/>
        </p:spPr>
        <p:txBody>
          <a:bodyPr wrap="square">
            <a:spAutoFit/>
          </a:bodyPr>
          <a:lstStyle/>
          <a:p>
            <a:r>
              <a:rPr lang="en-US" sz="1100"/>
              <a:t>This example shows calling count() on a finite stream:</a:t>
            </a:r>
          </a:p>
        </p:txBody>
      </p:sp>
      <p:pic>
        <p:nvPicPr>
          <p:cNvPr id="40" name="Picture 39">
            <a:extLst>
              <a:ext uri="{FF2B5EF4-FFF2-40B4-BE49-F238E27FC236}">
                <a16:creationId xmlns:a16="http://schemas.microsoft.com/office/drawing/2014/main" id="{E5D6702E-041F-4D2C-9886-DF157B553C57}"/>
              </a:ext>
            </a:extLst>
          </p:cNvPr>
          <p:cNvPicPr>
            <a:picLocks noChangeAspect="1"/>
          </p:cNvPicPr>
          <p:nvPr/>
        </p:nvPicPr>
        <p:blipFill>
          <a:blip r:embed="rId8"/>
          <a:stretch>
            <a:fillRect/>
          </a:stretch>
        </p:blipFill>
        <p:spPr>
          <a:xfrm>
            <a:off x="5504764" y="6429037"/>
            <a:ext cx="4000500" cy="400050"/>
          </a:xfrm>
          <a:prstGeom prst="rect">
            <a:avLst/>
          </a:prstGeom>
        </p:spPr>
      </p:pic>
      <p:sp>
        <p:nvSpPr>
          <p:cNvPr id="42" name="TextBox 41">
            <a:extLst>
              <a:ext uri="{FF2B5EF4-FFF2-40B4-BE49-F238E27FC236}">
                <a16:creationId xmlns:a16="http://schemas.microsoft.com/office/drawing/2014/main" id="{A52607E7-5185-451D-A97B-E1E19D7C6725}"/>
              </a:ext>
            </a:extLst>
          </p:cNvPr>
          <p:cNvSpPr txBox="1"/>
          <p:nvPr/>
        </p:nvSpPr>
        <p:spPr>
          <a:xfrm>
            <a:off x="5408834" y="5153893"/>
            <a:ext cx="4547964" cy="600164"/>
          </a:xfrm>
          <a:prstGeom prst="rect">
            <a:avLst/>
          </a:prstGeom>
          <a:noFill/>
        </p:spPr>
        <p:txBody>
          <a:bodyPr wrap="square">
            <a:spAutoFit/>
          </a:bodyPr>
          <a:lstStyle/>
          <a:p>
            <a:r>
              <a:rPr lang="en-US" sz="1100"/>
              <a:t>The count() method determines the number of elements in a finite stream.</a:t>
            </a:r>
          </a:p>
          <a:p>
            <a:endParaRPr lang="en-US" sz="1100"/>
          </a:p>
          <a:p>
            <a:r>
              <a:rPr lang="en-US" sz="1100"/>
              <a:t>The method signature is this:</a:t>
            </a:r>
          </a:p>
        </p:txBody>
      </p:sp>
      <p:pic>
        <p:nvPicPr>
          <p:cNvPr id="43" name="Picture 42">
            <a:extLst>
              <a:ext uri="{FF2B5EF4-FFF2-40B4-BE49-F238E27FC236}">
                <a16:creationId xmlns:a16="http://schemas.microsoft.com/office/drawing/2014/main" id="{5421E3AA-CB11-48AD-9AE2-7EDD050FA160}"/>
              </a:ext>
            </a:extLst>
          </p:cNvPr>
          <p:cNvPicPr>
            <a:picLocks noChangeAspect="1"/>
          </p:cNvPicPr>
          <p:nvPr/>
        </p:nvPicPr>
        <p:blipFill>
          <a:blip r:embed="rId9"/>
          <a:stretch>
            <a:fillRect/>
          </a:stretch>
        </p:blipFill>
        <p:spPr>
          <a:xfrm>
            <a:off x="6757261" y="2237219"/>
            <a:ext cx="4126705" cy="2468046"/>
          </a:xfrm>
          <a:prstGeom prst="rect">
            <a:avLst/>
          </a:prstGeom>
        </p:spPr>
      </p:pic>
      <p:pic>
        <p:nvPicPr>
          <p:cNvPr id="44" name="Picture 43">
            <a:extLst>
              <a:ext uri="{FF2B5EF4-FFF2-40B4-BE49-F238E27FC236}">
                <a16:creationId xmlns:a16="http://schemas.microsoft.com/office/drawing/2014/main" id="{37A7F6CA-B361-442C-80D9-FD2DDF379E84}"/>
              </a:ext>
            </a:extLst>
          </p:cNvPr>
          <p:cNvPicPr>
            <a:picLocks noChangeAspect="1"/>
          </p:cNvPicPr>
          <p:nvPr/>
        </p:nvPicPr>
        <p:blipFill>
          <a:blip r:embed="rId9"/>
          <a:stretch>
            <a:fillRect/>
          </a:stretch>
        </p:blipFill>
        <p:spPr>
          <a:xfrm>
            <a:off x="7540978" y="6671732"/>
            <a:ext cx="4590860" cy="167177"/>
          </a:xfrm>
          <a:prstGeom prst="rect">
            <a:avLst/>
          </a:prstGeom>
        </p:spPr>
      </p:pic>
    </p:spTree>
    <p:extLst>
      <p:ext uri="{BB962C8B-B14F-4D97-AF65-F5344CB8AC3E}">
        <p14:creationId xmlns:p14="http://schemas.microsoft.com/office/powerpoint/2010/main" val="1227401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4AE18D-13C8-4060-9A06-0A826F3F2DF8}"/>
              </a:ext>
            </a:extLst>
          </p:cNvPr>
          <p:cNvSpPr txBox="1"/>
          <p:nvPr/>
        </p:nvSpPr>
        <p:spPr>
          <a:xfrm>
            <a:off x="0" y="0"/>
            <a:ext cx="1551707" cy="338554"/>
          </a:xfrm>
          <a:prstGeom prst="rect">
            <a:avLst/>
          </a:prstGeom>
          <a:noFill/>
        </p:spPr>
        <p:txBody>
          <a:bodyPr wrap="none" rtlCol="0">
            <a:spAutoFit/>
          </a:bodyPr>
          <a:lstStyle/>
          <a:p>
            <a:r>
              <a:rPr lang="en-US" sz="1600" u="sng"/>
              <a:t>min() and max() </a:t>
            </a:r>
          </a:p>
        </p:txBody>
      </p:sp>
      <p:sp>
        <p:nvSpPr>
          <p:cNvPr id="6" name="TextBox 5">
            <a:extLst>
              <a:ext uri="{FF2B5EF4-FFF2-40B4-BE49-F238E27FC236}">
                <a16:creationId xmlns:a16="http://schemas.microsoft.com/office/drawing/2014/main" id="{E51BFCF9-EA0D-40F4-ABC6-51439723D179}"/>
              </a:ext>
            </a:extLst>
          </p:cNvPr>
          <p:cNvSpPr txBox="1"/>
          <p:nvPr/>
        </p:nvSpPr>
        <p:spPr>
          <a:xfrm>
            <a:off x="33867" y="338554"/>
            <a:ext cx="6112932" cy="769441"/>
          </a:xfrm>
          <a:prstGeom prst="rect">
            <a:avLst/>
          </a:prstGeom>
          <a:noFill/>
        </p:spPr>
        <p:txBody>
          <a:bodyPr wrap="square">
            <a:spAutoFit/>
          </a:bodyPr>
          <a:lstStyle/>
          <a:p>
            <a:r>
              <a:rPr lang="en-US" sz="1100"/>
              <a:t>The min() and max() methods allow you to pass a custom comparator and find the smallest or largest value in a finite stream according to that sort order.</a:t>
            </a:r>
          </a:p>
          <a:p>
            <a:endParaRPr lang="en-US" sz="1100"/>
          </a:p>
          <a:p>
            <a:r>
              <a:rPr lang="en-US" sz="1100"/>
              <a:t>The method signatures are as follows:</a:t>
            </a:r>
          </a:p>
        </p:txBody>
      </p:sp>
      <p:cxnSp>
        <p:nvCxnSpPr>
          <p:cNvPr id="7" name="Straight Connector 6">
            <a:extLst>
              <a:ext uri="{FF2B5EF4-FFF2-40B4-BE49-F238E27FC236}">
                <a16:creationId xmlns:a16="http://schemas.microsoft.com/office/drawing/2014/main" id="{3347F173-A242-4E73-A30C-F69BB26B591E}"/>
              </a:ext>
            </a:extLst>
          </p:cNvPr>
          <p:cNvCxnSpPr>
            <a:cxnSpLocks/>
          </p:cNvCxnSpPr>
          <p:nvPr/>
        </p:nvCxnSpPr>
        <p:spPr>
          <a:xfrm>
            <a:off x="624733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0C5351-D4F1-42E4-9C56-63E65D0D5A02}"/>
              </a:ext>
            </a:extLst>
          </p:cNvPr>
          <p:cNvPicPr>
            <a:picLocks noChangeAspect="1"/>
          </p:cNvPicPr>
          <p:nvPr/>
        </p:nvPicPr>
        <p:blipFill>
          <a:blip r:embed="rId2"/>
          <a:stretch>
            <a:fillRect/>
          </a:stretch>
        </p:blipFill>
        <p:spPr>
          <a:xfrm>
            <a:off x="112890" y="1114584"/>
            <a:ext cx="2657475" cy="438150"/>
          </a:xfrm>
          <a:prstGeom prst="rect">
            <a:avLst/>
          </a:prstGeom>
        </p:spPr>
      </p:pic>
      <p:sp>
        <p:nvSpPr>
          <p:cNvPr id="13" name="TextBox 12">
            <a:extLst>
              <a:ext uri="{FF2B5EF4-FFF2-40B4-BE49-F238E27FC236}">
                <a16:creationId xmlns:a16="http://schemas.microsoft.com/office/drawing/2014/main" id="{4C61A05A-A87E-45D5-B477-5681DEB1AE38}"/>
              </a:ext>
            </a:extLst>
          </p:cNvPr>
          <p:cNvSpPr txBox="1"/>
          <p:nvPr/>
        </p:nvSpPr>
        <p:spPr>
          <a:xfrm>
            <a:off x="33867" y="1597890"/>
            <a:ext cx="6112932" cy="261610"/>
          </a:xfrm>
          <a:prstGeom prst="rect">
            <a:avLst/>
          </a:prstGeom>
          <a:noFill/>
        </p:spPr>
        <p:txBody>
          <a:bodyPr wrap="square">
            <a:spAutoFit/>
          </a:bodyPr>
          <a:lstStyle/>
          <a:p>
            <a:r>
              <a:rPr lang="en-US" sz="1100"/>
              <a:t>This example finds the animal with the fewest letters in its name: </a:t>
            </a:r>
          </a:p>
        </p:txBody>
      </p:sp>
      <p:pic>
        <p:nvPicPr>
          <p:cNvPr id="15" name="Picture 14">
            <a:extLst>
              <a:ext uri="{FF2B5EF4-FFF2-40B4-BE49-F238E27FC236}">
                <a16:creationId xmlns:a16="http://schemas.microsoft.com/office/drawing/2014/main" id="{467D3B66-B4A3-4B5F-AE47-72D0F1ABC8EE}"/>
              </a:ext>
            </a:extLst>
          </p:cNvPr>
          <p:cNvPicPr>
            <a:picLocks noChangeAspect="1"/>
          </p:cNvPicPr>
          <p:nvPr/>
        </p:nvPicPr>
        <p:blipFill>
          <a:blip r:embed="rId3"/>
          <a:stretch>
            <a:fillRect/>
          </a:stretch>
        </p:blipFill>
        <p:spPr>
          <a:xfrm>
            <a:off x="135468" y="1859500"/>
            <a:ext cx="4419600" cy="571500"/>
          </a:xfrm>
          <a:prstGeom prst="rect">
            <a:avLst/>
          </a:prstGeom>
        </p:spPr>
      </p:pic>
      <p:sp>
        <p:nvSpPr>
          <p:cNvPr id="17" name="TextBox 16">
            <a:extLst>
              <a:ext uri="{FF2B5EF4-FFF2-40B4-BE49-F238E27FC236}">
                <a16:creationId xmlns:a16="http://schemas.microsoft.com/office/drawing/2014/main" id="{4FA1FABB-15DD-4144-AA21-ECDC782491F5}"/>
              </a:ext>
            </a:extLst>
          </p:cNvPr>
          <p:cNvSpPr txBox="1"/>
          <p:nvPr/>
        </p:nvSpPr>
        <p:spPr>
          <a:xfrm>
            <a:off x="33867" y="2464867"/>
            <a:ext cx="1919110" cy="261610"/>
          </a:xfrm>
          <a:prstGeom prst="rect">
            <a:avLst/>
          </a:prstGeom>
          <a:noFill/>
        </p:spPr>
        <p:txBody>
          <a:bodyPr wrap="square">
            <a:spAutoFit/>
          </a:bodyPr>
          <a:lstStyle/>
          <a:p>
            <a:r>
              <a:rPr lang="en-US" sz="1100"/>
              <a:t>let’s look at an empty stream:</a:t>
            </a:r>
          </a:p>
        </p:txBody>
      </p:sp>
      <p:pic>
        <p:nvPicPr>
          <p:cNvPr id="19" name="Picture 18">
            <a:extLst>
              <a:ext uri="{FF2B5EF4-FFF2-40B4-BE49-F238E27FC236}">
                <a16:creationId xmlns:a16="http://schemas.microsoft.com/office/drawing/2014/main" id="{AC7C5D65-B0F7-4D86-AD70-40254C780401}"/>
              </a:ext>
            </a:extLst>
          </p:cNvPr>
          <p:cNvPicPr>
            <a:picLocks noChangeAspect="1"/>
          </p:cNvPicPr>
          <p:nvPr/>
        </p:nvPicPr>
        <p:blipFill>
          <a:blip r:embed="rId4"/>
          <a:stretch>
            <a:fillRect/>
          </a:stretch>
        </p:blipFill>
        <p:spPr>
          <a:xfrm>
            <a:off x="135468" y="2726477"/>
            <a:ext cx="3838575" cy="428625"/>
          </a:xfrm>
          <a:prstGeom prst="rect">
            <a:avLst/>
          </a:prstGeom>
        </p:spPr>
      </p:pic>
      <p:pic>
        <p:nvPicPr>
          <p:cNvPr id="20" name="Picture 19">
            <a:extLst>
              <a:ext uri="{FF2B5EF4-FFF2-40B4-BE49-F238E27FC236}">
                <a16:creationId xmlns:a16="http://schemas.microsoft.com/office/drawing/2014/main" id="{FE221821-8446-436C-A5A6-F4B7B4453B57}"/>
              </a:ext>
            </a:extLst>
          </p:cNvPr>
          <p:cNvPicPr>
            <a:picLocks noChangeAspect="1"/>
          </p:cNvPicPr>
          <p:nvPr/>
        </p:nvPicPr>
        <p:blipFill>
          <a:blip r:embed="rId5"/>
          <a:stretch>
            <a:fillRect/>
          </a:stretch>
        </p:blipFill>
        <p:spPr>
          <a:xfrm>
            <a:off x="2951781" y="2898184"/>
            <a:ext cx="3144219" cy="575936"/>
          </a:xfrm>
          <a:prstGeom prst="rect">
            <a:avLst/>
          </a:prstGeom>
        </p:spPr>
      </p:pic>
      <p:pic>
        <p:nvPicPr>
          <p:cNvPr id="21" name="Picture 20">
            <a:extLst>
              <a:ext uri="{FF2B5EF4-FFF2-40B4-BE49-F238E27FC236}">
                <a16:creationId xmlns:a16="http://schemas.microsoft.com/office/drawing/2014/main" id="{F07AC24A-1FE9-4223-9EE0-6DF689ED271A}"/>
              </a:ext>
            </a:extLst>
          </p:cNvPr>
          <p:cNvPicPr>
            <a:picLocks noChangeAspect="1"/>
          </p:cNvPicPr>
          <p:nvPr/>
        </p:nvPicPr>
        <p:blipFill>
          <a:blip r:embed="rId5"/>
          <a:stretch>
            <a:fillRect/>
          </a:stretch>
        </p:blipFill>
        <p:spPr>
          <a:xfrm>
            <a:off x="2506839" y="2237286"/>
            <a:ext cx="3626876" cy="405337"/>
          </a:xfrm>
          <a:prstGeom prst="rect">
            <a:avLst/>
          </a:prstGeom>
        </p:spPr>
      </p:pic>
      <p:sp>
        <p:nvSpPr>
          <p:cNvPr id="22" name="TextBox 21">
            <a:extLst>
              <a:ext uri="{FF2B5EF4-FFF2-40B4-BE49-F238E27FC236}">
                <a16:creationId xmlns:a16="http://schemas.microsoft.com/office/drawing/2014/main" id="{738D910D-84A9-46E9-AA11-49D5EADC1A6C}"/>
              </a:ext>
            </a:extLst>
          </p:cNvPr>
          <p:cNvSpPr txBox="1"/>
          <p:nvPr/>
        </p:nvSpPr>
        <p:spPr>
          <a:xfrm>
            <a:off x="8756" y="3162567"/>
            <a:ext cx="2206053" cy="338554"/>
          </a:xfrm>
          <a:prstGeom prst="rect">
            <a:avLst/>
          </a:prstGeom>
          <a:noFill/>
        </p:spPr>
        <p:txBody>
          <a:bodyPr wrap="none" rtlCol="0">
            <a:spAutoFit/>
          </a:bodyPr>
          <a:lstStyle/>
          <a:p>
            <a:r>
              <a:rPr lang="en-US" sz="1600" u="sng"/>
              <a:t>findAny() and findFirst() </a:t>
            </a:r>
          </a:p>
        </p:txBody>
      </p:sp>
      <p:sp>
        <p:nvSpPr>
          <p:cNvPr id="24" name="TextBox 23">
            <a:extLst>
              <a:ext uri="{FF2B5EF4-FFF2-40B4-BE49-F238E27FC236}">
                <a16:creationId xmlns:a16="http://schemas.microsoft.com/office/drawing/2014/main" id="{9606D8F1-502D-417D-B3D9-A7FF7FB21A2C}"/>
              </a:ext>
            </a:extLst>
          </p:cNvPr>
          <p:cNvSpPr txBox="1"/>
          <p:nvPr/>
        </p:nvSpPr>
        <p:spPr>
          <a:xfrm>
            <a:off x="58736" y="3485954"/>
            <a:ext cx="6112932" cy="600164"/>
          </a:xfrm>
          <a:prstGeom prst="rect">
            <a:avLst/>
          </a:prstGeom>
          <a:noFill/>
        </p:spPr>
        <p:txBody>
          <a:bodyPr wrap="square">
            <a:spAutoFit/>
          </a:bodyPr>
          <a:lstStyle/>
          <a:p>
            <a:r>
              <a:rPr lang="en-US" sz="1100"/>
              <a:t>The findAny() and findFirst() methods return an element of the stream unless the stream is empty.</a:t>
            </a:r>
          </a:p>
          <a:p>
            <a:endParaRPr lang="en-US" sz="1100"/>
          </a:p>
          <a:p>
            <a:r>
              <a:rPr lang="en-US" sz="1100"/>
              <a:t>The method signatures are these:</a:t>
            </a:r>
          </a:p>
        </p:txBody>
      </p:sp>
      <p:pic>
        <p:nvPicPr>
          <p:cNvPr id="26" name="Picture 25">
            <a:extLst>
              <a:ext uri="{FF2B5EF4-FFF2-40B4-BE49-F238E27FC236}">
                <a16:creationId xmlns:a16="http://schemas.microsoft.com/office/drawing/2014/main" id="{C98A8C2E-CE49-4133-93A6-9A002225109B}"/>
              </a:ext>
            </a:extLst>
          </p:cNvPr>
          <p:cNvPicPr>
            <a:picLocks noChangeAspect="1"/>
          </p:cNvPicPr>
          <p:nvPr/>
        </p:nvPicPr>
        <p:blipFill>
          <a:blip r:embed="rId6"/>
          <a:stretch>
            <a:fillRect/>
          </a:stretch>
        </p:blipFill>
        <p:spPr>
          <a:xfrm>
            <a:off x="158046" y="4095094"/>
            <a:ext cx="1552575" cy="381000"/>
          </a:xfrm>
          <a:prstGeom prst="rect">
            <a:avLst/>
          </a:prstGeom>
        </p:spPr>
      </p:pic>
      <p:sp>
        <p:nvSpPr>
          <p:cNvPr id="28" name="TextBox 27">
            <a:extLst>
              <a:ext uri="{FF2B5EF4-FFF2-40B4-BE49-F238E27FC236}">
                <a16:creationId xmlns:a16="http://schemas.microsoft.com/office/drawing/2014/main" id="{AC0B554F-9557-4251-A26C-3E2ACEBAB17B}"/>
              </a:ext>
            </a:extLst>
          </p:cNvPr>
          <p:cNvSpPr txBox="1"/>
          <p:nvPr/>
        </p:nvSpPr>
        <p:spPr>
          <a:xfrm>
            <a:off x="73380" y="4503118"/>
            <a:ext cx="6112932" cy="261610"/>
          </a:xfrm>
          <a:prstGeom prst="rect">
            <a:avLst/>
          </a:prstGeom>
          <a:noFill/>
        </p:spPr>
        <p:txBody>
          <a:bodyPr wrap="square">
            <a:spAutoFit/>
          </a:bodyPr>
          <a:lstStyle/>
          <a:p>
            <a:r>
              <a:rPr lang="en-US" sz="1100"/>
              <a:t>This example finds an animal: </a:t>
            </a:r>
          </a:p>
        </p:txBody>
      </p:sp>
      <p:pic>
        <p:nvPicPr>
          <p:cNvPr id="30" name="Picture 29">
            <a:extLst>
              <a:ext uri="{FF2B5EF4-FFF2-40B4-BE49-F238E27FC236}">
                <a16:creationId xmlns:a16="http://schemas.microsoft.com/office/drawing/2014/main" id="{C971D77C-1172-4065-93A4-745C787BC4D5}"/>
              </a:ext>
            </a:extLst>
          </p:cNvPr>
          <p:cNvPicPr>
            <a:picLocks noChangeAspect="1"/>
          </p:cNvPicPr>
          <p:nvPr/>
        </p:nvPicPr>
        <p:blipFill>
          <a:blip r:embed="rId7"/>
          <a:stretch>
            <a:fillRect/>
          </a:stretch>
        </p:blipFill>
        <p:spPr>
          <a:xfrm>
            <a:off x="182030" y="4777717"/>
            <a:ext cx="4010025" cy="733425"/>
          </a:xfrm>
          <a:prstGeom prst="rect">
            <a:avLst/>
          </a:prstGeom>
        </p:spPr>
      </p:pic>
      <p:pic>
        <p:nvPicPr>
          <p:cNvPr id="31" name="Picture 30">
            <a:extLst>
              <a:ext uri="{FF2B5EF4-FFF2-40B4-BE49-F238E27FC236}">
                <a16:creationId xmlns:a16="http://schemas.microsoft.com/office/drawing/2014/main" id="{EA2AE1FF-7D1C-4450-A2DC-74ED588687CF}"/>
              </a:ext>
            </a:extLst>
          </p:cNvPr>
          <p:cNvPicPr>
            <a:picLocks noChangeAspect="1"/>
          </p:cNvPicPr>
          <p:nvPr/>
        </p:nvPicPr>
        <p:blipFill>
          <a:blip r:embed="rId5"/>
          <a:stretch>
            <a:fillRect/>
          </a:stretch>
        </p:blipFill>
        <p:spPr>
          <a:xfrm>
            <a:off x="3086478" y="5140325"/>
            <a:ext cx="3170383" cy="189795"/>
          </a:xfrm>
          <a:prstGeom prst="rect">
            <a:avLst/>
          </a:prstGeom>
        </p:spPr>
      </p:pic>
      <p:pic>
        <p:nvPicPr>
          <p:cNvPr id="32" name="Picture 31">
            <a:extLst>
              <a:ext uri="{FF2B5EF4-FFF2-40B4-BE49-F238E27FC236}">
                <a16:creationId xmlns:a16="http://schemas.microsoft.com/office/drawing/2014/main" id="{CA9F291C-9DAF-4318-B6C1-9CB4E3193BAB}"/>
              </a:ext>
            </a:extLst>
          </p:cNvPr>
          <p:cNvPicPr>
            <a:picLocks noChangeAspect="1"/>
          </p:cNvPicPr>
          <p:nvPr/>
        </p:nvPicPr>
        <p:blipFill>
          <a:blip r:embed="rId5"/>
          <a:stretch>
            <a:fillRect/>
          </a:stretch>
        </p:blipFill>
        <p:spPr>
          <a:xfrm>
            <a:off x="3611591" y="5329916"/>
            <a:ext cx="2560077" cy="194209"/>
          </a:xfrm>
          <a:prstGeom prst="rect">
            <a:avLst/>
          </a:prstGeom>
        </p:spPr>
      </p:pic>
      <p:sp>
        <p:nvSpPr>
          <p:cNvPr id="33" name="TextBox 32">
            <a:extLst>
              <a:ext uri="{FF2B5EF4-FFF2-40B4-BE49-F238E27FC236}">
                <a16:creationId xmlns:a16="http://schemas.microsoft.com/office/drawing/2014/main" id="{5BB090BD-D72D-4D0F-B2FD-6EC062EE2D60}"/>
              </a:ext>
            </a:extLst>
          </p:cNvPr>
          <p:cNvSpPr txBox="1"/>
          <p:nvPr/>
        </p:nvSpPr>
        <p:spPr>
          <a:xfrm>
            <a:off x="42748" y="5507176"/>
            <a:ext cx="3660554" cy="338554"/>
          </a:xfrm>
          <a:prstGeom prst="rect">
            <a:avLst/>
          </a:prstGeom>
          <a:noFill/>
        </p:spPr>
        <p:txBody>
          <a:bodyPr wrap="none" rtlCol="0">
            <a:spAutoFit/>
          </a:bodyPr>
          <a:lstStyle/>
          <a:p>
            <a:r>
              <a:rPr lang="en-US" sz="1600" u="sng" err="1"/>
              <a:t>allMatch</a:t>
            </a:r>
            <a:r>
              <a:rPr lang="en-US" sz="1600" u="sng"/>
              <a:t>() , </a:t>
            </a:r>
            <a:r>
              <a:rPr lang="en-US" sz="1600" u="sng" err="1"/>
              <a:t>anyMatch</a:t>
            </a:r>
            <a:r>
              <a:rPr lang="en-US" sz="1600" u="sng"/>
              <a:t>() and </a:t>
            </a:r>
            <a:r>
              <a:rPr lang="en-US" sz="1600" u="sng" err="1"/>
              <a:t>noneMatch</a:t>
            </a:r>
            <a:r>
              <a:rPr lang="en-US" sz="1600" u="sng"/>
              <a:t>() </a:t>
            </a:r>
          </a:p>
        </p:txBody>
      </p:sp>
      <p:sp>
        <p:nvSpPr>
          <p:cNvPr id="35" name="TextBox 34">
            <a:extLst>
              <a:ext uri="{FF2B5EF4-FFF2-40B4-BE49-F238E27FC236}">
                <a16:creationId xmlns:a16="http://schemas.microsoft.com/office/drawing/2014/main" id="{5EB62E66-E6A0-4E8C-9AF8-E17728428D5C}"/>
              </a:ext>
            </a:extLst>
          </p:cNvPr>
          <p:cNvSpPr txBox="1"/>
          <p:nvPr/>
        </p:nvSpPr>
        <p:spPr>
          <a:xfrm>
            <a:off x="73380" y="5832223"/>
            <a:ext cx="6112932" cy="430887"/>
          </a:xfrm>
          <a:prstGeom prst="rect">
            <a:avLst/>
          </a:prstGeom>
          <a:noFill/>
        </p:spPr>
        <p:txBody>
          <a:bodyPr wrap="square">
            <a:spAutoFit/>
          </a:bodyPr>
          <a:lstStyle/>
          <a:p>
            <a:r>
              <a:rPr lang="en-US" sz="1100"/>
              <a:t>The </a:t>
            </a:r>
            <a:r>
              <a:rPr lang="en-US" sz="1100" err="1"/>
              <a:t>allMatch</a:t>
            </a:r>
            <a:r>
              <a:rPr lang="en-US" sz="1100"/>
              <a:t>() , </a:t>
            </a:r>
            <a:r>
              <a:rPr lang="en-US" sz="1100" err="1"/>
              <a:t>anyMatch</a:t>
            </a:r>
            <a:r>
              <a:rPr lang="en-US" sz="1100"/>
              <a:t>() and </a:t>
            </a:r>
            <a:r>
              <a:rPr lang="en-US" sz="1100" err="1"/>
              <a:t>noneMatch</a:t>
            </a:r>
            <a:r>
              <a:rPr lang="en-US" sz="1100"/>
              <a:t>() methods search a stream and return information about how the stream pertains to the predicate.</a:t>
            </a:r>
          </a:p>
        </p:txBody>
      </p:sp>
      <p:sp>
        <p:nvSpPr>
          <p:cNvPr id="37" name="TextBox 36">
            <a:extLst>
              <a:ext uri="{FF2B5EF4-FFF2-40B4-BE49-F238E27FC236}">
                <a16:creationId xmlns:a16="http://schemas.microsoft.com/office/drawing/2014/main" id="{0E856E8C-4892-459E-99EF-B81E6FE4DD42}"/>
              </a:ext>
            </a:extLst>
          </p:cNvPr>
          <p:cNvSpPr txBox="1"/>
          <p:nvPr/>
        </p:nvSpPr>
        <p:spPr>
          <a:xfrm>
            <a:off x="6246909" y="0"/>
            <a:ext cx="2501980" cy="261610"/>
          </a:xfrm>
          <a:prstGeom prst="rect">
            <a:avLst/>
          </a:prstGeom>
          <a:noFill/>
        </p:spPr>
        <p:txBody>
          <a:bodyPr wrap="square">
            <a:spAutoFit/>
          </a:bodyPr>
          <a:lstStyle/>
          <a:p>
            <a:r>
              <a:rPr lang="en-US" sz="1100"/>
              <a:t>The method signatures are as follows: </a:t>
            </a:r>
          </a:p>
        </p:txBody>
      </p:sp>
      <p:pic>
        <p:nvPicPr>
          <p:cNvPr id="39" name="Picture 38">
            <a:extLst>
              <a:ext uri="{FF2B5EF4-FFF2-40B4-BE49-F238E27FC236}">
                <a16:creationId xmlns:a16="http://schemas.microsoft.com/office/drawing/2014/main" id="{E6DC86D0-FB45-40CC-86C7-8DB99ABAD875}"/>
              </a:ext>
            </a:extLst>
          </p:cNvPr>
          <p:cNvPicPr>
            <a:picLocks noChangeAspect="1"/>
          </p:cNvPicPr>
          <p:nvPr/>
        </p:nvPicPr>
        <p:blipFill>
          <a:blip r:embed="rId8"/>
          <a:stretch>
            <a:fillRect/>
          </a:stretch>
        </p:blipFill>
        <p:spPr>
          <a:xfrm>
            <a:off x="6352458" y="233306"/>
            <a:ext cx="3371850" cy="561975"/>
          </a:xfrm>
          <a:prstGeom prst="rect">
            <a:avLst/>
          </a:prstGeom>
        </p:spPr>
      </p:pic>
      <p:sp>
        <p:nvSpPr>
          <p:cNvPr id="41" name="TextBox 40">
            <a:extLst>
              <a:ext uri="{FF2B5EF4-FFF2-40B4-BE49-F238E27FC236}">
                <a16:creationId xmlns:a16="http://schemas.microsoft.com/office/drawing/2014/main" id="{BD092045-841F-4BB1-A68E-AD93F0A15446}"/>
              </a:ext>
            </a:extLst>
          </p:cNvPr>
          <p:cNvSpPr txBox="1"/>
          <p:nvPr/>
        </p:nvSpPr>
        <p:spPr>
          <a:xfrm>
            <a:off x="6246909" y="795281"/>
            <a:ext cx="4071133" cy="261610"/>
          </a:xfrm>
          <a:prstGeom prst="rect">
            <a:avLst/>
          </a:prstGeom>
          <a:noFill/>
        </p:spPr>
        <p:txBody>
          <a:bodyPr wrap="square">
            <a:spAutoFit/>
          </a:bodyPr>
          <a:lstStyle/>
          <a:p>
            <a:r>
              <a:rPr lang="en-US" sz="1100"/>
              <a:t>This example checks whether animal names begin with letters: </a:t>
            </a:r>
          </a:p>
        </p:txBody>
      </p:sp>
      <p:pic>
        <p:nvPicPr>
          <p:cNvPr id="43" name="Picture 42">
            <a:extLst>
              <a:ext uri="{FF2B5EF4-FFF2-40B4-BE49-F238E27FC236}">
                <a16:creationId xmlns:a16="http://schemas.microsoft.com/office/drawing/2014/main" id="{74AE87E2-BB72-47C9-87CC-7A4780B64C1C}"/>
              </a:ext>
            </a:extLst>
          </p:cNvPr>
          <p:cNvPicPr>
            <a:picLocks noChangeAspect="1"/>
          </p:cNvPicPr>
          <p:nvPr/>
        </p:nvPicPr>
        <p:blipFill>
          <a:blip r:embed="rId9"/>
          <a:stretch>
            <a:fillRect/>
          </a:stretch>
        </p:blipFill>
        <p:spPr>
          <a:xfrm>
            <a:off x="6398321" y="1056891"/>
            <a:ext cx="4143375" cy="1276350"/>
          </a:xfrm>
          <a:prstGeom prst="rect">
            <a:avLst/>
          </a:prstGeom>
        </p:spPr>
      </p:pic>
      <p:pic>
        <p:nvPicPr>
          <p:cNvPr id="44" name="Picture 43">
            <a:extLst>
              <a:ext uri="{FF2B5EF4-FFF2-40B4-BE49-F238E27FC236}">
                <a16:creationId xmlns:a16="http://schemas.microsoft.com/office/drawing/2014/main" id="{D3CA5D30-D429-4DF1-B860-CE5F70F6F1F9}"/>
              </a:ext>
            </a:extLst>
          </p:cNvPr>
          <p:cNvPicPr>
            <a:picLocks noChangeAspect="1"/>
          </p:cNvPicPr>
          <p:nvPr/>
        </p:nvPicPr>
        <p:blipFill>
          <a:blip r:embed="rId5"/>
          <a:stretch>
            <a:fillRect/>
          </a:stretch>
        </p:blipFill>
        <p:spPr>
          <a:xfrm>
            <a:off x="9724308" y="1595898"/>
            <a:ext cx="2467692" cy="560280"/>
          </a:xfrm>
          <a:prstGeom prst="rect">
            <a:avLst/>
          </a:prstGeom>
        </p:spPr>
      </p:pic>
      <p:pic>
        <p:nvPicPr>
          <p:cNvPr id="45" name="Picture 44">
            <a:extLst>
              <a:ext uri="{FF2B5EF4-FFF2-40B4-BE49-F238E27FC236}">
                <a16:creationId xmlns:a16="http://schemas.microsoft.com/office/drawing/2014/main" id="{14C858E3-90EC-48CC-AC70-C01DEB715ECD}"/>
              </a:ext>
            </a:extLst>
          </p:cNvPr>
          <p:cNvPicPr>
            <a:picLocks noChangeAspect="1"/>
          </p:cNvPicPr>
          <p:nvPr/>
        </p:nvPicPr>
        <p:blipFill>
          <a:blip r:embed="rId5"/>
          <a:stretch>
            <a:fillRect/>
          </a:stretch>
        </p:blipFill>
        <p:spPr>
          <a:xfrm>
            <a:off x="9371501" y="2149384"/>
            <a:ext cx="2539359" cy="165955"/>
          </a:xfrm>
          <a:prstGeom prst="rect">
            <a:avLst/>
          </a:prstGeom>
        </p:spPr>
      </p:pic>
      <p:sp>
        <p:nvSpPr>
          <p:cNvPr id="47" name="TextBox 46">
            <a:extLst>
              <a:ext uri="{FF2B5EF4-FFF2-40B4-BE49-F238E27FC236}">
                <a16:creationId xmlns:a16="http://schemas.microsoft.com/office/drawing/2014/main" id="{B7324B9C-791B-4A46-8B94-BECCBC433AC8}"/>
              </a:ext>
            </a:extLst>
          </p:cNvPr>
          <p:cNvSpPr txBox="1"/>
          <p:nvPr/>
        </p:nvSpPr>
        <p:spPr>
          <a:xfrm>
            <a:off x="6295985" y="2316315"/>
            <a:ext cx="6112932" cy="261610"/>
          </a:xfrm>
          <a:prstGeom prst="rect">
            <a:avLst/>
          </a:prstGeom>
          <a:noFill/>
        </p:spPr>
        <p:txBody>
          <a:bodyPr wrap="square">
            <a:spAutoFit/>
          </a:bodyPr>
          <a:lstStyle/>
          <a:p>
            <a:r>
              <a:rPr lang="en-US" sz="1100"/>
              <a:t>This shows that we can reuse the same predicate, but we need a different stream each time. </a:t>
            </a:r>
          </a:p>
        </p:txBody>
      </p:sp>
      <p:pic>
        <p:nvPicPr>
          <p:cNvPr id="49" name="Picture 48">
            <a:extLst>
              <a:ext uri="{FF2B5EF4-FFF2-40B4-BE49-F238E27FC236}">
                <a16:creationId xmlns:a16="http://schemas.microsoft.com/office/drawing/2014/main" id="{2AFE5AED-CF8D-40CB-BB39-8921453B4C95}"/>
              </a:ext>
            </a:extLst>
          </p:cNvPr>
          <p:cNvPicPr>
            <a:picLocks noChangeAspect="1"/>
          </p:cNvPicPr>
          <p:nvPr/>
        </p:nvPicPr>
        <p:blipFill>
          <a:blip r:embed="rId10"/>
          <a:stretch>
            <a:fillRect/>
          </a:stretch>
        </p:blipFill>
        <p:spPr>
          <a:xfrm>
            <a:off x="6398321" y="2636398"/>
            <a:ext cx="5372100" cy="619125"/>
          </a:xfrm>
          <a:prstGeom prst="rect">
            <a:avLst/>
          </a:prstGeom>
        </p:spPr>
      </p:pic>
      <p:sp>
        <p:nvSpPr>
          <p:cNvPr id="50" name="TextBox 49">
            <a:extLst>
              <a:ext uri="{FF2B5EF4-FFF2-40B4-BE49-F238E27FC236}">
                <a16:creationId xmlns:a16="http://schemas.microsoft.com/office/drawing/2014/main" id="{0A0C73F3-6693-4156-BD79-EF41585E195E}"/>
              </a:ext>
            </a:extLst>
          </p:cNvPr>
          <p:cNvSpPr txBox="1"/>
          <p:nvPr/>
        </p:nvSpPr>
        <p:spPr>
          <a:xfrm>
            <a:off x="6232718" y="3242810"/>
            <a:ext cx="984885" cy="338554"/>
          </a:xfrm>
          <a:prstGeom prst="rect">
            <a:avLst/>
          </a:prstGeom>
          <a:noFill/>
        </p:spPr>
        <p:txBody>
          <a:bodyPr wrap="none" rtlCol="0">
            <a:spAutoFit/>
          </a:bodyPr>
          <a:lstStyle/>
          <a:p>
            <a:r>
              <a:rPr lang="en-US" sz="1600" u="sng"/>
              <a:t>forEach() </a:t>
            </a:r>
          </a:p>
        </p:txBody>
      </p:sp>
      <p:sp>
        <p:nvSpPr>
          <p:cNvPr id="52" name="TextBox 51">
            <a:extLst>
              <a:ext uri="{FF2B5EF4-FFF2-40B4-BE49-F238E27FC236}">
                <a16:creationId xmlns:a16="http://schemas.microsoft.com/office/drawing/2014/main" id="{52000A4D-EB8B-4DC9-A3F5-FA336008C072}"/>
              </a:ext>
            </a:extLst>
          </p:cNvPr>
          <p:cNvSpPr txBox="1"/>
          <p:nvPr/>
        </p:nvSpPr>
        <p:spPr>
          <a:xfrm>
            <a:off x="6261955" y="3541023"/>
            <a:ext cx="6225822" cy="1446550"/>
          </a:xfrm>
          <a:prstGeom prst="rect">
            <a:avLst/>
          </a:prstGeom>
          <a:noFill/>
        </p:spPr>
        <p:txBody>
          <a:bodyPr wrap="square">
            <a:spAutoFit/>
          </a:bodyPr>
          <a:lstStyle/>
          <a:p>
            <a:r>
              <a:rPr lang="en-US" sz="1100"/>
              <a:t>A looping construct is available. As expected, calling forEach() on an infinite stream does not terminate. Since there is no return value, it is not a reduction.</a:t>
            </a:r>
          </a:p>
          <a:p>
            <a:endParaRPr lang="en-US" sz="1100"/>
          </a:p>
          <a:p>
            <a:r>
              <a:rPr lang="en-US" sz="1100"/>
              <a:t> Before you use it, consider if another approach would be better. Developers who learned to write </a:t>
            </a:r>
          </a:p>
          <a:p>
            <a:r>
              <a:rPr lang="en-US" sz="1100"/>
              <a:t>loops first tend to use them for everything. For example, a loop with an if statement should be a filter instead. </a:t>
            </a:r>
          </a:p>
          <a:p>
            <a:endParaRPr lang="en-US" sz="1100"/>
          </a:p>
          <a:p>
            <a:r>
              <a:rPr lang="en-US" sz="1100"/>
              <a:t>The method signature is the following:</a:t>
            </a:r>
          </a:p>
        </p:txBody>
      </p:sp>
      <p:pic>
        <p:nvPicPr>
          <p:cNvPr id="54" name="Picture 53">
            <a:extLst>
              <a:ext uri="{FF2B5EF4-FFF2-40B4-BE49-F238E27FC236}">
                <a16:creationId xmlns:a16="http://schemas.microsoft.com/office/drawing/2014/main" id="{2D13BD37-7E98-4CB8-8A54-11CAE6F28A7A}"/>
              </a:ext>
            </a:extLst>
          </p:cNvPr>
          <p:cNvPicPr>
            <a:picLocks noChangeAspect="1"/>
          </p:cNvPicPr>
          <p:nvPr/>
        </p:nvPicPr>
        <p:blipFill>
          <a:blip r:embed="rId11"/>
          <a:stretch>
            <a:fillRect/>
          </a:stretch>
        </p:blipFill>
        <p:spPr>
          <a:xfrm>
            <a:off x="6360959" y="4943654"/>
            <a:ext cx="2762250" cy="219075"/>
          </a:xfrm>
          <a:prstGeom prst="rect">
            <a:avLst/>
          </a:prstGeom>
        </p:spPr>
      </p:pic>
      <p:sp>
        <p:nvSpPr>
          <p:cNvPr id="56" name="TextBox 55">
            <a:extLst>
              <a:ext uri="{FF2B5EF4-FFF2-40B4-BE49-F238E27FC236}">
                <a16:creationId xmlns:a16="http://schemas.microsoft.com/office/drawing/2014/main" id="{5FEA1C03-A09A-40A9-B6B4-A4194AC2755D}"/>
              </a:ext>
            </a:extLst>
          </p:cNvPr>
          <p:cNvSpPr txBox="1"/>
          <p:nvPr/>
        </p:nvSpPr>
        <p:spPr>
          <a:xfrm>
            <a:off x="6261954" y="5181728"/>
            <a:ext cx="5794573" cy="600164"/>
          </a:xfrm>
          <a:prstGeom prst="rect">
            <a:avLst/>
          </a:prstGeom>
          <a:noFill/>
        </p:spPr>
        <p:txBody>
          <a:bodyPr wrap="square">
            <a:spAutoFit/>
          </a:bodyPr>
          <a:lstStyle/>
          <a:p>
            <a:r>
              <a:rPr lang="en-US" sz="1100"/>
              <a:t>Notice that this is the only terminal operation with a return type of void . If you want something to happen, you have to make it happen in the loop. Here’s one way to print the elements in the stream. There are other ways, which we cover later in the chapter. </a:t>
            </a:r>
          </a:p>
        </p:txBody>
      </p:sp>
      <p:pic>
        <p:nvPicPr>
          <p:cNvPr id="58" name="Picture 57">
            <a:extLst>
              <a:ext uri="{FF2B5EF4-FFF2-40B4-BE49-F238E27FC236}">
                <a16:creationId xmlns:a16="http://schemas.microsoft.com/office/drawing/2014/main" id="{09436C2A-50FC-4F14-9973-E6BEE3051718}"/>
              </a:ext>
            </a:extLst>
          </p:cNvPr>
          <p:cNvPicPr>
            <a:picLocks noChangeAspect="1"/>
          </p:cNvPicPr>
          <p:nvPr/>
        </p:nvPicPr>
        <p:blipFill>
          <a:blip r:embed="rId12"/>
          <a:stretch>
            <a:fillRect/>
          </a:stretch>
        </p:blipFill>
        <p:spPr>
          <a:xfrm>
            <a:off x="6323005" y="5781892"/>
            <a:ext cx="4029075" cy="419100"/>
          </a:xfrm>
          <a:prstGeom prst="rect">
            <a:avLst/>
          </a:prstGeom>
        </p:spPr>
      </p:pic>
      <p:pic>
        <p:nvPicPr>
          <p:cNvPr id="60" name="Picture 59">
            <a:extLst>
              <a:ext uri="{FF2B5EF4-FFF2-40B4-BE49-F238E27FC236}">
                <a16:creationId xmlns:a16="http://schemas.microsoft.com/office/drawing/2014/main" id="{9E23EB84-B723-4CFF-AA38-54622AEB94FB}"/>
              </a:ext>
            </a:extLst>
          </p:cNvPr>
          <p:cNvPicPr>
            <a:picLocks noChangeAspect="1"/>
          </p:cNvPicPr>
          <p:nvPr/>
        </p:nvPicPr>
        <p:blipFill>
          <a:blip r:embed="rId13"/>
          <a:stretch>
            <a:fillRect/>
          </a:stretch>
        </p:blipFill>
        <p:spPr>
          <a:xfrm>
            <a:off x="6349344" y="6195060"/>
            <a:ext cx="5353050" cy="495300"/>
          </a:xfrm>
          <a:prstGeom prst="rect">
            <a:avLst/>
          </a:prstGeom>
        </p:spPr>
      </p:pic>
      <p:pic>
        <p:nvPicPr>
          <p:cNvPr id="61" name="Picture 60">
            <a:extLst>
              <a:ext uri="{FF2B5EF4-FFF2-40B4-BE49-F238E27FC236}">
                <a16:creationId xmlns:a16="http://schemas.microsoft.com/office/drawing/2014/main" id="{6F98034B-F299-452A-A94D-F83665FF5FA5}"/>
              </a:ext>
            </a:extLst>
          </p:cNvPr>
          <p:cNvPicPr>
            <a:picLocks noChangeAspect="1"/>
          </p:cNvPicPr>
          <p:nvPr/>
        </p:nvPicPr>
        <p:blipFill>
          <a:blip r:embed="rId5"/>
          <a:stretch>
            <a:fillRect/>
          </a:stretch>
        </p:blipFill>
        <p:spPr>
          <a:xfrm>
            <a:off x="8240017" y="5976046"/>
            <a:ext cx="3817664" cy="176007"/>
          </a:xfrm>
          <a:prstGeom prst="rect">
            <a:avLst/>
          </a:prstGeom>
        </p:spPr>
      </p:pic>
    </p:spTree>
    <p:extLst>
      <p:ext uri="{BB962C8B-B14F-4D97-AF65-F5344CB8AC3E}">
        <p14:creationId xmlns:p14="http://schemas.microsoft.com/office/powerpoint/2010/main" val="3355156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00E4CA-3C9D-4B59-ABBF-845061E84885}"/>
              </a:ext>
            </a:extLst>
          </p:cNvPr>
          <p:cNvSpPr txBox="1"/>
          <p:nvPr/>
        </p:nvSpPr>
        <p:spPr>
          <a:xfrm>
            <a:off x="0" y="0"/>
            <a:ext cx="6096000" cy="261610"/>
          </a:xfrm>
          <a:prstGeom prst="rect">
            <a:avLst/>
          </a:prstGeom>
          <a:noFill/>
        </p:spPr>
        <p:txBody>
          <a:bodyPr wrap="square">
            <a:spAutoFit/>
          </a:bodyPr>
          <a:lstStyle/>
          <a:p>
            <a:r>
              <a:rPr lang="en-US" sz="1100"/>
              <a:t>Notice that you can’t use a traditional for loop on a stream: </a:t>
            </a:r>
          </a:p>
        </p:txBody>
      </p:sp>
      <p:pic>
        <p:nvPicPr>
          <p:cNvPr id="7" name="Picture 6">
            <a:extLst>
              <a:ext uri="{FF2B5EF4-FFF2-40B4-BE49-F238E27FC236}">
                <a16:creationId xmlns:a16="http://schemas.microsoft.com/office/drawing/2014/main" id="{5D85F115-39E4-4482-8AC2-EA799B0FD5F1}"/>
              </a:ext>
            </a:extLst>
          </p:cNvPr>
          <p:cNvPicPr>
            <a:picLocks noChangeAspect="1"/>
          </p:cNvPicPr>
          <p:nvPr/>
        </p:nvPicPr>
        <p:blipFill>
          <a:blip r:embed="rId3"/>
          <a:stretch>
            <a:fillRect/>
          </a:stretch>
        </p:blipFill>
        <p:spPr>
          <a:xfrm>
            <a:off x="109537" y="261610"/>
            <a:ext cx="2828925" cy="400050"/>
          </a:xfrm>
          <a:prstGeom prst="rect">
            <a:avLst/>
          </a:prstGeom>
        </p:spPr>
      </p:pic>
      <p:pic>
        <p:nvPicPr>
          <p:cNvPr id="8" name="Picture 7">
            <a:extLst>
              <a:ext uri="{FF2B5EF4-FFF2-40B4-BE49-F238E27FC236}">
                <a16:creationId xmlns:a16="http://schemas.microsoft.com/office/drawing/2014/main" id="{8AE9F8EF-686C-487A-8BB7-FCCF9CB0EAD5}"/>
              </a:ext>
            </a:extLst>
          </p:cNvPr>
          <p:cNvPicPr>
            <a:picLocks noChangeAspect="1"/>
          </p:cNvPicPr>
          <p:nvPr/>
        </p:nvPicPr>
        <p:blipFill>
          <a:blip r:embed="rId4"/>
          <a:stretch>
            <a:fillRect/>
          </a:stretch>
        </p:blipFill>
        <p:spPr>
          <a:xfrm>
            <a:off x="1531748" y="441702"/>
            <a:ext cx="3816515" cy="219958"/>
          </a:xfrm>
          <a:prstGeom prst="rect">
            <a:avLst/>
          </a:prstGeom>
        </p:spPr>
      </p:pic>
      <p:sp>
        <p:nvSpPr>
          <p:cNvPr id="10" name="TextBox 9">
            <a:extLst>
              <a:ext uri="{FF2B5EF4-FFF2-40B4-BE49-F238E27FC236}">
                <a16:creationId xmlns:a16="http://schemas.microsoft.com/office/drawing/2014/main" id="{6F5A3A6C-C9AD-451D-B6AD-02F4BE4F3568}"/>
              </a:ext>
            </a:extLst>
          </p:cNvPr>
          <p:cNvSpPr txBox="1"/>
          <p:nvPr/>
        </p:nvSpPr>
        <p:spPr>
          <a:xfrm>
            <a:off x="-25733" y="593481"/>
            <a:ext cx="932178" cy="338554"/>
          </a:xfrm>
          <a:prstGeom prst="rect">
            <a:avLst/>
          </a:prstGeom>
          <a:noFill/>
        </p:spPr>
        <p:txBody>
          <a:bodyPr wrap="none" rtlCol="0">
            <a:spAutoFit/>
          </a:bodyPr>
          <a:lstStyle/>
          <a:p>
            <a:r>
              <a:rPr lang="en-US" sz="1600" u="sng"/>
              <a:t>reduce() </a:t>
            </a:r>
          </a:p>
        </p:txBody>
      </p:sp>
      <p:sp>
        <p:nvSpPr>
          <p:cNvPr id="9" name="TextBox 8">
            <a:extLst>
              <a:ext uri="{FF2B5EF4-FFF2-40B4-BE49-F238E27FC236}">
                <a16:creationId xmlns:a16="http://schemas.microsoft.com/office/drawing/2014/main" id="{48295E5D-29EA-4BFE-9415-DCBF281099D6}"/>
              </a:ext>
            </a:extLst>
          </p:cNvPr>
          <p:cNvSpPr txBox="1"/>
          <p:nvPr/>
        </p:nvSpPr>
        <p:spPr>
          <a:xfrm>
            <a:off x="-11289" y="866043"/>
            <a:ext cx="6118578" cy="430887"/>
          </a:xfrm>
          <a:prstGeom prst="rect">
            <a:avLst/>
          </a:prstGeom>
          <a:noFill/>
        </p:spPr>
        <p:txBody>
          <a:bodyPr wrap="square">
            <a:spAutoFit/>
          </a:bodyPr>
          <a:lstStyle/>
          <a:p>
            <a:r>
              <a:rPr lang="en-US" sz="1100"/>
              <a:t>The reduce() method combines a stream into a single object. As you can tell from the name, it is a reduction. The method signatures are these:</a:t>
            </a:r>
          </a:p>
        </p:txBody>
      </p:sp>
      <p:sp>
        <p:nvSpPr>
          <p:cNvPr id="11" name="TextBox 10">
            <a:extLst>
              <a:ext uri="{FF2B5EF4-FFF2-40B4-BE49-F238E27FC236}">
                <a16:creationId xmlns:a16="http://schemas.microsoft.com/office/drawing/2014/main" id="{2DE153DD-FBCB-48DD-B79A-603E95AB819F}"/>
              </a:ext>
            </a:extLst>
          </p:cNvPr>
          <p:cNvSpPr txBox="1"/>
          <p:nvPr/>
        </p:nvSpPr>
        <p:spPr>
          <a:xfrm>
            <a:off x="0" y="2002751"/>
            <a:ext cx="6118578" cy="600164"/>
          </a:xfrm>
          <a:prstGeom prst="rect">
            <a:avLst/>
          </a:prstGeom>
          <a:noFill/>
        </p:spPr>
        <p:txBody>
          <a:bodyPr wrap="square">
            <a:spAutoFit/>
          </a:bodyPr>
          <a:lstStyle/>
          <a:p>
            <a:r>
              <a:rPr lang="en-US" sz="1100"/>
              <a:t>Let’s take them one at a time. The most common way of doing a reduction is to start with an initial value and keep merging it with the next value. Think about how you would concatenate an array of String s into a single String without functional programming. It might look something like this: </a:t>
            </a:r>
          </a:p>
        </p:txBody>
      </p:sp>
      <p:sp>
        <p:nvSpPr>
          <p:cNvPr id="15" name="TextBox 14">
            <a:extLst>
              <a:ext uri="{FF2B5EF4-FFF2-40B4-BE49-F238E27FC236}">
                <a16:creationId xmlns:a16="http://schemas.microsoft.com/office/drawing/2014/main" id="{E678315E-8F67-4169-B472-51FD90F39AB7}"/>
              </a:ext>
            </a:extLst>
          </p:cNvPr>
          <p:cNvSpPr txBox="1"/>
          <p:nvPr/>
        </p:nvSpPr>
        <p:spPr>
          <a:xfrm>
            <a:off x="-25733" y="3349306"/>
            <a:ext cx="6118578" cy="430887"/>
          </a:xfrm>
          <a:prstGeom prst="rect">
            <a:avLst/>
          </a:prstGeom>
          <a:noFill/>
        </p:spPr>
        <p:txBody>
          <a:bodyPr wrap="square">
            <a:spAutoFit/>
          </a:bodyPr>
          <a:lstStyle/>
          <a:p>
            <a:r>
              <a:rPr lang="en-US" sz="1100"/>
              <a:t>The initial value of an empty String is the identity. The accumulator combines the current result with the current String . With lambdas, we can do the same thing with a stream and reduction:</a:t>
            </a:r>
          </a:p>
        </p:txBody>
      </p:sp>
      <p:sp>
        <p:nvSpPr>
          <p:cNvPr id="19" name="TextBox 18">
            <a:extLst>
              <a:ext uri="{FF2B5EF4-FFF2-40B4-BE49-F238E27FC236}">
                <a16:creationId xmlns:a16="http://schemas.microsoft.com/office/drawing/2014/main" id="{72BF2608-287C-43EE-95EC-D41B335DB61F}"/>
              </a:ext>
            </a:extLst>
          </p:cNvPr>
          <p:cNvSpPr txBox="1"/>
          <p:nvPr/>
        </p:nvSpPr>
        <p:spPr>
          <a:xfrm>
            <a:off x="0" y="4443101"/>
            <a:ext cx="6118578" cy="430887"/>
          </a:xfrm>
          <a:prstGeom prst="rect">
            <a:avLst/>
          </a:prstGeom>
          <a:noFill/>
        </p:spPr>
        <p:txBody>
          <a:bodyPr wrap="square">
            <a:spAutoFit/>
          </a:bodyPr>
          <a:lstStyle/>
          <a:p>
            <a:r>
              <a:rPr lang="en-US" sz="1100"/>
              <a:t>Notice how we still have the empty String as the identity. We also still concatenate the String s to get the next value. We can even rewrite this with a method reference:</a:t>
            </a:r>
          </a:p>
        </p:txBody>
      </p:sp>
      <p:sp>
        <p:nvSpPr>
          <p:cNvPr id="23" name="TextBox 22">
            <a:extLst>
              <a:ext uri="{FF2B5EF4-FFF2-40B4-BE49-F238E27FC236}">
                <a16:creationId xmlns:a16="http://schemas.microsoft.com/office/drawing/2014/main" id="{40149223-4DCD-45DC-AA3E-7008615D3F51}"/>
              </a:ext>
            </a:extLst>
          </p:cNvPr>
          <p:cNvSpPr txBox="1"/>
          <p:nvPr/>
        </p:nvSpPr>
        <p:spPr>
          <a:xfrm>
            <a:off x="-22578" y="5418236"/>
            <a:ext cx="6118578" cy="430887"/>
          </a:xfrm>
          <a:prstGeom prst="rect">
            <a:avLst/>
          </a:prstGeom>
          <a:noFill/>
        </p:spPr>
        <p:txBody>
          <a:bodyPr wrap="square">
            <a:spAutoFit/>
          </a:bodyPr>
          <a:lstStyle/>
          <a:p>
            <a:r>
              <a:rPr lang="en-US" sz="1100"/>
              <a:t>Let’s try another one. Can you write a reduction to multiply all of the Integer objects in a stream? Try it. Our solution is shown here:</a:t>
            </a:r>
          </a:p>
        </p:txBody>
      </p:sp>
      <p:sp>
        <p:nvSpPr>
          <p:cNvPr id="27" name="TextBox 26">
            <a:extLst>
              <a:ext uri="{FF2B5EF4-FFF2-40B4-BE49-F238E27FC236}">
                <a16:creationId xmlns:a16="http://schemas.microsoft.com/office/drawing/2014/main" id="{A48F3808-5DE1-4E54-9CBD-63558615930B}"/>
              </a:ext>
            </a:extLst>
          </p:cNvPr>
          <p:cNvSpPr txBox="1"/>
          <p:nvPr/>
        </p:nvSpPr>
        <p:spPr>
          <a:xfrm>
            <a:off x="0" y="6296308"/>
            <a:ext cx="6118578" cy="600164"/>
          </a:xfrm>
          <a:prstGeom prst="rect">
            <a:avLst/>
          </a:prstGeom>
          <a:noFill/>
        </p:spPr>
        <p:txBody>
          <a:bodyPr wrap="square">
            <a:spAutoFit/>
          </a:bodyPr>
          <a:lstStyle/>
          <a:p>
            <a:r>
              <a:rPr lang="en-US" sz="1100"/>
              <a:t>We set the identity to 1 and the accumulator to multiplication. In many cases, the identity isn’t really necessary, so Java lets us omit it. When you don’t specify an identity, an Optional is returned because there might not be any data. There are three choices for what is in the Optional:</a:t>
            </a:r>
          </a:p>
        </p:txBody>
      </p:sp>
      <p:cxnSp>
        <p:nvCxnSpPr>
          <p:cNvPr id="28" name="Straight Connector 27">
            <a:extLst>
              <a:ext uri="{FF2B5EF4-FFF2-40B4-BE49-F238E27FC236}">
                <a16:creationId xmlns:a16="http://schemas.microsoft.com/office/drawing/2014/main" id="{530C557B-FF99-4FE1-8208-35464726A2EB}"/>
              </a:ext>
            </a:extLst>
          </p:cNvPr>
          <p:cNvCxnSpPr>
            <a:cxnSpLocks/>
          </p:cNvCxnSpPr>
          <p:nvPr/>
        </p:nvCxnSpPr>
        <p:spPr>
          <a:xfrm>
            <a:off x="613444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EB4D5D-9F89-431E-828E-3E94AA6C06FF}"/>
              </a:ext>
            </a:extLst>
          </p:cNvPr>
          <p:cNvSpPr txBox="1"/>
          <p:nvPr/>
        </p:nvSpPr>
        <p:spPr>
          <a:xfrm>
            <a:off x="6134448" y="-49201"/>
            <a:ext cx="6118578" cy="938719"/>
          </a:xfrm>
          <a:prstGeom prst="rect">
            <a:avLst/>
          </a:prstGeom>
          <a:noFill/>
        </p:spPr>
        <p:txBody>
          <a:bodyPr wrap="square">
            <a:spAutoFit/>
          </a:bodyPr>
          <a:lstStyle/>
          <a:p>
            <a:r>
              <a:rPr lang="en-US" sz="1100"/>
              <a:t>■ If the stream is empty, an empty Optional is returned. </a:t>
            </a:r>
          </a:p>
          <a:p>
            <a:r>
              <a:rPr lang="en-US" sz="1100"/>
              <a:t>■ If the stream has one element, it is returned. </a:t>
            </a:r>
          </a:p>
          <a:p>
            <a:r>
              <a:rPr lang="en-US" sz="1100"/>
              <a:t>■ If the stream has multiple elements, the accumulator is applied to combine them. </a:t>
            </a:r>
          </a:p>
          <a:p>
            <a:endParaRPr lang="en-US" sz="1100"/>
          </a:p>
          <a:p>
            <a:r>
              <a:rPr lang="en-US" sz="1100"/>
              <a:t>The following illustrates each of these scenarios:</a:t>
            </a:r>
          </a:p>
        </p:txBody>
      </p:sp>
      <p:sp>
        <p:nvSpPr>
          <p:cNvPr id="36" name="TextBox 35">
            <a:extLst>
              <a:ext uri="{FF2B5EF4-FFF2-40B4-BE49-F238E27FC236}">
                <a16:creationId xmlns:a16="http://schemas.microsoft.com/office/drawing/2014/main" id="{B14F2BD2-5005-417E-85D3-EF228D74921C}"/>
              </a:ext>
            </a:extLst>
          </p:cNvPr>
          <p:cNvSpPr txBox="1"/>
          <p:nvPr/>
        </p:nvSpPr>
        <p:spPr>
          <a:xfrm>
            <a:off x="6134448" y="2348046"/>
            <a:ext cx="6146800" cy="1785104"/>
          </a:xfrm>
          <a:prstGeom prst="rect">
            <a:avLst/>
          </a:prstGeom>
          <a:noFill/>
        </p:spPr>
        <p:txBody>
          <a:bodyPr wrap="square">
            <a:spAutoFit/>
          </a:bodyPr>
          <a:lstStyle/>
          <a:p>
            <a:r>
              <a:rPr lang="en-US" sz="1100"/>
              <a:t>Why are there two similar methods? Why not just always require the identity? Java could have done that. However, sometimes it is nice to differentiate the case where the stream is empty rather than the case where there is a value that happens to match the identity being returned from calculation. The signature returning an Optional lets us differentiate these cases. For example, we might return Optional.empty() when the stream is empty and Optional.of(3) when there is a value.</a:t>
            </a:r>
          </a:p>
          <a:p>
            <a:endParaRPr lang="en-US" sz="1100"/>
          </a:p>
          <a:p>
            <a:r>
              <a:rPr lang="en-US" sz="1100"/>
              <a:t> The third method signature is used when we are processing collections in parallel. It allows Java to create intermediate reductions and then combine them at the end. In our example, it looks similar. </a:t>
            </a:r>
          </a:p>
          <a:p>
            <a:r>
              <a:rPr lang="en-US" sz="1100"/>
              <a:t>While we aren’t actually using a parallel stream here, Java assumes that a stream might be parallel.</a:t>
            </a:r>
          </a:p>
          <a:p>
            <a:r>
              <a:rPr lang="en-US" sz="1100"/>
              <a:t> This is helpful because it lets us switch to a parallel stream easily in the future:</a:t>
            </a:r>
          </a:p>
        </p:txBody>
      </p:sp>
      <p:pic>
        <p:nvPicPr>
          <p:cNvPr id="38" name="Picture 37">
            <a:extLst>
              <a:ext uri="{FF2B5EF4-FFF2-40B4-BE49-F238E27FC236}">
                <a16:creationId xmlns:a16="http://schemas.microsoft.com/office/drawing/2014/main" id="{B1898169-51EA-4E7B-A63E-399C975A8CEB}"/>
              </a:ext>
            </a:extLst>
          </p:cNvPr>
          <p:cNvPicPr>
            <a:picLocks noChangeAspect="1"/>
          </p:cNvPicPr>
          <p:nvPr/>
        </p:nvPicPr>
        <p:blipFill>
          <a:blip r:embed="rId5"/>
          <a:stretch>
            <a:fillRect/>
          </a:stretch>
        </p:blipFill>
        <p:spPr>
          <a:xfrm>
            <a:off x="6245314" y="4133150"/>
            <a:ext cx="3448050" cy="561975"/>
          </a:xfrm>
          <a:prstGeom prst="rect">
            <a:avLst/>
          </a:prstGeom>
        </p:spPr>
      </p:pic>
      <p:pic>
        <p:nvPicPr>
          <p:cNvPr id="40" name="Picture 39">
            <a:extLst>
              <a:ext uri="{FF2B5EF4-FFF2-40B4-BE49-F238E27FC236}">
                <a16:creationId xmlns:a16="http://schemas.microsoft.com/office/drawing/2014/main" id="{BB6EE330-5DE4-48EB-9D62-3C835C382C94}"/>
              </a:ext>
            </a:extLst>
          </p:cNvPr>
          <p:cNvPicPr>
            <a:picLocks noChangeAspect="1"/>
          </p:cNvPicPr>
          <p:nvPr/>
        </p:nvPicPr>
        <p:blipFill>
          <a:blip r:embed="rId6"/>
          <a:stretch>
            <a:fillRect/>
          </a:stretch>
        </p:blipFill>
        <p:spPr>
          <a:xfrm>
            <a:off x="6228115" y="893559"/>
            <a:ext cx="4029075" cy="1485900"/>
          </a:xfrm>
          <a:prstGeom prst="rect">
            <a:avLst/>
          </a:prstGeom>
        </p:spPr>
      </p:pic>
      <p:pic>
        <p:nvPicPr>
          <p:cNvPr id="44" name="Picture 43">
            <a:extLst>
              <a:ext uri="{FF2B5EF4-FFF2-40B4-BE49-F238E27FC236}">
                <a16:creationId xmlns:a16="http://schemas.microsoft.com/office/drawing/2014/main" id="{FBDEE886-A741-4064-995F-140A559E2789}"/>
              </a:ext>
            </a:extLst>
          </p:cNvPr>
          <p:cNvPicPr>
            <a:picLocks noChangeAspect="1"/>
          </p:cNvPicPr>
          <p:nvPr/>
        </p:nvPicPr>
        <p:blipFill>
          <a:blip r:embed="rId7"/>
          <a:stretch>
            <a:fillRect/>
          </a:stretch>
        </p:blipFill>
        <p:spPr>
          <a:xfrm>
            <a:off x="88980" y="4871636"/>
            <a:ext cx="3648075" cy="552450"/>
          </a:xfrm>
          <a:prstGeom prst="rect">
            <a:avLst/>
          </a:prstGeom>
        </p:spPr>
      </p:pic>
      <p:pic>
        <p:nvPicPr>
          <p:cNvPr id="46" name="Picture 45">
            <a:extLst>
              <a:ext uri="{FF2B5EF4-FFF2-40B4-BE49-F238E27FC236}">
                <a16:creationId xmlns:a16="http://schemas.microsoft.com/office/drawing/2014/main" id="{D5A2ACEA-DC7A-4ACD-8988-2A3BEE6918DF}"/>
              </a:ext>
            </a:extLst>
          </p:cNvPr>
          <p:cNvPicPr>
            <a:picLocks noChangeAspect="1"/>
          </p:cNvPicPr>
          <p:nvPr/>
        </p:nvPicPr>
        <p:blipFill>
          <a:blip r:embed="rId8"/>
          <a:stretch>
            <a:fillRect/>
          </a:stretch>
        </p:blipFill>
        <p:spPr>
          <a:xfrm>
            <a:off x="88979" y="3833112"/>
            <a:ext cx="3648075" cy="581025"/>
          </a:xfrm>
          <a:prstGeom prst="rect">
            <a:avLst/>
          </a:prstGeom>
        </p:spPr>
      </p:pic>
      <p:pic>
        <p:nvPicPr>
          <p:cNvPr id="50" name="Picture 49">
            <a:extLst>
              <a:ext uri="{FF2B5EF4-FFF2-40B4-BE49-F238E27FC236}">
                <a16:creationId xmlns:a16="http://schemas.microsoft.com/office/drawing/2014/main" id="{FC9477F5-A7D6-408B-AD09-C88B528D1A64}"/>
              </a:ext>
            </a:extLst>
          </p:cNvPr>
          <p:cNvPicPr>
            <a:picLocks noChangeAspect="1"/>
          </p:cNvPicPr>
          <p:nvPr/>
        </p:nvPicPr>
        <p:blipFill>
          <a:blip r:embed="rId9"/>
          <a:stretch>
            <a:fillRect/>
          </a:stretch>
        </p:blipFill>
        <p:spPr>
          <a:xfrm>
            <a:off x="103268" y="1298624"/>
            <a:ext cx="4210050" cy="685800"/>
          </a:xfrm>
          <a:prstGeom prst="rect">
            <a:avLst/>
          </a:prstGeom>
        </p:spPr>
      </p:pic>
      <p:pic>
        <p:nvPicPr>
          <p:cNvPr id="51" name="Picture 50">
            <a:extLst>
              <a:ext uri="{FF2B5EF4-FFF2-40B4-BE49-F238E27FC236}">
                <a16:creationId xmlns:a16="http://schemas.microsoft.com/office/drawing/2014/main" id="{FF0D9075-2C6E-4722-82E7-C14E7FFA9C1F}"/>
              </a:ext>
            </a:extLst>
          </p:cNvPr>
          <p:cNvPicPr>
            <a:picLocks noChangeAspect="1"/>
          </p:cNvPicPr>
          <p:nvPr/>
        </p:nvPicPr>
        <p:blipFill>
          <a:blip r:embed="rId4"/>
          <a:stretch>
            <a:fillRect/>
          </a:stretch>
        </p:blipFill>
        <p:spPr>
          <a:xfrm>
            <a:off x="1975556" y="4249711"/>
            <a:ext cx="4065226" cy="175893"/>
          </a:xfrm>
          <a:prstGeom prst="rect">
            <a:avLst/>
          </a:prstGeom>
        </p:spPr>
      </p:pic>
      <p:pic>
        <p:nvPicPr>
          <p:cNvPr id="52" name="Picture 51">
            <a:extLst>
              <a:ext uri="{FF2B5EF4-FFF2-40B4-BE49-F238E27FC236}">
                <a16:creationId xmlns:a16="http://schemas.microsoft.com/office/drawing/2014/main" id="{A5F3DE74-06D4-4381-92CD-E526E94FE882}"/>
              </a:ext>
            </a:extLst>
          </p:cNvPr>
          <p:cNvPicPr>
            <a:picLocks noChangeAspect="1"/>
          </p:cNvPicPr>
          <p:nvPr/>
        </p:nvPicPr>
        <p:blipFill>
          <a:blip r:embed="rId4"/>
          <a:stretch>
            <a:fillRect/>
          </a:stretch>
        </p:blipFill>
        <p:spPr>
          <a:xfrm>
            <a:off x="1774556" y="5248896"/>
            <a:ext cx="4236068" cy="206508"/>
          </a:xfrm>
          <a:prstGeom prst="rect">
            <a:avLst/>
          </a:prstGeom>
        </p:spPr>
      </p:pic>
      <p:pic>
        <p:nvPicPr>
          <p:cNvPr id="53" name="Picture 52">
            <a:extLst>
              <a:ext uri="{FF2B5EF4-FFF2-40B4-BE49-F238E27FC236}">
                <a16:creationId xmlns:a16="http://schemas.microsoft.com/office/drawing/2014/main" id="{7E3A34CC-67E1-44DB-B542-F9B8BC31C785}"/>
              </a:ext>
            </a:extLst>
          </p:cNvPr>
          <p:cNvPicPr>
            <a:picLocks noChangeAspect="1"/>
          </p:cNvPicPr>
          <p:nvPr/>
        </p:nvPicPr>
        <p:blipFill>
          <a:blip r:embed="rId4"/>
          <a:stretch>
            <a:fillRect/>
          </a:stretch>
        </p:blipFill>
        <p:spPr>
          <a:xfrm>
            <a:off x="9359106" y="1847102"/>
            <a:ext cx="2741531" cy="191368"/>
          </a:xfrm>
          <a:prstGeom prst="rect">
            <a:avLst/>
          </a:prstGeom>
        </p:spPr>
      </p:pic>
      <p:pic>
        <p:nvPicPr>
          <p:cNvPr id="54" name="Picture 53">
            <a:extLst>
              <a:ext uri="{FF2B5EF4-FFF2-40B4-BE49-F238E27FC236}">
                <a16:creationId xmlns:a16="http://schemas.microsoft.com/office/drawing/2014/main" id="{63450EF9-BB12-456D-884A-6C6D118672CC}"/>
              </a:ext>
            </a:extLst>
          </p:cNvPr>
          <p:cNvPicPr>
            <a:picLocks noChangeAspect="1"/>
          </p:cNvPicPr>
          <p:nvPr/>
        </p:nvPicPr>
        <p:blipFill>
          <a:blip r:embed="rId4"/>
          <a:stretch>
            <a:fillRect/>
          </a:stretch>
        </p:blipFill>
        <p:spPr>
          <a:xfrm>
            <a:off x="9675583" y="2044401"/>
            <a:ext cx="2425054" cy="190215"/>
          </a:xfrm>
          <a:prstGeom prst="rect">
            <a:avLst/>
          </a:prstGeom>
        </p:spPr>
      </p:pic>
      <p:pic>
        <p:nvPicPr>
          <p:cNvPr id="55" name="Picture 54">
            <a:extLst>
              <a:ext uri="{FF2B5EF4-FFF2-40B4-BE49-F238E27FC236}">
                <a16:creationId xmlns:a16="http://schemas.microsoft.com/office/drawing/2014/main" id="{AC0CD80D-D2CC-4C84-A881-90CEEAC6428B}"/>
              </a:ext>
            </a:extLst>
          </p:cNvPr>
          <p:cNvPicPr>
            <a:picLocks noChangeAspect="1"/>
          </p:cNvPicPr>
          <p:nvPr/>
        </p:nvPicPr>
        <p:blipFill>
          <a:blip r:embed="rId4"/>
          <a:stretch>
            <a:fillRect/>
          </a:stretch>
        </p:blipFill>
        <p:spPr>
          <a:xfrm>
            <a:off x="9889685" y="2194304"/>
            <a:ext cx="2162224" cy="174592"/>
          </a:xfrm>
          <a:prstGeom prst="rect">
            <a:avLst/>
          </a:prstGeom>
        </p:spPr>
      </p:pic>
      <p:pic>
        <p:nvPicPr>
          <p:cNvPr id="56" name="Picture 55">
            <a:extLst>
              <a:ext uri="{FF2B5EF4-FFF2-40B4-BE49-F238E27FC236}">
                <a16:creationId xmlns:a16="http://schemas.microsoft.com/office/drawing/2014/main" id="{B4765A24-219A-4EBB-948F-3C388A2A67B4}"/>
              </a:ext>
            </a:extLst>
          </p:cNvPr>
          <p:cNvPicPr>
            <a:picLocks noChangeAspect="1"/>
          </p:cNvPicPr>
          <p:nvPr/>
        </p:nvPicPr>
        <p:blipFill>
          <a:blip r:embed="rId4"/>
          <a:stretch>
            <a:fillRect/>
          </a:stretch>
        </p:blipFill>
        <p:spPr>
          <a:xfrm>
            <a:off x="9302044" y="4353737"/>
            <a:ext cx="2786687" cy="353295"/>
          </a:xfrm>
          <a:prstGeom prst="rect">
            <a:avLst/>
          </a:prstGeom>
        </p:spPr>
      </p:pic>
      <p:pic>
        <p:nvPicPr>
          <p:cNvPr id="58" name="Picture 57">
            <a:extLst>
              <a:ext uri="{FF2B5EF4-FFF2-40B4-BE49-F238E27FC236}">
                <a16:creationId xmlns:a16="http://schemas.microsoft.com/office/drawing/2014/main" id="{B8E81FE7-4662-46C1-9250-21DD56ADAC13}"/>
              </a:ext>
            </a:extLst>
          </p:cNvPr>
          <p:cNvPicPr>
            <a:picLocks noChangeAspect="1"/>
          </p:cNvPicPr>
          <p:nvPr/>
        </p:nvPicPr>
        <p:blipFill>
          <a:blip r:embed="rId10"/>
          <a:stretch>
            <a:fillRect/>
          </a:stretch>
        </p:blipFill>
        <p:spPr>
          <a:xfrm>
            <a:off x="103268" y="2582349"/>
            <a:ext cx="3562350" cy="752475"/>
          </a:xfrm>
          <a:prstGeom prst="rect">
            <a:avLst/>
          </a:prstGeom>
        </p:spPr>
      </p:pic>
      <p:pic>
        <p:nvPicPr>
          <p:cNvPr id="59" name="Picture 58">
            <a:extLst>
              <a:ext uri="{FF2B5EF4-FFF2-40B4-BE49-F238E27FC236}">
                <a16:creationId xmlns:a16="http://schemas.microsoft.com/office/drawing/2014/main" id="{AA5E059E-6080-4073-BB8C-370BC831BB6C}"/>
              </a:ext>
            </a:extLst>
          </p:cNvPr>
          <p:cNvPicPr>
            <a:picLocks noChangeAspect="1"/>
          </p:cNvPicPr>
          <p:nvPr/>
        </p:nvPicPr>
        <p:blipFill>
          <a:blip r:embed="rId4"/>
          <a:stretch>
            <a:fillRect/>
          </a:stretch>
        </p:blipFill>
        <p:spPr>
          <a:xfrm>
            <a:off x="1913016" y="3147163"/>
            <a:ext cx="4088162" cy="188478"/>
          </a:xfrm>
          <a:prstGeom prst="rect">
            <a:avLst/>
          </a:prstGeom>
        </p:spPr>
      </p:pic>
      <p:pic>
        <p:nvPicPr>
          <p:cNvPr id="61" name="Picture 60">
            <a:extLst>
              <a:ext uri="{FF2B5EF4-FFF2-40B4-BE49-F238E27FC236}">
                <a16:creationId xmlns:a16="http://schemas.microsoft.com/office/drawing/2014/main" id="{0CB7AE2B-628D-4FA1-B5C8-CD6E30281E3E}"/>
              </a:ext>
            </a:extLst>
          </p:cNvPr>
          <p:cNvPicPr>
            <a:picLocks noChangeAspect="1"/>
          </p:cNvPicPr>
          <p:nvPr/>
        </p:nvPicPr>
        <p:blipFill>
          <a:blip r:embed="rId11"/>
          <a:stretch>
            <a:fillRect/>
          </a:stretch>
        </p:blipFill>
        <p:spPr>
          <a:xfrm>
            <a:off x="80690" y="5878966"/>
            <a:ext cx="3895725" cy="371475"/>
          </a:xfrm>
          <a:prstGeom prst="rect">
            <a:avLst/>
          </a:prstGeom>
        </p:spPr>
      </p:pic>
      <p:pic>
        <p:nvPicPr>
          <p:cNvPr id="62" name="Picture 61">
            <a:extLst>
              <a:ext uri="{FF2B5EF4-FFF2-40B4-BE49-F238E27FC236}">
                <a16:creationId xmlns:a16="http://schemas.microsoft.com/office/drawing/2014/main" id="{90ED7D11-2A8F-4454-9E8A-6678E2A632F8}"/>
              </a:ext>
            </a:extLst>
          </p:cNvPr>
          <p:cNvPicPr>
            <a:picLocks noChangeAspect="1"/>
          </p:cNvPicPr>
          <p:nvPr/>
        </p:nvPicPr>
        <p:blipFill>
          <a:blip r:embed="rId4"/>
          <a:stretch>
            <a:fillRect/>
          </a:stretch>
        </p:blipFill>
        <p:spPr>
          <a:xfrm>
            <a:off x="3574164" y="6064703"/>
            <a:ext cx="2483389" cy="193889"/>
          </a:xfrm>
          <a:prstGeom prst="rect">
            <a:avLst/>
          </a:prstGeom>
        </p:spPr>
      </p:pic>
      <p:sp>
        <p:nvSpPr>
          <p:cNvPr id="63" name="TextBox 62">
            <a:extLst>
              <a:ext uri="{FF2B5EF4-FFF2-40B4-BE49-F238E27FC236}">
                <a16:creationId xmlns:a16="http://schemas.microsoft.com/office/drawing/2014/main" id="{C6EFD6DC-4FAD-4868-B21E-6B9E2E6EB7B3}"/>
              </a:ext>
            </a:extLst>
          </p:cNvPr>
          <p:cNvSpPr txBox="1"/>
          <p:nvPr/>
        </p:nvSpPr>
        <p:spPr>
          <a:xfrm>
            <a:off x="6105791" y="4658544"/>
            <a:ext cx="901081" cy="338554"/>
          </a:xfrm>
          <a:prstGeom prst="rect">
            <a:avLst/>
          </a:prstGeom>
          <a:noFill/>
        </p:spPr>
        <p:txBody>
          <a:bodyPr wrap="none" rtlCol="0">
            <a:spAutoFit/>
          </a:bodyPr>
          <a:lstStyle/>
          <a:p>
            <a:r>
              <a:rPr lang="en-US" sz="1600" u="sng"/>
              <a:t>collect() </a:t>
            </a:r>
          </a:p>
        </p:txBody>
      </p:sp>
      <p:sp>
        <p:nvSpPr>
          <p:cNvPr id="65" name="TextBox 64">
            <a:extLst>
              <a:ext uri="{FF2B5EF4-FFF2-40B4-BE49-F238E27FC236}">
                <a16:creationId xmlns:a16="http://schemas.microsoft.com/office/drawing/2014/main" id="{E5E5468A-D576-4DE8-A3F6-3AAF7AA82F06}"/>
              </a:ext>
            </a:extLst>
          </p:cNvPr>
          <p:cNvSpPr txBox="1"/>
          <p:nvPr/>
        </p:nvSpPr>
        <p:spPr>
          <a:xfrm>
            <a:off x="6118578" y="5002336"/>
            <a:ext cx="6175022" cy="769441"/>
          </a:xfrm>
          <a:prstGeom prst="rect">
            <a:avLst/>
          </a:prstGeom>
          <a:noFill/>
        </p:spPr>
        <p:txBody>
          <a:bodyPr wrap="square">
            <a:spAutoFit/>
          </a:bodyPr>
          <a:lstStyle/>
          <a:p>
            <a:r>
              <a:rPr lang="en-US" sz="1100"/>
              <a:t>The collect() method is a special type of reduction called a </a:t>
            </a:r>
            <a:r>
              <a:rPr lang="en-US" sz="1100" b="1" i="1"/>
              <a:t>mutable reduction</a:t>
            </a:r>
            <a:r>
              <a:rPr lang="en-US" sz="1100"/>
              <a:t>. It is more efficient than a regular reduction because we use the same mutable object while accumulating. Common mutable objects include StringBuilder and ArrayList. This is a really useful method, because it lets us get data out of streams and into another form. The method signatures are as follows:</a:t>
            </a:r>
          </a:p>
        </p:txBody>
      </p:sp>
      <p:pic>
        <p:nvPicPr>
          <p:cNvPr id="67" name="Picture 66">
            <a:extLst>
              <a:ext uri="{FF2B5EF4-FFF2-40B4-BE49-F238E27FC236}">
                <a16:creationId xmlns:a16="http://schemas.microsoft.com/office/drawing/2014/main" id="{E03560DC-4C20-4056-9567-3C7AD370A085}"/>
              </a:ext>
            </a:extLst>
          </p:cNvPr>
          <p:cNvPicPr>
            <a:picLocks noChangeAspect="1"/>
          </p:cNvPicPr>
          <p:nvPr/>
        </p:nvPicPr>
        <p:blipFill>
          <a:blip r:embed="rId12"/>
          <a:stretch>
            <a:fillRect/>
          </a:stretch>
        </p:blipFill>
        <p:spPr>
          <a:xfrm>
            <a:off x="6198441" y="5781958"/>
            <a:ext cx="4848225" cy="514350"/>
          </a:xfrm>
          <a:prstGeom prst="rect">
            <a:avLst/>
          </a:prstGeom>
        </p:spPr>
      </p:pic>
      <p:sp>
        <p:nvSpPr>
          <p:cNvPr id="69" name="TextBox 68">
            <a:extLst>
              <a:ext uri="{FF2B5EF4-FFF2-40B4-BE49-F238E27FC236}">
                <a16:creationId xmlns:a16="http://schemas.microsoft.com/office/drawing/2014/main" id="{934ED202-6181-4B00-8A9E-D3C2484B4CDF}"/>
              </a:ext>
            </a:extLst>
          </p:cNvPr>
          <p:cNvSpPr txBox="1"/>
          <p:nvPr/>
        </p:nvSpPr>
        <p:spPr>
          <a:xfrm>
            <a:off x="6124478" y="6419408"/>
            <a:ext cx="6180666" cy="430887"/>
          </a:xfrm>
          <a:prstGeom prst="rect">
            <a:avLst/>
          </a:prstGeom>
          <a:noFill/>
        </p:spPr>
        <p:txBody>
          <a:bodyPr wrap="square">
            <a:spAutoFit/>
          </a:bodyPr>
          <a:lstStyle/>
          <a:p>
            <a:r>
              <a:rPr lang="en-US" sz="1100"/>
              <a:t>Let’s start with the first signature, which is used when we want to code specifically how collecting should work. Our wolf example from reduce can be converted to use collect():</a:t>
            </a:r>
          </a:p>
        </p:txBody>
      </p:sp>
    </p:spTree>
    <p:extLst>
      <p:ext uri="{BB962C8B-B14F-4D97-AF65-F5344CB8AC3E}">
        <p14:creationId xmlns:p14="http://schemas.microsoft.com/office/powerpoint/2010/main" val="500781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4FAF6-104D-4628-8A91-E29BF2829568}"/>
              </a:ext>
            </a:extLst>
          </p:cNvPr>
          <p:cNvPicPr>
            <a:picLocks noChangeAspect="1"/>
          </p:cNvPicPr>
          <p:nvPr/>
        </p:nvPicPr>
        <p:blipFill>
          <a:blip r:embed="rId2"/>
          <a:stretch>
            <a:fillRect/>
          </a:stretch>
        </p:blipFill>
        <p:spPr>
          <a:xfrm>
            <a:off x="87312" y="0"/>
            <a:ext cx="3686175" cy="542925"/>
          </a:xfrm>
          <a:prstGeom prst="rect">
            <a:avLst/>
          </a:prstGeom>
        </p:spPr>
      </p:pic>
      <p:sp>
        <p:nvSpPr>
          <p:cNvPr id="7" name="TextBox 6">
            <a:extLst>
              <a:ext uri="{FF2B5EF4-FFF2-40B4-BE49-F238E27FC236}">
                <a16:creationId xmlns:a16="http://schemas.microsoft.com/office/drawing/2014/main" id="{3B9F7559-EC81-4A09-99A2-F33416DAEC47}"/>
              </a:ext>
            </a:extLst>
          </p:cNvPr>
          <p:cNvSpPr txBox="1"/>
          <p:nvPr/>
        </p:nvSpPr>
        <p:spPr>
          <a:xfrm>
            <a:off x="0" y="542925"/>
            <a:ext cx="6096000" cy="2462213"/>
          </a:xfrm>
          <a:prstGeom prst="rect">
            <a:avLst/>
          </a:prstGeom>
          <a:noFill/>
        </p:spPr>
        <p:txBody>
          <a:bodyPr wrap="square">
            <a:spAutoFit/>
          </a:bodyPr>
          <a:lstStyle/>
          <a:p>
            <a:r>
              <a:rPr lang="en-US" sz="1100"/>
              <a:t>The first parameter is a Supplier that creates the object that will store the results as we collect data. Remember that a Supplier doesn’t take any parameters and returns a value. In this case, it constructs a new StringBuilder.</a:t>
            </a:r>
          </a:p>
          <a:p>
            <a:endParaRPr lang="en-US" sz="1100"/>
          </a:p>
          <a:p>
            <a:r>
              <a:rPr lang="en-US" sz="1100"/>
              <a:t>The second parameter is a BiConsumer, which takes two parameters and doesn’t return anything. It is responsible for adding one more element to the data collection. In this example, it appends the next String to the StringBuilder.</a:t>
            </a:r>
          </a:p>
          <a:p>
            <a:endParaRPr lang="en-US" sz="1100"/>
          </a:p>
          <a:p>
            <a:r>
              <a:rPr lang="en-US" sz="1100"/>
              <a:t> The final parameter is another BiConsumer. It is responsible for taking two data collections and merging them. This is useful when we are processing in parallel. Two smaller collections are formed and then merged into one. This would work with StringBuilder only if we didn’t care about the order of the letters. In this case, the accumulator and combiner have similar logic. </a:t>
            </a:r>
          </a:p>
          <a:p>
            <a:endParaRPr lang="en-US" sz="1100"/>
          </a:p>
          <a:p>
            <a:r>
              <a:rPr lang="en-US" sz="1100"/>
              <a:t>Now let’s look at an example where the logic is different in the accumulator and combiner:</a:t>
            </a:r>
          </a:p>
        </p:txBody>
      </p:sp>
      <p:pic>
        <p:nvPicPr>
          <p:cNvPr id="9" name="Picture 8">
            <a:extLst>
              <a:ext uri="{FF2B5EF4-FFF2-40B4-BE49-F238E27FC236}">
                <a16:creationId xmlns:a16="http://schemas.microsoft.com/office/drawing/2014/main" id="{3A12D118-4239-491E-8967-198398CD0873}"/>
              </a:ext>
            </a:extLst>
          </p:cNvPr>
          <p:cNvPicPr>
            <a:picLocks noChangeAspect="1"/>
          </p:cNvPicPr>
          <p:nvPr/>
        </p:nvPicPr>
        <p:blipFill>
          <a:blip r:embed="rId3"/>
          <a:stretch>
            <a:fillRect/>
          </a:stretch>
        </p:blipFill>
        <p:spPr>
          <a:xfrm>
            <a:off x="87312" y="3005138"/>
            <a:ext cx="4305300" cy="762000"/>
          </a:xfrm>
          <a:prstGeom prst="rect">
            <a:avLst/>
          </a:prstGeom>
        </p:spPr>
      </p:pic>
      <p:sp>
        <p:nvSpPr>
          <p:cNvPr id="11" name="TextBox 10">
            <a:extLst>
              <a:ext uri="{FF2B5EF4-FFF2-40B4-BE49-F238E27FC236}">
                <a16:creationId xmlns:a16="http://schemas.microsoft.com/office/drawing/2014/main" id="{C7332C76-2AE9-4876-B58E-282CB283FD50}"/>
              </a:ext>
            </a:extLst>
          </p:cNvPr>
          <p:cNvSpPr txBox="1"/>
          <p:nvPr/>
        </p:nvSpPr>
        <p:spPr>
          <a:xfrm>
            <a:off x="0" y="3767138"/>
            <a:ext cx="6096000" cy="1107996"/>
          </a:xfrm>
          <a:prstGeom prst="rect">
            <a:avLst/>
          </a:prstGeom>
          <a:noFill/>
        </p:spPr>
        <p:txBody>
          <a:bodyPr wrap="square">
            <a:spAutoFit/>
          </a:bodyPr>
          <a:lstStyle/>
          <a:p>
            <a:r>
              <a:rPr lang="en-US" sz="1100"/>
              <a:t>We started with the long signature because that’s how you implement your own collector. It is important to know how to do this for the exam and to understand how collectors work. In practice, there are many common collectors that come up over and over. Rather than making developers keep reimplementing the same ones, Java provides an interface with common collectors. This approach also makes the code easier to read because it is more expressive. For example, we could rewrite the previous example as follows:</a:t>
            </a:r>
          </a:p>
        </p:txBody>
      </p:sp>
      <p:pic>
        <p:nvPicPr>
          <p:cNvPr id="13" name="Picture 12">
            <a:extLst>
              <a:ext uri="{FF2B5EF4-FFF2-40B4-BE49-F238E27FC236}">
                <a16:creationId xmlns:a16="http://schemas.microsoft.com/office/drawing/2014/main" id="{510F5AA4-0CC0-4A43-8E6A-CBA12CB65453}"/>
              </a:ext>
            </a:extLst>
          </p:cNvPr>
          <p:cNvPicPr>
            <a:picLocks noChangeAspect="1"/>
          </p:cNvPicPr>
          <p:nvPr/>
        </p:nvPicPr>
        <p:blipFill>
          <a:blip r:embed="rId4"/>
          <a:stretch>
            <a:fillRect/>
          </a:stretch>
        </p:blipFill>
        <p:spPr>
          <a:xfrm>
            <a:off x="87312" y="4876801"/>
            <a:ext cx="5095875" cy="590550"/>
          </a:xfrm>
          <a:prstGeom prst="rect">
            <a:avLst/>
          </a:prstGeom>
        </p:spPr>
      </p:pic>
      <p:sp>
        <p:nvSpPr>
          <p:cNvPr id="15" name="TextBox 14">
            <a:extLst>
              <a:ext uri="{FF2B5EF4-FFF2-40B4-BE49-F238E27FC236}">
                <a16:creationId xmlns:a16="http://schemas.microsoft.com/office/drawing/2014/main" id="{2BC36363-E26B-4AF0-B710-6A75CB4A077D}"/>
              </a:ext>
            </a:extLst>
          </p:cNvPr>
          <p:cNvSpPr txBox="1"/>
          <p:nvPr/>
        </p:nvSpPr>
        <p:spPr>
          <a:xfrm>
            <a:off x="0" y="5506329"/>
            <a:ext cx="6096000" cy="261610"/>
          </a:xfrm>
          <a:prstGeom prst="rect">
            <a:avLst/>
          </a:prstGeom>
          <a:noFill/>
        </p:spPr>
        <p:txBody>
          <a:bodyPr wrap="square">
            <a:spAutoFit/>
          </a:bodyPr>
          <a:lstStyle/>
          <a:p>
            <a:r>
              <a:rPr lang="en-US" sz="1100"/>
              <a:t>If we didn’t need the set to be sorted, we could make the code even shorter: </a:t>
            </a:r>
          </a:p>
        </p:txBody>
      </p:sp>
      <p:pic>
        <p:nvPicPr>
          <p:cNvPr id="17" name="Picture 16">
            <a:extLst>
              <a:ext uri="{FF2B5EF4-FFF2-40B4-BE49-F238E27FC236}">
                <a16:creationId xmlns:a16="http://schemas.microsoft.com/office/drawing/2014/main" id="{414BBA6C-819C-4B23-B82C-56C96FB813D3}"/>
              </a:ext>
            </a:extLst>
          </p:cNvPr>
          <p:cNvPicPr>
            <a:picLocks noChangeAspect="1"/>
          </p:cNvPicPr>
          <p:nvPr/>
        </p:nvPicPr>
        <p:blipFill>
          <a:blip r:embed="rId5"/>
          <a:stretch>
            <a:fillRect/>
          </a:stretch>
        </p:blipFill>
        <p:spPr>
          <a:xfrm>
            <a:off x="87312" y="5776406"/>
            <a:ext cx="3657600" cy="571500"/>
          </a:xfrm>
          <a:prstGeom prst="rect">
            <a:avLst/>
          </a:prstGeom>
        </p:spPr>
      </p:pic>
      <p:sp>
        <p:nvSpPr>
          <p:cNvPr id="19" name="TextBox 18">
            <a:extLst>
              <a:ext uri="{FF2B5EF4-FFF2-40B4-BE49-F238E27FC236}">
                <a16:creationId xmlns:a16="http://schemas.microsoft.com/office/drawing/2014/main" id="{D3D931BD-D375-4D7C-B887-11975B6A9FA5}"/>
              </a:ext>
            </a:extLst>
          </p:cNvPr>
          <p:cNvSpPr txBox="1"/>
          <p:nvPr/>
        </p:nvSpPr>
        <p:spPr>
          <a:xfrm>
            <a:off x="8290" y="6427113"/>
            <a:ext cx="6096000" cy="430887"/>
          </a:xfrm>
          <a:prstGeom prst="rect">
            <a:avLst/>
          </a:prstGeom>
          <a:noFill/>
        </p:spPr>
        <p:txBody>
          <a:bodyPr wrap="square">
            <a:spAutoFit/>
          </a:bodyPr>
          <a:lstStyle/>
          <a:p>
            <a:r>
              <a:rPr lang="en-US" sz="1100"/>
              <a:t>You might get different output for this last one since toSet() makes no guarantees as to which implementation of Set you’ll get. It is likely to be a HashSet , but you shouldn’t expect or rely on that. </a:t>
            </a:r>
          </a:p>
        </p:txBody>
      </p:sp>
      <p:cxnSp>
        <p:nvCxnSpPr>
          <p:cNvPr id="20" name="Straight Connector 19">
            <a:extLst>
              <a:ext uri="{FF2B5EF4-FFF2-40B4-BE49-F238E27FC236}">
                <a16:creationId xmlns:a16="http://schemas.microsoft.com/office/drawing/2014/main" id="{FB6233F3-13CF-4FD0-A44E-745B9E2054B2}"/>
              </a:ext>
            </a:extLst>
          </p:cNvPr>
          <p:cNvCxnSpPr>
            <a:cxnSpLocks/>
          </p:cNvCxnSpPr>
          <p:nvPr/>
        </p:nvCxnSpPr>
        <p:spPr>
          <a:xfrm>
            <a:off x="606671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B6CA075-6C7D-46E3-BB21-C4E3489D61FD}"/>
              </a:ext>
            </a:extLst>
          </p:cNvPr>
          <p:cNvPicPr>
            <a:picLocks noChangeAspect="1"/>
          </p:cNvPicPr>
          <p:nvPr/>
        </p:nvPicPr>
        <p:blipFill>
          <a:blip r:embed="rId6"/>
          <a:stretch>
            <a:fillRect/>
          </a:stretch>
        </p:blipFill>
        <p:spPr>
          <a:xfrm>
            <a:off x="6125286" y="0"/>
            <a:ext cx="5372100" cy="628650"/>
          </a:xfrm>
          <a:prstGeom prst="rect">
            <a:avLst/>
          </a:prstGeom>
        </p:spPr>
      </p:pic>
      <p:sp>
        <p:nvSpPr>
          <p:cNvPr id="24" name="TextBox 23">
            <a:extLst>
              <a:ext uri="{FF2B5EF4-FFF2-40B4-BE49-F238E27FC236}">
                <a16:creationId xmlns:a16="http://schemas.microsoft.com/office/drawing/2014/main" id="{79CE412C-BFE7-44C2-8DEA-08C21417D98B}"/>
              </a:ext>
            </a:extLst>
          </p:cNvPr>
          <p:cNvSpPr txBox="1"/>
          <p:nvPr/>
        </p:nvSpPr>
        <p:spPr>
          <a:xfrm>
            <a:off x="6066715" y="541258"/>
            <a:ext cx="6096000" cy="430887"/>
          </a:xfrm>
          <a:prstGeom prst="rect">
            <a:avLst/>
          </a:prstGeom>
          <a:noFill/>
        </p:spPr>
        <p:txBody>
          <a:bodyPr wrap="square">
            <a:spAutoFit/>
          </a:bodyPr>
          <a:lstStyle/>
          <a:p>
            <a:r>
              <a:rPr lang="en-US" sz="1100"/>
              <a:t>Later in this chapter, we will show many Collectors that are used for grouping data. It’s a big topic, so it’s best to master how streams work before adding too many Collectors into the mix.</a:t>
            </a:r>
          </a:p>
        </p:txBody>
      </p:sp>
      <p:sp>
        <p:nvSpPr>
          <p:cNvPr id="14" name="TextBox 13">
            <a:extLst>
              <a:ext uri="{FF2B5EF4-FFF2-40B4-BE49-F238E27FC236}">
                <a16:creationId xmlns:a16="http://schemas.microsoft.com/office/drawing/2014/main" id="{C9E4A9B3-8456-4FB2-AC35-C61B4C00F8A7}"/>
              </a:ext>
            </a:extLst>
          </p:cNvPr>
          <p:cNvSpPr txBox="1"/>
          <p:nvPr/>
        </p:nvSpPr>
        <p:spPr>
          <a:xfrm>
            <a:off x="6066715" y="972145"/>
            <a:ext cx="4409374" cy="369332"/>
          </a:xfrm>
          <a:prstGeom prst="rect">
            <a:avLst/>
          </a:prstGeom>
          <a:noFill/>
        </p:spPr>
        <p:txBody>
          <a:bodyPr wrap="square">
            <a:spAutoFit/>
          </a:bodyPr>
          <a:lstStyle/>
          <a:p>
            <a:pPr marL="342900" indent="-342900">
              <a:buFont typeface="Wingdings" panose="05000000000000000000" pitchFamily="2" charset="2"/>
              <a:buChar char="Ø"/>
            </a:pPr>
            <a:r>
              <a:rPr lang="en-US"/>
              <a:t>Using Common Intermediate Operations </a:t>
            </a:r>
          </a:p>
        </p:txBody>
      </p:sp>
      <p:sp>
        <p:nvSpPr>
          <p:cNvPr id="16" name="TextBox 15">
            <a:extLst>
              <a:ext uri="{FF2B5EF4-FFF2-40B4-BE49-F238E27FC236}">
                <a16:creationId xmlns:a16="http://schemas.microsoft.com/office/drawing/2014/main" id="{BAD58656-9E16-4E01-98FD-B1B5D222AD5C}"/>
              </a:ext>
            </a:extLst>
          </p:cNvPr>
          <p:cNvSpPr txBox="1"/>
          <p:nvPr/>
        </p:nvSpPr>
        <p:spPr>
          <a:xfrm>
            <a:off x="6125286" y="1309225"/>
            <a:ext cx="6066714" cy="769441"/>
          </a:xfrm>
          <a:prstGeom prst="rect">
            <a:avLst/>
          </a:prstGeom>
          <a:noFill/>
        </p:spPr>
        <p:txBody>
          <a:bodyPr wrap="square">
            <a:spAutoFit/>
          </a:bodyPr>
          <a:lstStyle/>
          <a:p>
            <a:r>
              <a:rPr lang="en-US" sz="1100"/>
              <a:t>Unlike a terminal operation, intermediate operations deal with infinite streams simply by returning an infinite stream. Since elements are produced only as needed, this works fine. The assembly line worker doesn’t need to worry about how many more elements are coming through and instead can focus on the current element. </a:t>
            </a:r>
          </a:p>
        </p:txBody>
      </p:sp>
      <p:sp>
        <p:nvSpPr>
          <p:cNvPr id="18" name="TextBox 17">
            <a:extLst>
              <a:ext uri="{FF2B5EF4-FFF2-40B4-BE49-F238E27FC236}">
                <a16:creationId xmlns:a16="http://schemas.microsoft.com/office/drawing/2014/main" id="{9884C60D-7857-421F-B48B-115DC5D6A2E4}"/>
              </a:ext>
            </a:extLst>
          </p:cNvPr>
          <p:cNvSpPr txBox="1"/>
          <p:nvPr/>
        </p:nvSpPr>
        <p:spPr>
          <a:xfrm>
            <a:off x="6125286" y="2064658"/>
            <a:ext cx="753155" cy="338554"/>
          </a:xfrm>
          <a:prstGeom prst="rect">
            <a:avLst/>
          </a:prstGeom>
          <a:noFill/>
        </p:spPr>
        <p:txBody>
          <a:bodyPr wrap="none" rtlCol="0">
            <a:spAutoFit/>
          </a:bodyPr>
          <a:lstStyle/>
          <a:p>
            <a:r>
              <a:rPr lang="en-US" sz="1600" u="sng"/>
              <a:t>filter() </a:t>
            </a:r>
          </a:p>
        </p:txBody>
      </p:sp>
      <p:sp>
        <p:nvSpPr>
          <p:cNvPr id="21" name="TextBox 20">
            <a:extLst>
              <a:ext uri="{FF2B5EF4-FFF2-40B4-BE49-F238E27FC236}">
                <a16:creationId xmlns:a16="http://schemas.microsoft.com/office/drawing/2014/main" id="{795EBF9A-1FAB-4B9A-B4F3-F5CC2CA4AB59}"/>
              </a:ext>
            </a:extLst>
          </p:cNvPr>
          <p:cNvSpPr txBox="1"/>
          <p:nvPr/>
        </p:nvSpPr>
        <p:spPr>
          <a:xfrm>
            <a:off x="6125286" y="2393027"/>
            <a:ext cx="6008144" cy="430887"/>
          </a:xfrm>
          <a:prstGeom prst="rect">
            <a:avLst/>
          </a:prstGeom>
          <a:noFill/>
        </p:spPr>
        <p:txBody>
          <a:bodyPr wrap="square">
            <a:spAutoFit/>
          </a:bodyPr>
          <a:lstStyle/>
          <a:p>
            <a:r>
              <a:rPr lang="en-US" sz="1100"/>
              <a:t>The filter() method returns a Stream with elements that match a given expression. Here is the method signature: </a:t>
            </a:r>
          </a:p>
        </p:txBody>
      </p:sp>
      <p:sp>
        <p:nvSpPr>
          <p:cNvPr id="23" name="TextBox 22">
            <a:extLst>
              <a:ext uri="{FF2B5EF4-FFF2-40B4-BE49-F238E27FC236}">
                <a16:creationId xmlns:a16="http://schemas.microsoft.com/office/drawing/2014/main" id="{E083C84C-5855-43C6-8EE8-7FCA77EB9DB9}"/>
              </a:ext>
            </a:extLst>
          </p:cNvPr>
          <p:cNvSpPr txBox="1"/>
          <p:nvPr/>
        </p:nvSpPr>
        <p:spPr>
          <a:xfrm>
            <a:off x="6125286" y="3650776"/>
            <a:ext cx="966227" cy="338554"/>
          </a:xfrm>
          <a:prstGeom prst="rect">
            <a:avLst/>
          </a:prstGeom>
          <a:noFill/>
        </p:spPr>
        <p:txBody>
          <a:bodyPr wrap="none" rtlCol="0">
            <a:spAutoFit/>
          </a:bodyPr>
          <a:lstStyle/>
          <a:p>
            <a:r>
              <a:rPr lang="en-US" sz="1600" u="sng"/>
              <a:t>distinct() </a:t>
            </a:r>
          </a:p>
        </p:txBody>
      </p:sp>
      <p:sp>
        <p:nvSpPr>
          <p:cNvPr id="25" name="TextBox 24">
            <a:extLst>
              <a:ext uri="{FF2B5EF4-FFF2-40B4-BE49-F238E27FC236}">
                <a16:creationId xmlns:a16="http://schemas.microsoft.com/office/drawing/2014/main" id="{24D6DB30-733E-4513-8023-D43336324AEE}"/>
              </a:ext>
            </a:extLst>
          </p:cNvPr>
          <p:cNvSpPr txBox="1"/>
          <p:nvPr/>
        </p:nvSpPr>
        <p:spPr>
          <a:xfrm>
            <a:off x="6183312" y="4060536"/>
            <a:ext cx="5921375" cy="600164"/>
          </a:xfrm>
          <a:prstGeom prst="rect">
            <a:avLst/>
          </a:prstGeom>
          <a:noFill/>
        </p:spPr>
        <p:txBody>
          <a:bodyPr wrap="square">
            <a:spAutoFit/>
          </a:bodyPr>
          <a:lstStyle/>
          <a:p>
            <a:r>
              <a:rPr lang="en-US" sz="1100"/>
              <a:t>The distinct() method returns a stream with duplicate values removed.</a:t>
            </a:r>
          </a:p>
          <a:p>
            <a:endParaRPr lang="en-US" sz="1100"/>
          </a:p>
          <a:p>
            <a:r>
              <a:rPr lang="en-US" sz="1100"/>
              <a:t>The method signature is as follows: </a:t>
            </a:r>
          </a:p>
        </p:txBody>
      </p:sp>
      <p:pic>
        <p:nvPicPr>
          <p:cNvPr id="29" name="Picture 28">
            <a:extLst>
              <a:ext uri="{FF2B5EF4-FFF2-40B4-BE49-F238E27FC236}">
                <a16:creationId xmlns:a16="http://schemas.microsoft.com/office/drawing/2014/main" id="{1987FC7C-050C-46B4-917C-D83F86F97A13}"/>
              </a:ext>
            </a:extLst>
          </p:cNvPr>
          <p:cNvPicPr>
            <a:picLocks noChangeAspect="1"/>
          </p:cNvPicPr>
          <p:nvPr/>
        </p:nvPicPr>
        <p:blipFill>
          <a:blip r:embed="rId7"/>
          <a:stretch>
            <a:fillRect/>
          </a:stretch>
        </p:blipFill>
        <p:spPr>
          <a:xfrm>
            <a:off x="6217179" y="2823914"/>
            <a:ext cx="3238500" cy="219075"/>
          </a:xfrm>
          <a:prstGeom prst="rect">
            <a:avLst/>
          </a:prstGeom>
        </p:spPr>
      </p:pic>
      <p:pic>
        <p:nvPicPr>
          <p:cNvPr id="31" name="Picture 30">
            <a:extLst>
              <a:ext uri="{FF2B5EF4-FFF2-40B4-BE49-F238E27FC236}">
                <a16:creationId xmlns:a16="http://schemas.microsoft.com/office/drawing/2014/main" id="{58F5EC3F-ED02-40C2-943C-3CF416D8508E}"/>
              </a:ext>
            </a:extLst>
          </p:cNvPr>
          <p:cNvPicPr>
            <a:picLocks noChangeAspect="1"/>
          </p:cNvPicPr>
          <p:nvPr/>
        </p:nvPicPr>
        <p:blipFill>
          <a:blip r:embed="rId8"/>
          <a:stretch>
            <a:fillRect/>
          </a:stretch>
        </p:blipFill>
        <p:spPr>
          <a:xfrm>
            <a:off x="6217179" y="3222862"/>
            <a:ext cx="4886325" cy="381000"/>
          </a:xfrm>
          <a:prstGeom prst="rect">
            <a:avLst/>
          </a:prstGeom>
        </p:spPr>
      </p:pic>
      <p:pic>
        <p:nvPicPr>
          <p:cNvPr id="33" name="Picture 32">
            <a:extLst>
              <a:ext uri="{FF2B5EF4-FFF2-40B4-BE49-F238E27FC236}">
                <a16:creationId xmlns:a16="http://schemas.microsoft.com/office/drawing/2014/main" id="{074E87F0-663B-4AE7-BC50-F91E7E3BBA56}"/>
              </a:ext>
            </a:extLst>
          </p:cNvPr>
          <p:cNvPicPr>
            <a:picLocks noChangeAspect="1"/>
          </p:cNvPicPr>
          <p:nvPr/>
        </p:nvPicPr>
        <p:blipFill>
          <a:blip r:embed="rId9"/>
          <a:stretch>
            <a:fillRect/>
          </a:stretch>
        </p:blipFill>
        <p:spPr>
          <a:xfrm>
            <a:off x="6279440" y="4725203"/>
            <a:ext cx="1400175" cy="209550"/>
          </a:xfrm>
          <a:prstGeom prst="rect">
            <a:avLst/>
          </a:prstGeom>
        </p:spPr>
      </p:pic>
      <p:sp>
        <p:nvSpPr>
          <p:cNvPr id="35" name="TextBox 34">
            <a:extLst>
              <a:ext uri="{FF2B5EF4-FFF2-40B4-BE49-F238E27FC236}">
                <a16:creationId xmlns:a16="http://schemas.microsoft.com/office/drawing/2014/main" id="{C7A28BBE-34C5-40E1-B384-1D930C00F320}"/>
              </a:ext>
            </a:extLst>
          </p:cNvPr>
          <p:cNvSpPr txBox="1"/>
          <p:nvPr/>
        </p:nvSpPr>
        <p:spPr>
          <a:xfrm>
            <a:off x="6254753" y="4916364"/>
            <a:ext cx="5907962" cy="261610"/>
          </a:xfrm>
          <a:prstGeom prst="rect">
            <a:avLst/>
          </a:prstGeom>
          <a:noFill/>
        </p:spPr>
        <p:txBody>
          <a:bodyPr wrap="square">
            <a:spAutoFit/>
          </a:bodyPr>
          <a:lstStyle/>
          <a:p>
            <a:r>
              <a:rPr lang="en-US" sz="1100"/>
              <a:t>Here’s an example: </a:t>
            </a:r>
          </a:p>
        </p:txBody>
      </p:sp>
      <p:pic>
        <p:nvPicPr>
          <p:cNvPr id="37" name="Picture 36">
            <a:extLst>
              <a:ext uri="{FF2B5EF4-FFF2-40B4-BE49-F238E27FC236}">
                <a16:creationId xmlns:a16="http://schemas.microsoft.com/office/drawing/2014/main" id="{52144E25-F80B-44B6-99C5-F47AC169565F}"/>
              </a:ext>
            </a:extLst>
          </p:cNvPr>
          <p:cNvPicPr>
            <a:picLocks noChangeAspect="1"/>
          </p:cNvPicPr>
          <p:nvPr/>
        </p:nvPicPr>
        <p:blipFill>
          <a:blip r:embed="rId10"/>
          <a:stretch>
            <a:fillRect/>
          </a:stretch>
        </p:blipFill>
        <p:spPr>
          <a:xfrm>
            <a:off x="6284375" y="5191734"/>
            <a:ext cx="4152900" cy="381000"/>
          </a:xfrm>
          <a:prstGeom prst="rect">
            <a:avLst/>
          </a:prstGeom>
        </p:spPr>
      </p:pic>
      <p:sp>
        <p:nvSpPr>
          <p:cNvPr id="38" name="TextBox 37">
            <a:extLst>
              <a:ext uri="{FF2B5EF4-FFF2-40B4-BE49-F238E27FC236}">
                <a16:creationId xmlns:a16="http://schemas.microsoft.com/office/drawing/2014/main" id="{32F87DE3-1D94-423A-8165-2F6996A2E292}"/>
              </a:ext>
            </a:extLst>
          </p:cNvPr>
          <p:cNvSpPr txBox="1"/>
          <p:nvPr/>
        </p:nvSpPr>
        <p:spPr>
          <a:xfrm>
            <a:off x="6183312" y="5649514"/>
            <a:ext cx="1585690" cy="338554"/>
          </a:xfrm>
          <a:prstGeom prst="rect">
            <a:avLst/>
          </a:prstGeom>
          <a:noFill/>
        </p:spPr>
        <p:txBody>
          <a:bodyPr wrap="none" rtlCol="0">
            <a:spAutoFit/>
          </a:bodyPr>
          <a:lstStyle/>
          <a:p>
            <a:r>
              <a:rPr lang="en-US" sz="1600" u="sng"/>
              <a:t>limit() and skip() </a:t>
            </a:r>
          </a:p>
        </p:txBody>
      </p:sp>
      <p:sp>
        <p:nvSpPr>
          <p:cNvPr id="40" name="TextBox 39">
            <a:extLst>
              <a:ext uri="{FF2B5EF4-FFF2-40B4-BE49-F238E27FC236}">
                <a16:creationId xmlns:a16="http://schemas.microsoft.com/office/drawing/2014/main" id="{357B81BE-7E49-4C02-9CDA-11755B954FA3}"/>
              </a:ext>
            </a:extLst>
          </p:cNvPr>
          <p:cNvSpPr txBox="1"/>
          <p:nvPr/>
        </p:nvSpPr>
        <p:spPr>
          <a:xfrm>
            <a:off x="6217179" y="5938644"/>
            <a:ext cx="5916251" cy="600164"/>
          </a:xfrm>
          <a:prstGeom prst="rect">
            <a:avLst/>
          </a:prstGeom>
          <a:noFill/>
        </p:spPr>
        <p:txBody>
          <a:bodyPr wrap="square">
            <a:spAutoFit/>
          </a:bodyPr>
          <a:lstStyle/>
          <a:p>
            <a:r>
              <a:rPr lang="en-US" sz="1100"/>
              <a:t>The limit() and skip() methods make a Stream smaller</a:t>
            </a:r>
          </a:p>
          <a:p>
            <a:endParaRPr lang="en-US" sz="1100"/>
          </a:p>
          <a:p>
            <a:r>
              <a:rPr lang="en-US" sz="1100"/>
              <a:t>The method signatures are shown here: </a:t>
            </a:r>
          </a:p>
        </p:txBody>
      </p:sp>
      <p:pic>
        <p:nvPicPr>
          <p:cNvPr id="42" name="Picture 41">
            <a:extLst>
              <a:ext uri="{FF2B5EF4-FFF2-40B4-BE49-F238E27FC236}">
                <a16:creationId xmlns:a16="http://schemas.microsoft.com/office/drawing/2014/main" id="{174DEEAF-889F-46BF-85C0-D8AB7FFE0DE4}"/>
              </a:ext>
            </a:extLst>
          </p:cNvPr>
          <p:cNvPicPr>
            <a:picLocks noChangeAspect="1"/>
          </p:cNvPicPr>
          <p:nvPr/>
        </p:nvPicPr>
        <p:blipFill>
          <a:blip r:embed="rId11"/>
          <a:stretch>
            <a:fillRect/>
          </a:stretch>
        </p:blipFill>
        <p:spPr>
          <a:xfrm>
            <a:off x="6324596" y="6524625"/>
            <a:ext cx="1895475" cy="333375"/>
          </a:xfrm>
          <a:prstGeom prst="rect">
            <a:avLst/>
          </a:prstGeom>
        </p:spPr>
      </p:pic>
      <p:pic>
        <p:nvPicPr>
          <p:cNvPr id="43" name="Picture 42">
            <a:extLst>
              <a:ext uri="{FF2B5EF4-FFF2-40B4-BE49-F238E27FC236}">
                <a16:creationId xmlns:a16="http://schemas.microsoft.com/office/drawing/2014/main" id="{274BDDF5-4CCD-4135-9F16-A964D4F79FCB}"/>
              </a:ext>
            </a:extLst>
          </p:cNvPr>
          <p:cNvPicPr>
            <a:picLocks noChangeAspect="1"/>
          </p:cNvPicPr>
          <p:nvPr/>
        </p:nvPicPr>
        <p:blipFill>
          <a:blip r:embed="rId12"/>
          <a:stretch>
            <a:fillRect/>
          </a:stretch>
        </p:blipFill>
        <p:spPr>
          <a:xfrm>
            <a:off x="1736806" y="3570514"/>
            <a:ext cx="2483389" cy="227237"/>
          </a:xfrm>
          <a:prstGeom prst="rect">
            <a:avLst/>
          </a:prstGeom>
        </p:spPr>
      </p:pic>
      <p:pic>
        <p:nvPicPr>
          <p:cNvPr id="44" name="Picture 43">
            <a:extLst>
              <a:ext uri="{FF2B5EF4-FFF2-40B4-BE49-F238E27FC236}">
                <a16:creationId xmlns:a16="http://schemas.microsoft.com/office/drawing/2014/main" id="{DE442FF8-6A23-4F02-B7C5-170DF65F3888}"/>
              </a:ext>
            </a:extLst>
          </p:cNvPr>
          <p:cNvPicPr>
            <a:picLocks noChangeAspect="1"/>
          </p:cNvPicPr>
          <p:nvPr/>
        </p:nvPicPr>
        <p:blipFill>
          <a:blip r:embed="rId12"/>
          <a:stretch>
            <a:fillRect/>
          </a:stretch>
        </p:blipFill>
        <p:spPr>
          <a:xfrm>
            <a:off x="1769182" y="5292951"/>
            <a:ext cx="4147070" cy="134171"/>
          </a:xfrm>
          <a:prstGeom prst="rect">
            <a:avLst/>
          </a:prstGeom>
        </p:spPr>
      </p:pic>
      <p:pic>
        <p:nvPicPr>
          <p:cNvPr id="45" name="Picture 44">
            <a:extLst>
              <a:ext uri="{FF2B5EF4-FFF2-40B4-BE49-F238E27FC236}">
                <a16:creationId xmlns:a16="http://schemas.microsoft.com/office/drawing/2014/main" id="{8871C144-561A-4729-AD14-82A8806E96E8}"/>
              </a:ext>
            </a:extLst>
          </p:cNvPr>
          <p:cNvPicPr>
            <a:picLocks noChangeAspect="1"/>
          </p:cNvPicPr>
          <p:nvPr/>
        </p:nvPicPr>
        <p:blipFill>
          <a:blip r:embed="rId12"/>
          <a:stretch>
            <a:fillRect/>
          </a:stretch>
        </p:blipFill>
        <p:spPr>
          <a:xfrm>
            <a:off x="1769182" y="6193620"/>
            <a:ext cx="4180935" cy="121455"/>
          </a:xfrm>
          <a:prstGeom prst="rect">
            <a:avLst/>
          </a:prstGeom>
        </p:spPr>
      </p:pic>
      <p:pic>
        <p:nvPicPr>
          <p:cNvPr id="46" name="Picture 45">
            <a:extLst>
              <a:ext uri="{FF2B5EF4-FFF2-40B4-BE49-F238E27FC236}">
                <a16:creationId xmlns:a16="http://schemas.microsoft.com/office/drawing/2014/main" id="{CD342B66-5829-4D09-9ED4-DD208DA8FBA7}"/>
              </a:ext>
            </a:extLst>
          </p:cNvPr>
          <p:cNvPicPr>
            <a:picLocks noChangeAspect="1"/>
          </p:cNvPicPr>
          <p:nvPr/>
        </p:nvPicPr>
        <p:blipFill>
          <a:blip r:embed="rId12"/>
          <a:stretch>
            <a:fillRect/>
          </a:stretch>
        </p:blipFill>
        <p:spPr>
          <a:xfrm>
            <a:off x="10314296" y="2780675"/>
            <a:ext cx="1790391" cy="810675"/>
          </a:xfrm>
          <a:prstGeom prst="rect">
            <a:avLst/>
          </a:prstGeom>
        </p:spPr>
      </p:pic>
      <p:pic>
        <p:nvPicPr>
          <p:cNvPr id="47" name="Picture 46">
            <a:extLst>
              <a:ext uri="{FF2B5EF4-FFF2-40B4-BE49-F238E27FC236}">
                <a16:creationId xmlns:a16="http://schemas.microsoft.com/office/drawing/2014/main" id="{A3D1D8C5-5A65-4B49-BE56-A077659A057A}"/>
              </a:ext>
            </a:extLst>
          </p:cNvPr>
          <p:cNvPicPr>
            <a:picLocks noChangeAspect="1"/>
          </p:cNvPicPr>
          <p:nvPr/>
        </p:nvPicPr>
        <p:blipFill>
          <a:blip r:embed="rId12"/>
          <a:stretch>
            <a:fillRect/>
          </a:stretch>
        </p:blipFill>
        <p:spPr>
          <a:xfrm>
            <a:off x="8994947" y="5423004"/>
            <a:ext cx="2597689" cy="145279"/>
          </a:xfrm>
          <a:prstGeom prst="rect">
            <a:avLst/>
          </a:prstGeom>
        </p:spPr>
      </p:pic>
    </p:spTree>
    <p:extLst>
      <p:ext uri="{BB962C8B-B14F-4D97-AF65-F5344CB8AC3E}">
        <p14:creationId xmlns:p14="http://schemas.microsoft.com/office/powerpoint/2010/main" val="4126764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64F0AB-D258-4B35-8047-68F2276C6318}"/>
              </a:ext>
            </a:extLst>
          </p:cNvPr>
          <p:cNvSpPr txBox="1"/>
          <p:nvPr/>
        </p:nvSpPr>
        <p:spPr>
          <a:xfrm>
            <a:off x="0" y="0"/>
            <a:ext cx="6096000" cy="600164"/>
          </a:xfrm>
          <a:prstGeom prst="rect">
            <a:avLst/>
          </a:prstGeom>
          <a:noFill/>
        </p:spPr>
        <p:txBody>
          <a:bodyPr wrap="square">
            <a:spAutoFit/>
          </a:bodyPr>
          <a:lstStyle/>
          <a:p>
            <a:r>
              <a:rPr lang="en-US" sz="1100"/>
              <a:t>The following code creates an infinite stream of numbers counting from 1. The skip() operation returns an infinite stream starting with the numbers counting from 6, since it skips the first five elements. The limit() call takes the first two of those. Now we have a finite stream with two elements: </a:t>
            </a:r>
          </a:p>
        </p:txBody>
      </p:sp>
      <p:pic>
        <p:nvPicPr>
          <p:cNvPr id="7" name="Picture 6">
            <a:extLst>
              <a:ext uri="{FF2B5EF4-FFF2-40B4-BE49-F238E27FC236}">
                <a16:creationId xmlns:a16="http://schemas.microsoft.com/office/drawing/2014/main" id="{F6681E5B-8D8A-44B4-BD86-678AD623DC67}"/>
              </a:ext>
            </a:extLst>
          </p:cNvPr>
          <p:cNvPicPr>
            <a:picLocks noChangeAspect="1"/>
          </p:cNvPicPr>
          <p:nvPr/>
        </p:nvPicPr>
        <p:blipFill>
          <a:blip r:embed="rId2"/>
          <a:stretch>
            <a:fillRect/>
          </a:stretch>
        </p:blipFill>
        <p:spPr>
          <a:xfrm>
            <a:off x="84314" y="600164"/>
            <a:ext cx="3714750" cy="371475"/>
          </a:xfrm>
          <a:prstGeom prst="rect">
            <a:avLst/>
          </a:prstGeom>
        </p:spPr>
      </p:pic>
      <p:sp>
        <p:nvSpPr>
          <p:cNvPr id="8" name="TextBox 7">
            <a:extLst>
              <a:ext uri="{FF2B5EF4-FFF2-40B4-BE49-F238E27FC236}">
                <a16:creationId xmlns:a16="http://schemas.microsoft.com/office/drawing/2014/main" id="{0DC627DB-2301-4966-BD12-196AFBE2D3F7}"/>
              </a:ext>
            </a:extLst>
          </p:cNvPr>
          <p:cNvSpPr txBox="1"/>
          <p:nvPr/>
        </p:nvSpPr>
        <p:spPr>
          <a:xfrm>
            <a:off x="0" y="971639"/>
            <a:ext cx="724878" cy="338554"/>
          </a:xfrm>
          <a:prstGeom prst="rect">
            <a:avLst/>
          </a:prstGeom>
          <a:noFill/>
        </p:spPr>
        <p:txBody>
          <a:bodyPr wrap="none" rtlCol="0">
            <a:spAutoFit/>
          </a:bodyPr>
          <a:lstStyle/>
          <a:p>
            <a:r>
              <a:rPr lang="en-US" sz="1600" u="sng"/>
              <a:t>map() </a:t>
            </a:r>
          </a:p>
        </p:txBody>
      </p:sp>
      <p:sp>
        <p:nvSpPr>
          <p:cNvPr id="10" name="TextBox 9">
            <a:extLst>
              <a:ext uri="{FF2B5EF4-FFF2-40B4-BE49-F238E27FC236}">
                <a16:creationId xmlns:a16="http://schemas.microsoft.com/office/drawing/2014/main" id="{53F7E5C1-E9CB-448B-A880-4B3246C0D55D}"/>
              </a:ext>
            </a:extLst>
          </p:cNvPr>
          <p:cNvSpPr txBox="1"/>
          <p:nvPr/>
        </p:nvSpPr>
        <p:spPr>
          <a:xfrm>
            <a:off x="33866" y="1310193"/>
            <a:ext cx="6270469" cy="430887"/>
          </a:xfrm>
          <a:prstGeom prst="rect">
            <a:avLst/>
          </a:prstGeom>
          <a:noFill/>
        </p:spPr>
        <p:txBody>
          <a:bodyPr wrap="square">
            <a:spAutoFit/>
          </a:bodyPr>
          <a:lstStyle/>
          <a:p>
            <a:r>
              <a:rPr lang="en-US" sz="1100"/>
              <a:t>The map() method creates a one-to-one mapping from the elements in the stream to the elements of the next step in the stream. The method signature is as follows: </a:t>
            </a:r>
          </a:p>
        </p:txBody>
      </p:sp>
      <p:cxnSp>
        <p:nvCxnSpPr>
          <p:cNvPr id="11" name="Straight Connector 10">
            <a:extLst>
              <a:ext uri="{FF2B5EF4-FFF2-40B4-BE49-F238E27FC236}">
                <a16:creationId xmlns:a16="http://schemas.microsoft.com/office/drawing/2014/main" id="{350FAFAF-CB0D-412B-A1D6-C4225D27184D}"/>
              </a:ext>
            </a:extLst>
          </p:cNvPr>
          <p:cNvCxnSpPr>
            <a:cxnSpLocks/>
          </p:cNvCxnSpPr>
          <p:nvPr/>
        </p:nvCxnSpPr>
        <p:spPr>
          <a:xfrm>
            <a:off x="6254184" y="-3092"/>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FCA7423-FEBA-48A2-9AA0-D318CE68603A}"/>
              </a:ext>
            </a:extLst>
          </p:cNvPr>
          <p:cNvPicPr>
            <a:picLocks noChangeAspect="1"/>
          </p:cNvPicPr>
          <p:nvPr/>
        </p:nvPicPr>
        <p:blipFill>
          <a:blip r:embed="rId3"/>
          <a:stretch>
            <a:fillRect/>
          </a:stretch>
        </p:blipFill>
        <p:spPr>
          <a:xfrm>
            <a:off x="144108" y="1741080"/>
            <a:ext cx="3924300" cy="190500"/>
          </a:xfrm>
          <a:prstGeom prst="rect">
            <a:avLst/>
          </a:prstGeom>
        </p:spPr>
      </p:pic>
      <p:sp>
        <p:nvSpPr>
          <p:cNvPr id="15" name="TextBox 14">
            <a:extLst>
              <a:ext uri="{FF2B5EF4-FFF2-40B4-BE49-F238E27FC236}">
                <a16:creationId xmlns:a16="http://schemas.microsoft.com/office/drawing/2014/main" id="{B85B9909-4D51-4860-99A1-5A43D96DDAB9}"/>
              </a:ext>
            </a:extLst>
          </p:cNvPr>
          <p:cNvSpPr txBox="1"/>
          <p:nvPr/>
        </p:nvSpPr>
        <p:spPr>
          <a:xfrm>
            <a:off x="33867" y="1931580"/>
            <a:ext cx="6378508" cy="430887"/>
          </a:xfrm>
          <a:prstGeom prst="rect">
            <a:avLst/>
          </a:prstGeom>
          <a:noFill/>
        </p:spPr>
        <p:txBody>
          <a:bodyPr wrap="square">
            <a:spAutoFit/>
          </a:bodyPr>
          <a:lstStyle/>
          <a:p>
            <a:r>
              <a:rPr lang="en-US" sz="1100"/>
              <a:t>This one looks more complicated than the others you have seen. It uses the lambda expression to figure out the type passed to that function and the one returned. The return type is the stream that gets returned. </a:t>
            </a:r>
          </a:p>
        </p:txBody>
      </p:sp>
      <p:pic>
        <p:nvPicPr>
          <p:cNvPr id="17" name="Picture 16">
            <a:extLst>
              <a:ext uri="{FF2B5EF4-FFF2-40B4-BE49-F238E27FC236}">
                <a16:creationId xmlns:a16="http://schemas.microsoft.com/office/drawing/2014/main" id="{2916D589-1D2E-4B70-8A01-DDA0D62A6643}"/>
              </a:ext>
            </a:extLst>
          </p:cNvPr>
          <p:cNvPicPr>
            <a:picLocks noChangeAspect="1"/>
          </p:cNvPicPr>
          <p:nvPr/>
        </p:nvPicPr>
        <p:blipFill>
          <a:blip r:embed="rId4"/>
          <a:stretch>
            <a:fillRect/>
          </a:stretch>
        </p:blipFill>
        <p:spPr>
          <a:xfrm>
            <a:off x="106892" y="2392819"/>
            <a:ext cx="5353050" cy="523875"/>
          </a:xfrm>
          <a:prstGeom prst="rect">
            <a:avLst/>
          </a:prstGeom>
        </p:spPr>
      </p:pic>
      <p:sp>
        <p:nvSpPr>
          <p:cNvPr id="19" name="TextBox 18">
            <a:extLst>
              <a:ext uri="{FF2B5EF4-FFF2-40B4-BE49-F238E27FC236}">
                <a16:creationId xmlns:a16="http://schemas.microsoft.com/office/drawing/2014/main" id="{DA9D85AC-0F37-4B21-AF44-5D53EDADC834}"/>
              </a:ext>
            </a:extLst>
          </p:cNvPr>
          <p:cNvSpPr txBox="1"/>
          <p:nvPr/>
        </p:nvSpPr>
        <p:spPr>
          <a:xfrm>
            <a:off x="-8466" y="2970928"/>
            <a:ext cx="6112932" cy="261610"/>
          </a:xfrm>
          <a:prstGeom prst="rect">
            <a:avLst/>
          </a:prstGeom>
          <a:noFill/>
        </p:spPr>
        <p:txBody>
          <a:bodyPr wrap="square">
            <a:spAutoFit/>
          </a:bodyPr>
          <a:lstStyle/>
          <a:p>
            <a:r>
              <a:rPr lang="en-US" sz="1100"/>
              <a:t>As an example, this code converts a list of String objects to a list of Integer s representing their lengths:</a:t>
            </a:r>
          </a:p>
        </p:txBody>
      </p:sp>
      <p:pic>
        <p:nvPicPr>
          <p:cNvPr id="21" name="Picture 20">
            <a:extLst>
              <a:ext uri="{FF2B5EF4-FFF2-40B4-BE49-F238E27FC236}">
                <a16:creationId xmlns:a16="http://schemas.microsoft.com/office/drawing/2014/main" id="{96182E72-D12D-4620-9035-A4DFD2D67224}"/>
              </a:ext>
            </a:extLst>
          </p:cNvPr>
          <p:cNvPicPr>
            <a:picLocks noChangeAspect="1"/>
          </p:cNvPicPr>
          <p:nvPr/>
        </p:nvPicPr>
        <p:blipFill>
          <a:blip r:embed="rId5"/>
          <a:stretch>
            <a:fillRect/>
          </a:stretch>
        </p:blipFill>
        <p:spPr>
          <a:xfrm>
            <a:off x="86958" y="3244865"/>
            <a:ext cx="4038600" cy="381000"/>
          </a:xfrm>
          <a:prstGeom prst="rect">
            <a:avLst/>
          </a:prstGeom>
        </p:spPr>
      </p:pic>
      <p:sp>
        <p:nvSpPr>
          <p:cNvPr id="22" name="TextBox 21">
            <a:extLst>
              <a:ext uri="{FF2B5EF4-FFF2-40B4-BE49-F238E27FC236}">
                <a16:creationId xmlns:a16="http://schemas.microsoft.com/office/drawing/2014/main" id="{0A4D5A6C-AB24-499F-B720-0509EF7B536A}"/>
              </a:ext>
            </a:extLst>
          </p:cNvPr>
          <p:cNvSpPr txBox="1"/>
          <p:nvPr/>
        </p:nvSpPr>
        <p:spPr>
          <a:xfrm>
            <a:off x="0" y="3671722"/>
            <a:ext cx="1009892" cy="338554"/>
          </a:xfrm>
          <a:prstGeom prst="rect">
            <a:avLst/>
          </a:prstGeom>
          <a:noFill/>
        </p:spPr>
        <p:txBody>
          <a:bodyPr wrap="none" rtlCol="0">
            <a:spAutoFit/>
          </a:bodyPr>
          <a:lstStyle/>
          <a:p>
            <a:r>
              <a:rPr lang="en-US" sz="1600" u="sng"/>
              <a:t>flatMap() </a:t>
            </a:r>
          </a:p>
        </p:txBody>
      </p:sp>
      <p:sp>
        <p:nvSpPr>
          <p:cNvPr id="24" name="TextBox 23">
            <a:extLst>
              <a:ext uri="{FF2B5EF4-FFF2-40B4-BE49-F238E27FC236}">
                <a16:creationId xmlns:a16="http://schemas.microsoft.com/office/drawing/2014/main" id="{A155E5AD-9ED5-438E-89F8-6336ED0E6A37}"/>
              </a:ext>
            </a:extLst>
          </p:cNvPr>
          <p:cNvSpPr txBox="1"/>
          <p:nvPr/>
        </p:nvSpPr>
        <p:spPr>
          <a:xfrm>
            <a:off x="38286" y="3997057"/>
            <a:ext cx="6266049" cy="600164"/>
          </a:xfrm>
          <a:prstGeom prst="rect">
            <a:avLst/>
          </a:prstGeom>
          <a:noFill/>
        </p:spPr>
        <p:txBody>
          <a:bodyPr wrap="square">
            <a:spAutoFit/>
          </a:bodyPr>
          <a:lstStyle/>
          <a:p>
            <a:r>
              <a:rPr lang="en-US" sz="1100"/>
              <a:t>The flatMap() method takes each element in the stream and makes any elements it contains top-level elements in a single stream. This is helpful when you want to remove empty elements from a stream</a:t>
            </a:r>
            <a:endParaRPr lang="ar-KW" sz="1100"/>
          </a:p>
          <a:p>
            <a:r>
              <a:rPr lang="en-US" sz="1100"/>
              <a:t> or you want to combine a stream of lists.</a:t>
            </a:r>
          </a:p>
        </p:txBody>
      </p:sp>
      <p:pic>
        <p:nvPicPr>
          <p:cNvPr id="26" name="Picture 25">
            <a:extLst>
              <a:ext uri="{FF2B5EF4-FFF2-40B4-BE49-F238E27FC236}">
                <a16:creationId xmlns:a16="http://schemas.microsoft.com/office/drawing/2014/main" id="{4B32148C-830F-45E6-B187-0BB3CC1D500B}"/>
              </a:ext>
            </a:extLst>
          </p:cNvPr>
          <p:cNvPicPr>
            <a:picLocks noChangeAspect="1"/>
          </p:cNvPicPr>
          <p:nvPr/>
        </p:nvPicPr>
        <p:blipFill>
          <a:blip r:embed="rId6"/>
          <a:stretch>
            <a:fillRect/>
          </a:stretch>
        </p:blipFill>
        <p:spPr>
          <a:xfrm>
            <a:off x="106892" y="4628456"/>
            <a:ext cx="5334000" cy="209550"/>
          </a:xfrm>
          <a:prstGeom prst="rect">
            <a:avLst/>
          </a:prstGeom>
        </p:spPr>
      </p:pic>
      <p:sp>
        <p:nvSpPr>
          <p:cNvPr id="28" name="TextBox 27">
            <a:extLst>
              <a:ext uri="{FF2B5EF4-FFF2-40B4-BE49-F238E27FC236}">
                <a16:creationId xmlns:a16="http://schemas.microsoft.com/office/drawing/2014/main" id="{E370534B-8508-4F14-BAD1-1068D2631496}"/>
              </a:ext>
            </a:extLst>
          </p:cNvPr>
          <p:cNvSpPr txBox="1"/>
          <p:nvPr/>
        </p:nvSpPr>
        <p:spPr>
          <a:xfrm>
            <a:off x="33866" y="4853906"/>
            <a:ext cx="6162443" cy="938719"/>
          </a:xfrm>
          <a:prstGeom prst="rect">
            <a:avLst/>
          </a:prstGeom>
          <a:noFill/>
        </p:spPr>
        <p:txBody>
          <a:bodyPr wrap="square">
            <a:spAutoFit/>
          </a:bodyPr>
          <a:lstStyle/>
          <a:p>
            <a:r>
              <a:rPr lang="en-US" sz="1100"/>
              <a:t>This gibberish basically says that it returns a Stream of the type that the function contains at a lower level. Don’t worry about the signature. It’s a headache.</a:t>
            </a:r>
            <a:endParaRPr lang="ar-KW" sz="1100"/>
          </a:p>
          <a:p>
            <a:endParaRPr lang="ar-KW" sz="1100"/>
          </a:p>
          <a:p>
            <a:r>
              <a:rPr lang="en-US" sz="1100"/>
              <a:t> What you should understand is the example. This gets all of the animals into the same level along with getting rid of the empty list:</a:t>
            </a:r>
          </a:p>
        </p:txBody>
      </p:sp>
      <p:pic>
        <p:nvPicPr>
          <p:cNvPr id="32" name="Picture 31">
            <a:extLst>
              <a:ext uri="{FF2B5EF4-FFF2-40B4-BE49-F238E27FC236}">
                <a16:creationId xmlns:a16="http://schemas.microsoft.com/office/drawing/2014/main" id="{32E411F3-18A5-4969-9392-FE8888A36CD8}"/>
              </a:ext>
            </a:extLst>
          </p:cNvPr>
          <p:cNvPicPr>
            <a:picLocks noChangeAspect="1"/>
          </p:cNvPicPr>
          <p:nvPr/>
        </p:nvPicPr>
        <p:blipFill>
          <a:blip r:embed="rId7"/>
          <a:stretch>
            <a:fillRect/>
          </a:stretch>
        </p:blipFill>
        <p:spPr>
          <a:xfrm>
            <a:off x="106892" y="5814161"/>
            <a:ext cx="4352925" cy="1038225"/>
          </a:xfrm>
          <a:prstGeom prst="rect">
            <a:avLst/>
          </a:prstGeom>
        </p:spPr>
      </p:pic>
      <p:sp>
        <p:nvSpPr>
          <p:cNvPr id="34" name="TextBox 33">
            <a:extLst>
              <a:ext uri="{FF2B5EF4-FFF2-40B4-BE49-F238E27FC236}">
                <a16:creationId xmlns:a16="http://schemas.microsoft.com/office/drawing/2014/main" id="{F94F1752-97E0-4076-A52A-CC97C8D615A1}"/>
              </a:ext>
            </a:extLst>
          </p:cNvPr>
          <p:cNvSpPr txBox="1"/>
          <p:nvPr/>
        </p:nvSpPr>
        <p:spPr>
          <a:xfrm>
            <a:off x="4513114" y="6088437"/>
            <a:ext cx="1296364" cy="261610"/>
          </a:xfrm>
          <a:prstGeom prst="rect">
            <a:avLst/>
          </a:prstGeom>
          <a:noFill/>
        </p:spPr>
        <p:txBody>
          <a:bodyPr wrap="square">
            <a:spAutoFit/>
          </a:bodyPr>
          <a:lstStyle/>
          <a:p>
            <a:r>
              <a:rPr lang="en-US" sz="1100"/>
              <a:t>Here’s the output: </a:t>
            </a:r>
          </a:p>
        </p:txBody>
      </p:sp>
      <p:pic>
        <p:nvPicPr>
          <p:cNvPr id="36" name="Picture 35">
            <a:extLst>
              <a:ext uri="{FF2B5EF4-FFF2-40B4-BE49-F238E27FC236}">
                <a16:creationId xmlns:a16="http://schemas.microsoft.com/office/drawing/2014/main" id="{3E53313C-99BA-4808-AEBB-B69CC39CC7B9}"/>
              </a:ext>
            </a:extLst>
          </p:cNvPr>
          <p:cNvPicPr>
            <a:picLocks noChangeAspect="1"/>
          </p:cNvPicPr>
          <p:nvPr/>
        </p:nvPicPr>
        <p:blipFill>
          <a:blip r:embed="rId8"/>
          <a:stretch>
            <a:fillRect/>
          </a:stretch>
        </p:blipFill>
        <p:spPr>
          <a:xfrm>
            <a:off x="5128159" y="6299117"/>
            <a:ext cx="866775" cy="561975"/>
          </a:xfrm>
          <a:prstGeom prst="rect">
            <a:avLst/>
          </a:prstGeom>
        </p:spPr>
      </p:pic>
      <p:sp>
        <p:nvSpPr>
          <p:cNvPr id="38" name="TextBox 37">
            <a:extLst>
              <a:ext uri="{FF2B5EF4-FFF2-40B4-BE49-F238E27FC236}">
                <a16:creationId xmlns:a16="http://schemas.microsoft.com/office/drawing/2014/main" id="{C866E543-0690-43D5-ACC4-3946A488982B}"/>
              </a:ext>
            </a:extLst>
          </p:cNvPr>
          <p:cNvSpPr txBox="1"/>
          <p:nvPr/>
        </p:nvSpPr>
        <p:spPr>
          <a:xfrm>
            <a:off x="6254184" y="-3218"/>
            <a:ext cx="5903949" cy="430887"/>
          </a:xfrm>
          <a:prstGeom prst="rect">
            <a:avLst/>
          </a:prstGeom>
          <a:noFill/>
        </p:spPr>
        <p:txBody>
          <a:bodyPr wrap="square">
            <a:spAutoFit/>
          </a:bodyPr>
          <a:lstStyle/>
          <a:p>
            <a:r>
              <a:rPr lang="en-US" sz="1100"/>
              <a:t>As you can see, it removed the empty list completely and changed all elements of each list to be at the top level of the stream.</a:t>
            </a:r>
          </a:p>
        </p:txBody>
      </p:sp>
      <p:sp>
        <p:nvSpPr>
          <p:cNvPr id="39" name="TextBox 38">
            <a:extLst>
              <a:ext uri="{FF2B5EF4-FFF2-40B4-BE49-F238E27FC236}">
                <a16:creationId xmlns:a16="http://schemas.microsoft.com/office/drawing/2014/main" id="{1A724021-1A2B-432A-A616-BFEC194AFC24}"/>
              </a:ext>
            </a:extLst>
          </p:cNvPr>
          <p:cNvSpPr txBox="1"/>
          <p:nvPr/>
        </p:nvSpPr>
        <p:spPr>
          <a:xfrm>
            <a:off x="6254183" y="427669"/>
            <a:ext cx="894219" cy="338554"/>
          </a:xfrm>
          <a:prstGeom prst="rect">
            <a:avLst/>
          </a:prstGeom>
          <a:noFill/>
        </p:spPr>
        <p:txBody>
          <a:bodyPr wrap="none" rtlCol="0">
            <a:spAutoFit/>
          </a:bodyPr>
          <a:lstStyle/>
          <a:p>
            <a:r>
              <a:rPr lang="en-US" sz="1600" u="sng"/>
              <a:t>sorted() </a:t>
            </a:r>
          </a:p>
        </p:txBody>
      </p:sp>
      <p:sp>
        <p:nvSpPr>
          <p:cNvPr id="41" name="TextBox 40">
            <a:extLst>
              <a:ext uri="{FF2B5EF4-FFF2-40B4-BE49-F238E27FC236}">
                <a16:creationId xmlns:a16="http://schemas.microsoft.com/office/drawing/2014/main" id="{1586C6C6-57EC-4606-AB75-3F19112B378C}"/>
              </a:ext>
            </a:extLst>
          </p:cNvPr>
          <p:cNvSpPr txBox="1"/>
          <p:nvPr/>
        </p:nvSpPr>
        <p:spPr>
          <a:xfrm>
            <a:off x="6254183" y="766223"/>
            <a:ext cx="5853503" cy="261610"/>
          </a:xfrm>
          <a:prstGeom prst="rect">
            <a:avLst/>
          </a:prstGeom>
          <a:noFill/>
        </p:spPr>
        <p:txBody>
          <a:bodyPr wrap="square">
            <a:spAutoFit/>
          </a:bodyPr>
          <a:lstStyle/>
          <a:p>
            <a:r>
              <a:rPr lang="en-US" sz="1100"/>
              <a:t>The sorted() method returns a stream with the elements sorted. The method signatures are these:</a:t>
            </a:r>
          </a:p>
        </p:txBody>
      </p:sp>
      <p:pic>
        <p:nvPicPr>
          <p:cNvPr id="45" name="Picture 44">
            <a:extLst>
              <a:ext uri="{FF2B5EF4-FFF2-40B4-BE49-F238E27FC236}">
                <a16:creationId xmlns:a16="http://schemas.microsoft.com/office/drawing/2014/main" id="{AC9FAA6A-5C58-4244-906A-EAD60C390CC3}"/>
              </a:ext>
            </a:extLst>
          </p:cNvPr>
          <p:cNvPicPr>
            <a:picLocks noChangeAspect="1"/>
          </p:cNvPicPr>
          <p:nvPr/>
        </p:nvPicPr>
        <p:blipFill>
          <a:blip r:embed="rId9"/>
          <a:stretch>
            <a:fillRect/>
          </a:stretch>
        </p:blipFill>
        <p:spPr>
          <a:xfrm>
            <a:off x="6338201" y="1032595"/>
            <a:ext cx="3333750" cy="371475"/>
          </a:xfrm>
          <a:prstGeom prst="rect">
            <a:avLst/>
          </a:prstGeom>
        </p:spPr>
      </p:pic>
      <p:sp>
        <p:nvSpPr>
          <p:cNvPr id="47" name="TextBox 46">
            <a:extLst>
              <a:ext uri="{FF2B5EF4-FFF2-40B4-BE49-F238E27FC236}">
                <a16:creationId xmlns:a16="http://schemas.microsoft.com/office/drawing/2014/main" id="{B409F194-5DFA-40B9-B84D-77D30AF4A402}"/>
              </a:ext>
            </a:extLst>
          </p:cNvPr>
          <p:cNvSpPr txBox="1"/>
          <p:nvPr/>
        </p:nvSpPr>
        <p:spPr>
          <a:xfrm>
            <a:off x="6260930" y="1440998"/>
            <a:ext cx="4086836" cy="261610"/>
          </a:xfrm>
          <a:prstGeom prst="rect">
            <a:avLst/>
          </a:prstGeom>
          <a:noFill/>
        </p:spPr>
        <p:txBody>
          <a:bodyPr wrap="square">
            <a:spAutoFit/>
          </a:bodyPr>
          <a:lstStyle/>
          <a:p>
            <a:r>
              <a:rPr lang="en-US" sz="1100"/>
              <a:t>Calling the first signature uses the default sort order: </a:t>
            </a:r>
          </a:p>
        </p:txBody>
      </p:sp>
      <p:pic>
        <p:nvPicPr>
          <p:cNvPr id="49" name="Picture 48">
            <a:extLst>
              <a:ext uri="{FF2B5EF4-FFF2-40B4-BE49-F238E27FC236}">
                <a16:creationId xmlns:a16="http://schemas.microsoft.com/office/drawing/2014/main" id="{397E82B6-34B7-46E7-B11D-4F3B62529BDC}"/>
              </a:ext>
            </a:extLst>
          </p:cNvPr>
          <p:cNvPicPr>
            <a:picLocks noChangeAspect="1"/>
          </p:cNvPicPr>
          <p:nvPr/>
        </p:nvPicPr>
        <p:blipFill>
          <a:blip r:embed="rId10"/>
          <a:stretch>
            <a:fillRect/>
          </a:stretch>
        </p:blipFill>
        <p:spPr>
          <a:xfrm>
            <a:off x="6338201" y="1707015"/>
            <a:ext cx="3581400" cy="342900"/>
          </a:xfrm>
          <a:prstGeom prst="rect">
            <a:avLst/>
          </a:prstGeom>
        </p:spPr>
      </p:pic>
      <p:sp>
        <p:nvSpPr>
          <p:cNvPr id="51" name="TextBox 50">
            <a:extLst>
              <a:ext uri="{FF2B5EF4-FFF2-40B4-BE49-F238E27FC236}">
                <a16:creationId xmlns:a16="http://schemas.microsoft.com/office/drawing/2014/main" id="{16329C4E-7AC7-4301-9192-ABC741DC73F5}"/>
              </a:ext>
            </a:extLst>
          </p:cNvPr>
          <p:cNvSpPr txBox="1"/>
          <p:nvPr/>
        </p:nvSpPr>
        <p:spPr>
          <a:xfrm>
            <a:off x="6273234" y="2112272"/>
            <a:ext cx="5884899" cy="430887"/>
          </a:xfrm>
          <a:prstGeom prst="rect">
            <a:avLst/>
          </a:prstGeom>
          <a:noFill/>
        </p:spPr>
        <p:txBody>
          <a:bodyPr wrap="square">
            <a:spAutoFit/>
          </a:bodyPr>
          <a:lstStyle/>
          <a:p>
            <a:r>
              <a:rPr lang="en-US" sz="1100"/>
              <a:t>Remember that we can pass a lambda expression as the comparator. For example, we can pass a Comparator implementation:</a:t>
            </a:r>
          </a:p>
        </p:txBody>
      </p:sp>
      <p:pic>
        <p:nvPicPr>
          <p:cNvPr id="53" name="Picture 52">
            <a:extLst>
              <a:ext uri="{FF2B5EF4-FFF2-40B4-BE49-F238E27FC236}">
                <a16:creationId xmlns:a16="http://schemas.microsoft.com/office/drawing/2014/main" id="{46D647BF-39F7-4B7F-AB77-E182E42DBF03}"/>
              </a:ext>
            </a:extLst>
          </p:cNvPr>
          <p:cNvPicPr>
            <a:picLocks noChangeAspect="1"/>
          </p:cNvPicPr>
          <p:nvPr/>
        </p:nvPicPr>
        <p:blipFill>
          <a:blip r:embed="rId11"/>
          <a:stretch>
            <a:fillRect/>
          </a:stretch>
        </p:blipFill>
        <p:spPr>
          <a:xfrm>
            <a:off x="6338201" y="2586393"/>
            <a:ext cx="3762375" cy="371475"/>
          </a:xfrm>
          <a:prstGeom prst="rect">
            <a:avLst/>
          </a:prstGeom>
        </p:spPr>
      </p:pic>
      <p:sp>
        <p:nvSpPr>
          <p:cNvPr id="55" name="TextBox 54">
            <a:extLst>
              <a:ext uri="{FF2B5EF4-FFF2-40B4-BE49-F238E27FC236}">
                <a16:creationId xmlns:a16="http://schemas.microsoft.com/office/drawing/2014/main" id="{35B0EF12-23FA-406D-B674-88973220D4B3}"/>
              </a:ext>
            </a:extLst>
          </p:cNvPr>
          <p:cNvSpPr txBox="1"/>
          <p:nvPr/>
        </p:nvSpPr>
        <p:spPr>
          <a:xfrm>
            <a:off x="6273234" y="2993693"/>
            <a:ext cx="5918764" cy="430887"/>
          </a:xfrm>
          <a:prstGeom prst="rect">
            <a:avLst/>
          </a:prstGeom>
          <a:noFill/>
        </p:spPr>
        <p:txBody>
          <a:bodyPr wrap="square">
            <a:spAutoFit/>
          </a:bodyPr>
          <a:lstStyle/>
          <a:p>
            <a:r>
              <a:rPr lang="en-US" sz="1100"/>
              <a:t>Here we passed a Comparator to specify that we want to sort in the reverse of natural sort order.</a:t>
            </a:r>
          </a:p>
          <a:p>
            <a:r>
              <a:rPr lang="en-US" sz="1100"/>
              <a:t> Ready for a tricky one? Do you see why this doesn’t compile?</a:t>
            </a:r>
          </a:p>
        </p:txBody>
      </p:sp>
      <p:pic>
        <p:nvPicPr>
          <p:cNvPr id="57" name="Picture 56">
            <a:extLst>
              <a:ext uri="{FF2B5EF4-FFF2-40B4-BE49-F238E27FC236}">
                <a16:creationId xmlns:a16="http://schemas.microsoft.com/office/drawing/2014/main" id="{638092F4-8F50-4FEA-82CD-12DA6EE73285}"/>
              </a:ext>
            </a:extLst>
          </p:cNvPr>
          <p:cNvPicPr>
            <a:picLocks noChangeAspect="1"/>
          </p:cNvPicPr>
          <p:nvPr/>
        </p:nvPicPr>
        <p:blipFill>
          <a:blip r:embed="rId12"/>
          <a:stretch>
            <a:fillRect/>
          </a:stretch>
        </p:blipFill>
        <p:spPr>
          <a:xfrm>
            <a:off x="6338201" y="3460405"/>
            <a:ext cx="3714750" cy="171450"/>
          </a:xfrm>
          <a:prstGeom prst="rect">
            <a:avLst/>
          </a:prstGeom>
        </p:spPr>
      </p:pic>
      <p:sp>
        <p:nvSpPr>
          <p:cNvPr id="58" name="TextBox 57">
            <a:extLst>
              <a:ext uri="{FF2B5EF4-FFF2-40B4-BE49-F238E27FC236}">
                <a16:creationId xmlns:a16="http://schemas.microsoft.com/office/drawing/2014/main" id="{BF623E7E-D3E9-4BD2-AC03-475ED84F47F9}"/>
              </a:ext>
            </a:extLst>
          </p:cNvPr>
          <p:cNvSpPr txBox="1"/>
          <p:nvPr/>
        </p:nvSpPr>
        <p:spPr>
          <a:xfrm>
            <a:off x="6252978" y="3645355"/>
            <a:ext cx="761747" cy="338554"/>
          </a:xfrm>
          <a:prstGeom prst="rect">
            <a:avLst/>
          </a:prstGeom>
          <a:noFill/>
        </p:spPr>
        <p:txBody>
          <a:bodyPr wrap="none" rtlCol="0">
            <a:spAutoFit/>
          </a:bodyPr>
          <a:lstStyle/>
          <a:p>
            <a:r>
              <a:rPr lang="en-US" sz="1600" u="sng"/>
              <a:t>peek() </a:t>
            </a:r>
          </a:p>
        </p:txBody>
      </p:sp>
      <p:sp>
        <p:nvSpPr>
          <p:cNvPr id="60" name="TextBox 59">
            <a:extLst>
              <a:ext uri="{FF2B5EF4-FFF2-40B4-BE49-F238E27FC236}">
                <a16:creationId xmlns:a16="http://schemas.microsoft.com/office/drawing/2014/main" id="{F77B47F7-4EBB-4DD4-A0FF-E0814269B4C2}"/>
              </a:ext>
            </a:extLst>
          </p:cNvPr>
          <p:cNvSpPr txBox="1"/>
          <p:nvPr/>
        </p:nvSpPr>
        <p:spPr>
          <a:xfrm>
            <a:off x="6264551" y="3984967"/>
            <a:ext cx="6075485" cy="430887"/>
          </a:xfrm>
          <a:prstGeom prst="rect">
            <a:avLst/>
          </a:prstGeom>
          <a:noFill/>
        </p:spPr>
        <p:txBody>
          <a:bodyPr wrap="square">
            <a:spAutoFit/>
          </a:bodyPr>
          <a:lstStyle/>
          <a:p>
            <a:r>
              <a:rPr lang="en-US" sz="1100"/>
              <a:t>The peek() method is our final intermediate operation. It is useful for debugging because it allows us to perform a stream operation without actually changing the stream. The method signature is as follows: </a:t>
            </a:r>
          </a:p>
        </p:txBody>
      </p:sp>
      <p:pic>
        <p:nvPicPr>
          <p:cNvPr id="62" name="Picture 61">
            <a:extLst>
              <a:ext uri="{FF2B5EF4-FFF2-40B4-BE49-F238E27FC236}">
                <a16:creationId xmlns:a16="http://schemas.microsoft.com/office/drawing/2014/main" id="{31139D00-D338-4121-ABFA-4DA50AC2916D}"/>
              </a:ext>
            </a:extLst>
          </p:cNvPr>
          <p:cNvPicPr>
            <a:picLocks noChangeAspect="1"/>
          </p:cNvPicPr>
          <p:nvPr/>
        </p:nvPicPr>
        <p:blipFill>
          <a:blip r:embed="rId13"/>
          <a:stretch>
            <a:fillRect/>
          </a:stretch>
        </p:blipFill>
        <p:spPr>
          <a:xfrm>
            <a:off x="6338201" y="4437956"/>
            <a:ext cx="2828925" cy="190500"/>
          </a:xfrm>
          <a:prstGeom prst="rect">
            <a:avLst/>
          </a:prstGeom>
        </p:spPr>
      </p:pic>
      <p:sp>
        <p:nvSpPr>
          <p:cNvPr id="64" name="TextBox 63">
            <a:extLst>
              <a:ext uri="{FF2B5EF4-FFF2-40B4-BE49-F238E27FC236}">
                <a16:creationId xmlns:a16="http://schemas.microsoft.com/office/drawing/2014/main" id="{0FC6A823-3F79-4DB6-9343-F8A3D0F61FED}"/>
              </a:ext>
            </a:extLst>
          </p:cNvPr>
          <p:cNvSpPr txBox="1"/>
          <p:nvPr/>
        </p:nvSpPr>
        <p:spPr>
          <a:xfrm>
            <a:off x="6252978" y="4668331"/>
            <a:ext cx="5930313" cy="600164"/>
          </a:xfrm>
          <a:prstGeom prst="rect">
            <a:avLst/>
          </a:prstGeom>
          <a:noFill/>
        </p:spPr>
        <p:txBody>
          <a:bodyPr wrap="square">
            <a:spAutoFit/>
          </a:bodyPr>
          <a:lstStyle/>
          <a:p>
            <a:r>
              <a:rPr lang="en-US" sz="1100"/>
              <a:t>The most common use for peek() is to output the contents of the stream as it goes by. Suppose that</a:t>
            </a:r>
          </a:p>
          <a:p>
            <a:r>
              <a:rPr lang="en-US" sz="1100"/>
              <a:t> we made a typo and counted bears beginning with the letter g instead of b . We are puzzled why the</a:t>
            </a:r>
          </a:p>
          <a:p>
            <a:r>
              <a:rPr lang="en-US" sz="1100"/>
              <a:t> count is 1 instead of 2. We can add a peek() to find out why: </a:t>
            </a:r>
          </a:p>
        </p:txBody>
      </p:sp>
      <p:pic>
        <p:nvPicPr>
          <p:cNvPr id="66" name="Picture 65">
            <a:extLst>
              <a:ext uri="{FF2B5EF4-FFF2-40B4-BE49-F238E27FC236}">
                <a16:creationId xmlns:a16="http://schemas.microsoft.com/office/drawing/2014/main" id="{4A25CCC3-E892-4FB7-8305-F5E0D11E2313}"/>
              </a:ext>
            </a:extLst>
          </p:cNvPr>
          <p:cNvPicPr>
            <a:picLocks noChangeAspect="1"/>
          </p:cNvPicPr>
          <p:nvPr/>
        </p:nvPicPr>
        <p:blipFill>
          <a:blip r:embed="rId14"/>
          <a:stretch>
            <a:fillRect/>
          </a:stretch>
        </p:blipFill>
        <p:spPr>
          <a:xfrm>
            <a:off x="6304335" y="5276986"/>
            <a:ext cx="4857750" cy="752475"/>
          </a:xfrm>
          <a:prstGeom prst="rect">
            <a:avLst/>
          </a:prstGeom>
        </p:spPr>
      </p:pic>
      <p:pic>
        <p:nvPicPr>
          <p:cNvPr id="68" name="Picture 67">
            <a:extLst>
              <a:ext uri="{FF2B5EF4-FFF2-40B4-BE49-F238E27FC236}">
                <a16:creationId xmlns:a16="http://schemas.microsoft.com/office/drawing/2014/main" id="{577967FC-1A36-4411-BB85-005A970EDA7A}"/>
              </a:ext>
            </a:extLst>
          </p:cNvPr>
          <p:cNvPicPr>
            <a:picLocks noChangeAspect="1"/>
          </p:cNvPicPr>
          <p:nvPr/>
        </p:nvPicPr>
        <p:blipFill>
          <a:blip r:embed="rId15"/>
          <a:stretch>
            <a:fillRect/>
          </a:stretch>
        </p:blipFill>
        <p:spPr>
          <a:xfrm>
            <a:off x="6333546" y="6089567"/>
            <a:ext cx="5467350" cy="771525"/>
          </a:xfrm>
          <a:prstGeom prst="rect">
            <a:avLst/>
          </a:prstGeom>
        </p:spPr>
      </p:pic>
      <p:pic>
        <p:nvPicPr>
          <p:cNvPr id="69" name="Picture 68">
            <a:extLst>
              <a:ext uri="{FF2B5EF4-FFF2-40B4-BE49-F238E27FC236}">
                <a16:creationId xmlns:a16="http://schemas.microsoft.com/office/drawing/2014/main" id="{FA0DA7B9-05A6-4057-B31F-EDA611E36A11}"/>
              </a:ext>
            </a:extLst>
          </p:cNvPr>
          <p:cNvPicPr>
            <a:picLocks noChangeAspect="1"/>
          </p:cNvPicPr>
          <p:nvPr/>
        </p:nvPicPr>
        <p:blipFill>
          <a:blip r:embed="rId16"/>
          <a:stretch>
            <a:fillRect/>
          </a:stretch>
        </p:blipFill>
        <p:spPr>
          <a:xfrm flipV="1">
            <a:off x="3354763" y="794512"/>
            <a:ext cx="1507077" cy="157832"/>
          </a:xfrm>
          <a:prstGeom prst="rect">
            <a:avLst/>
          </a:prstGeom>
        </p:spPr>
      </p:pic>
      <p:pic>
        <p:nvPicPr>
          <p:cNvPr id="70" name="Picture 69">
            <a:extLst>
              <a:ext uri="{FF2B5EF4-FFF2-40B4-BE49-F238E27FC236}">
                <a16:creationId xmlns:a16="http://schemas.microsoft.com/office/drawing/2014/main" id="{2189E89E-9187-4A92-B164-E5BCB75FEEB7}"/>
              </a:ext>
            </a:extLst>
          </p:cNvPr>
          <p:cNvPicPr>
            <a:picLocks noChangeAspect="1"/>
          </p:cNvPicPr>
          <p:nvPr/>
        </p:nvPicPr>
        <p:blipFill>
          <a:blip r:embed="rId16"/>
          <a:stretch>
            <a:fillRect/>
          </a:stretch>
        </p:blipFill>
        <p:spPr>
          <a:xfrm>
            <a:off x="3630579" y="3425780"/>
            <a:ext cx="2400046" cy="247921"/>
          </a:xfrm>
          <a:prstGeom prst="rect">
            <a:avLst/>
          </a:prstGeom>
        </p:spPr>
      </p:pic>
      <p:pic>
        <p:nvPicPr>
          <p:cNvPr id="71" name="Picture 70">
            <a:extLst>
              <a:ext uri="{FF2B5EF4-FFF2-40B4-BE49-F238E27FC236}">
                <a16:creationId xmlns:a16="http://schemas.microsoft.com/office/drawing/2014/main" id="{04A49042-0057-4A32-8ABB-52D3A97AEBB4}"/>
              </a:ext>
            </a:extLst>
          </p:cNvPr>
          <p:cNvPicPr>
            <a:picLocks noChangeAspect="1"/>
          </p:cNvPicPr>
          <p:nvPr/>
        </p:nvPicPr>
        <p:blipFill>
          <a:blip r:embed="rId16"/>
          <a:stretch>
            <a:fillRect/>
          </a:stretch>
        </p:blipFill>
        <p:spPr>
          <a:xfrm>
            <a:off x="4515365" y="5603302"/>
            <a:ext cx="1580627" cy="1249083"/>
          </a:xfrm>
          <a:prstGeom prst="rect">
            <a:avLst/>
          </a:prstGeom>
        </p:spPr>
      </p:pic>
      <p:pic>
        <p:nvPicPr>
          <p:cNvPr id="72" name="Picture 71">
            <a:extLst>
              <a:ext uri="{FF2B5EF4-FFF2-40B4-BE49-F238E27FC236}">
                <a16:creationId xmlns:a16="http://schemas.microsoft.com/office/drawing/2014/main" id="{6E352B4D-2EE1-4E86-9DBF-5700C25FDF3D}"/>
              </a:ext>
            </a:extLst>
          </p:cNvPr>
          <p:cNvPicPr>
            <a:picLocks noChangeAspect="1"/>
          </p:cNvPicPr>
          <p:nvPr/>
        </p:nvPicPr>
        <p:blipFill>
          <a:blip r:embed="rId16"/>
          <a:stretch>
            <a:fillRect/>
          </a:stretch>
        </p:blipFill>
        <p:spPr>
          <a:xfrm>
            <a:off x="8951520" y="1875861"/>
            <a:ext cx="2483389" cy="241102"/>
          </a:xfrm>
          <a:prstGeom prst="rect">
            <a:avLst/>
          </a:prstGeom>
        </p:spPr>
      </p:pic>
      <p:pic>
        <p:nvPicPr>
          <p:cNvPr id="73" name="Picture 72">
            <a:extLst>
              <a:ext uri="{FF2B5EF4-FFF2-40B4-BE49-F238E27FC236}">
                <a16:creationId xmlns:a16="http://schemas.microsoft.com/office/drawing/2014/main" id="{AE9A425E-181B-474E-AF0E-827DF393D706}"/>
              </a:ext>
            </a:extLst>
          </p:cNvPr>
          <p:cNvPicPr>
            <a:picLocks noChangeAspect="1"/>
          </p:cNvPicPr>
          <p:nvPr/>
        </p:nvPicPr>
        <p:blipFill>
          <a:blip r:embed="rId16"/>
          <a:stretch>
            <a:fillRect/>
          </a:stretch>
        </p:blipFill>
        <p:spPr>
          <a:xfrm>
            <a:off x="8768951" y="3418506"/>
            <a:ext cx="3383715" cy="414135"/>
          </a:xfrm>
          <a:prstGeom prst="rect">
            <a:avLst/>
          </a:prstGeom>
        </p:spPr>
      </p:pic>
      <p:pic>
        <p:nvPicPr>
          <p:cNvPr id="74" name="Picture 73">
            <a:extLst>
              <a:ext uri="{FF2B5EF4-FFF2-40B4-BE49-F238E27FC236}">
                <a16:creationId xmlns:a16="http://schemas.microsoft.com/office/drawing/2014/main" id="{9E37AE61-7E40-400D-A527-4AFAF61595CF}"/>
              </a:ext>
            </a:extLst>
          </p:cNvPr>
          <p:cNvPicPr>
            <a:picLocks noChangeAspect="1"/>
          </p:cNvPicPr>
          <p:nvPr/>
        </p:nvPicPr>
        <p:blipFill>
          <a:blip r:embed="rId16"/>
          <a:stretch>
            <a:fillRect/>
          </a:stretch>
        </p:blipFill>
        <p:spPr>
          <a:xfrm>
            <a:off x="8948258" y="5680508"/>
            <a:ext cx="2483389" cy="193889"/>
          </a:xfrm>
          <a:prstGeom prst="rect">
            <a:avLst/>
          </a:prstGeom>
        </p:spPr>
      </p:pic>
      <p:pic>
        <p:nvPicPr>
          <p:cNvPr id="75" name="Picture 74">
            <a:extLst>
              <a:ext uri="{FF2B5EF4-FFF2-40B4-BE49-F238E27FC236}">
                <a16:creationId xmlns:a16="http://schemas.microsoft.com/office/drawing/2014/main" id="{2A7A0477-7D96-4A67-97BC-5CD9A10F5F16}"/>
              </a:ext>
            </a:extLst>
          </p:cNvPr>
          <p:cNvPicPr>
            <a:picLocks noChangeAspect="1"/>
          </p:cNvPicPr>
          <p:nvPr/>
        </p:nvPicPr>
        <p:blipFill>
          <a:blip r:embed="rId16"/>
          <a:stretch>
            <a:fillRect/>
          </a:stretch>
        </p:blipFill>
        <p:spPr>
          <a:xfrm>
            <a:off x="8200338" y="5872352"/>
            <a:ext cx="2483389" cy="193889"/>
          </a:xfrm>
          <a:prstGeom prst="rect">
            <a:avLst/>
          </a:prstGeom>
        </p:spPr>
      </p:pic>
    </p:spTree>
    <p:extLst>
      <p:ext uri="{BB962C8B-B14F-4D97-AF65-F5344CB8AC3E}">
        <p14:creationId xmlns:p14="http://schemas.microsoft.com/office/powerpoint/2010/main" val="48359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D35B68-815F-432B-8808-2E81BB16C54A}"/>
              </a:ext>
            </a:extLst>
          </p:cNvPr>
          <p:cNvSpPr txBox="1"/>
          <p:nvPr/>
        </p:nvSpPr>
        <p:spPr>
          <a:xfrm>
            <a:off x="0" y="4391543"/>
            <a:ext cx="3364089" cy="369332"/>
          </a:xfrm>
          <a:prstGeom prst="rect">
            <a:avLst/>
          </a:prstGeom>
          <a:noFill/>
        </p:spPr>
        <p:txBody>
          <a:bodyPr wrap="square">
            <a:spAutoFit/>
          </a:bodyPr>
          <a:lstStyle/>
          <a:p>
            <a:pPr marL="342900" indent="-342900">
              <a:buFont typeface="Wingdings" panose="05000000000000000000" pitchFamily="2" charset="2"/>
              <a:buChar char="Ø"/>
            </a:pPr>
            <a:r>
              <a:rPr lang="en-US"/>
              <a:t>Putting Together the Pipeline </a:t>
            </a:r>
          </a:p>
        </p:txBody>
      </p:sp>
      <p:cxnSp>
        <p:nvCxnSpPr>
          <p:cNvPr id="7" name="Straight Connector 6">
            <a:extLst>
              <a:ext uri="{FF2B5EF4-FFF2-40B4-BE49-F238E27FC236}">
                <a16:creationId xmlns:a16="http://schemas.microsoft.com/office/drawing/2014/main" id="{9777BFB8-EE0D-4570-ABB8-E4510412FD87}"/>
              </a:ext>
            </a:extLst>
          </p:cNvPr>
          <p:cNvCxnSpPr>
            <a:cxnSpLocks/>
          </p:cNvCxnSpPr>
          <p:nvPr/>
        </p:nvCxnSpPr>
        <p:spPr>
          <a:xfrm>
            <a:off x="538651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A7B133-B03B-40E2-9F5E-F9CC6A19545C}"/>
              </a:ext>
            </a:extLst>
          </p:cNvPr>
          <p:cNvSpPr txBox="1"/>
          <p:nvPr/>
        </p:nvSpPr>
        <p:spPr>
          <a:xfrm>
            <a:off x="45156" y="4674154"/>
            <a:ext cx="5258468" cy="769441"/>
          </a:xfrm>
          <a:prstGeom prst="rect">
            <a:avLst/>
          </a:prstGeom>
          <a:noFill/>
        </p:spPr>
        <p:txBody>
          <a:bodyPr wrap="square">
            <a:spAutoFit/>
          </a:bodyPr>
          <a:lstStyle/>
          <a:p>
            <a:r>
              <a:rPr lang="en-US" sz="1100"/>
              <a:t>Streams allow you to use chaining and express what you want to accomplish rather than </a:t>
            </a:r>
          </a:p>
          <a:p>
            <a:r>
              <a:rPr lang="en-US" sz="1100"/>
              <a:t>how to do so. Let’s say that we wanted to get the first two names alphabetically that are</a:t>
            </a:r>
          </a:p>
          <a:p>
            <a:r>
              <a:rPr lang="en-US" sz="1100"/>
              <a:t> four characters long. </a:t>
            </a:r>
          </a:p>
          <a:p>
            <a:r>
              <a:rPr lang="en-US" sz="1100"/>
              <a:t>In Java 7, we’d have to write something like the following: </a:t>
            </a:r>
          </a:p>
        </p:txBody>
      </p:sp>
      <p:sp>
        <p:nvSpPr>
          <p:cNvPr id="15" name="TextBox 14">
            <a:extLst>
              <a:ext uri="{FF2B5EF4-FFF2-40B4-BE49-F238E27FC236}">
                <a16:creationId xmlns:a16="http://schemas.microsoft.com/office/drawing/2014/main" id="{E83F218B-C919-4D24-8BBD-F298A48E068D}"/>
              </a:ext>
            </a:extLst>
          </p:cNvPr>
          <p:cNvSpPr txBox="1"/>
          <p:nvPr/>
        </p:nvSpPr>
        <p:spPr>
          <a:xfrm>
            <a:off x="5398086" y="-23669"/>
            <a:ext cx="6793913" cy="600164"/>
          </a:xfrm>
          <a:prstGeom prst="rect">
            <a:avLst/>
          </a:prstGeom>
          <a:noFill/>
        </p:spPr>
        <p:txBody>
          <a:bodyPr wrap="square">
            <a:spAutoFit/>
          </a:bodyPr>
          <a:lstStyle/>
          <a:p>
            <a:r>
              <a:rPr lang="en-US" sz="1100"/>
              <a:t>This works. It takes some reading and thinking to figure out what is going on. The problem we are trying to solve gets lost in the implementation. It is also very focused on the how rather than on the what. In Java 8, the equivalent code is as follows:</a:t>
            </a:r>
          </a:p>
        </p:txBody>
      </p:sp>
      <p:pic>
        <p:nvPicPr>
          <p:cNvPr id="17" name="Picture 16">
            <a:extLst>
              <a:ext uri="{FF2B5EF4-FFF2-40B4-BE49-F238E27FC236}">
                <a16:creationId xmlns:a16="http://schemas.microsoft.com/office/drawing/2014/main" id="{C13F7381-836D-437B-A162-34CF40A96F19}"/>
              </a:ext>
            </a:extLst>
          </p:cNvPr>
          <p:cNvPicPr>
            <a:picLocks noChangeAspect="1"/>
          </p:cNvPicPr>
          <p:nvPr/>
        </p:nvPicPr>
        <p:blipFill>
          <a:blip r:embed="rId2"/>
          <a:stretch>
            <a:fillRect/>
          </a:stretch>
        </p:blipFill>
        <p:spPr>
          <a:xfrm>
            <a:off x="5469412" y="576495"/>
            <a:ext cx="4486275" cy="561975"/>
          </a:xfrm>
          <a:prstGeom prst="rect">
            <a:avLst/>
          </a:prstGeom>
        </p:spPr>
      </p:pic>
      <p:sp>
        <p:nvSpPr>
          <p:cNvPr id="19" name="TextBox 18">
            <a:extLst>
              <a:ext uri="{FF2B5EF4-FFF2-40B4-BE49-F238E27FC236}">
                <a16:creationId xmlns:a16="http://schemas.microsoft.com/office/drawing/2014/main" id="{8988C25B-7375-46D7-80B1-19F63EEAB571}"/>
              </a:ext>
            </a:extLst>
          </p:cNvPr>
          <p:cNvSpPr txBox="1"/>
          <p:nvPr/>
        </p:nvSpPr>
        <p:spPr>
          <a:xfrm>
            <a:off x="5398086" y="1159471"/>
            <a:ext cx="6112932" cy="261610"/>
          </a:xfrm>
          <a:prstGeom prst="rect">
            <a:avLst/>
          </a:prstGeom>
          <a:noFill/>
        </p:spPr>
        <p:txBody>
          <a:bodyPr wrap="square">
            <a:spAutoFit/>
          </a:bodyPr>
          <a:lstStyle/>
          <a:p>
            <a:r>
              <a:rPr lang="en-US" sz="1100"/>
              <a:t>Before you say that it is harder to read, we can format it: </a:t>
            </a:r>
          </a:p>
        </p:txBody>
      </p:sp>
      <p:pic>
        <p:nvPicPr>
          <p:cNvPr id="21" name="Picture 20">
            <a:extLst>
              <a:ext uri="{FF2B5EF4-FFF2-40B4-BE49-F238E27FC236}">
                <a16:creationId xmlns:a16="http://schemas.microsoft.com/office/drawing/2014/main" id="{2704304F-7F59-4A43-92FD-FB1B68FB0DA4}"/>
              </a:ext>
            </a:extLst>
          </p:cNvPr>
          <p:cNvPicPr>
            <a:picLocks noChangeAspect="1"/>
          </p:cNvPicPr>
          <p:nvPr/>
        </p:nvPicPr>
        <p:blipFill>
          <a:blip r:embed="rId3"/>
          <a:stretch>
            <a:fillRect/>
          </a:stretch>
        </p:blipFill>
        <p:spPr>
          <a:xfrm>
            <a:off x="5469412" y="1409424"/>
            <a:ext cx="2438400" cy="752475"/>
          </a:xfrm>
          <a:prstGeom prst="rect">
            <a:avLst/>
          </a:prstGeom>
        </p:spPr>
      </p:pic>
      <p:sp>
        <p:nvSpPr>
          <p:cNvPr id="23" name="TextBox 22">
            <a:extLst>
              <a:ext uri="{FF2B5EF4-FFF2-40B4-BE49-F238E27FC236}">
                <a16:creationId xmlns:a16="http://schemas.microsoft.com/office/drawing/2014/main" id="{DC9BD15F-FA31-48E9-9CFD-15E3481A429A}"/>
              </a:ext>
            </a:extLst>
          </p:cNvPr>
          <p:cNvSpPr txBox="1"/>
          <p:nvPr/>
        </p:nvSpPr>
        <p:spPr>
          <a:xfrm>
            <a:off x="5398086" y="2069865"/>
            <a:ext cx="6548929" cy="600164"/>
          </a:xfrm>
          <a:prstGeom prst="rect">
            <a:avLst/>
          </a:prstGeom>
          <a:noFill/>
        </p:spPr>
        <p:txBody>
          <a:bodyPr wrap="square">
            <a:spAutoFit/>
          </a:bodyPr>
          <a:lstStyle/>
          <a:p>
            <a:r>
              <a:rPr lang="en-US" sz="1100"/>
              <a:t>Once you start using streams in your code, you may find yourself using them in many places. Having shorter, briefer, and clearer code is definitely a good thing! In this example, you see all three parts of the pipeline. Figure 4.5 shows how each intermediate operation in the pipeline feeds into the next.</a:t>
            </a:r>
          </a:p>
        </p:txBody>
      </p:sp>
      <p:sp>
        <p:nvSpPr>
          <p:cNvPr id="27" name="TextBox 26">
            <a:extLst>
              <a:ext uri="{FF2B5EF4-FFF2-40B4-BE49-F238E27FC236}">
                <a16:creationId xmlns:a16="http://schemas.microsoft.com/office/drawing/2014/main" id="{20BB84CB-9AD8-4FA0-B547-AA112E7AD68A}"/>
              </a:ext>
            </a:extLst>
          </p:cNvPr>
          <p:cNvSpPr txBox="1"/>
          <p:nvPr/>
        </p:nvSpPr>
        <p:spPr>
          <a:xfrm>
            <a:off x="5391431" y="3319587"/>
            <a:ext cx="6664731" cy="938719"/>
          </a:xfrm>
          <a:prstGeom prst="rect">
            <a:avLst/>
          </a:prstGeom>
          <a:noFill/>
        </p:spPr>
        <p:txBody>
          <a:bodyPr wrap="square">
            <a:spAutoFit/>
          </a:bodyPr>
          <a:lstStyle/>
          <a:p>
            <a:r>
              <a:rPr lang="en-US" sz="1100"/>
              <a:t>Remember that the assembly line foreman is figuring out how to best implement the stream pipeline. He sets up all of the tables with instructions to wait before starting. He tells the limit() worker to inform him when two elements go by. He tells the sorted() worker that she should just collect all of the elements as they come in and sort them all at once. After sorting, she should start passing them to the limit() worker one at a time. The data flow looks like this: </a:t>
            </a:r>
          </a:p>
        </p:txBody>
      </p:sp>
      <p:sp>
        <p:nvSpPr>
          <p:cNvPr id="29" name="TextBox 28">
            <a:extLst>
              <a:ext uri="{FF2B5EF4-FFF2-40B4-BE49-F238E27FC236}">
                <a16:creationId xmlns:a16="http://schemas.microsoft.com/office/drawing/2014/main" id="{44FAE97D-4CAE-4153-86CA-61911F719B6F}"/>
              </a:ext>
            </a:extLst>
          </p:cNvPr>
          <p:cNvSpPr txBox="1"/>
          <p:nvPr/>
        </p:nvSpPr>
        <p:spPr>
          <a:xfrm>
            <a:off x="5367608" y="4125937"/>
            <a:ext cx="6824392" cy="2800767"/>
          </a:xfrm>
          <a:prstGeom prst="rect">
            <a:avLst/>
          </a:prstGeom>
          <a:noFill/>
        </p:spPr>
        <p:txBody>
          <a:bodyPr wrap="square">
            <a:spAutoFit/>
          </a:bodyPr>
          <a:lstStyle/>
          <a:p>
            <a:pPr marL="228600" indent="-228600">
              <a:buAutoNum type="arabicPeriod"/>
            </a:pPr>
            <a:r>
              <a:rPr lang="en-US" sz="1100"/>
              <a:t>stream() sends Toby to filter(). filter() sees that the length is good and sends Toby to sorted(). sorted() can’t sort yet because it needs all of the data, so it holds Toby. </a:t>
            </a:r>
          </a:p>
          <a:p>
            <a:pPr marL="228600" indent="-228600">
              <a:buAutoNum type="arabicPeriod"/>
            </a:pPr>
            <a:r>
              <a:rPr lang="en-US" sz="1100"/>
              <a:t>stream() sends Anna to filter(). filter() sees that the length is good and sends Anna to sorted(). sorted() can’t sort yet because it needs all of the data, so it holds Anna. </a:t>
            </a:r>
          </a:p>
          <a:p>
            <a:pPr marL="228600" indent="-228600">
              <a:buAutoNum type="arabicPeriod"/>
            </a:pPr>
            <a:r>
              <a:rPr lang="en-US" sz="1100"/>
              <a:t>stream() sends Leroy to filter(). filter() sees that the length is not a match, and it takes Leroy out of the assembly line processing. </a:t>
            </a:r>
          </a:p>
          <a:p>
            <a:pPr marL="228600" indent="-228600">
              <a:buAutoNum type="arabicPeriod"/>
            </a:pPr>
            <a:r>
              <a:rPr lang="en-US" sz="1100"/>
              <a:t>stream() sends Alex to filter(). filter() sees that the length is good and sends Alex to sorted(). sorted() can’t sort yet because it needs all of the data, so it holds Alex. It turns out sorted() does have all of the required data, but it doesn’t know it yet. </a:t>
            </a:r>
          </a:p>
          <a:p>
            <a:pPr marL="228600" indent="-228600">
              <a:buAutoNum type="arabicPeriod"/>
            </a:pPr>
            <a:r>
              <a:rPr lang="en-US" sz="1100"/>
              <a:t>The foreman lets sorted() know that it is time to sort and the sort occurs. </a:t>
            </a:r>
          </a:p>
          <a:p>
            <a:pPr marL="228600" indent="-228600">
              <a:buAutoNum type="arabicPeriod"/>
            </a:pPr>
            <a:r>
              <a:rPr lang="en-US" sz="1100"/>
              <a:t>sorted() sends Alex to limit(). limit() remembers that it has seen one element and sends Alex to forEach(), printing Alex.</a:t>
            </a:r>
          </a:p>
          <a:p>
            <a:pPr marL="228600" indent="-228600">
              <a:buAutoNum type="arabicPeriod"/>
            </a:pPr>
            <a:r>
              <a:rPr lang="en-US" sz="1100"/>
              <a:t>sorted() sends Anna to limit(). limit() remembers that it has seen two elements and sends Anna to forEach(), printing Anna. </a:t>
            </a:r>
          </a:p>
          <a:p>
            <a:pPr marL="228600" indent="-228600">
              <a:buAutoNum type="arabicPeriod"/>
            </a:pPr>
            <a:r>
              <a:rPr lang="en-US" sz="1100"/>
              <a:t>limit() has now seen all of the elements that are needed and tells the foreman. The foreman stops the line, and no more processing occurs in the pipeline.</a:t>
            </a:r>
          </a:p>
        </p:txBody>
      </p:sp>
      <p:pic>
        <p:nvPicPr>
          <p:cNvPr id="31" name="Picture 30">
            <a:extLst>
              <a:ext uri="{FF2B5EF4-FFF2-40B4-BE49-F238E27FC236}">
                <a16:creationId xmlns:a16="http://schemas.microsoft.com/office/drawing/2014/main" id="{29A62374-49B3-4D29-94DB-D0948798A687}"/>
              </a:ext>
            </a:extLst>
          </p:cNvPr>
          <p:cNvPicPr>
            <a:picLocks noChangeAspect="1"/>
          </p:cNvPicPr>
          <p:nvPr/>
        </p:nvPicPr>
        <p:blipFill>
          <a:blip r:embed="rId4"/>
          <a:stretch>
            <a:fillRect/>
          </a:stretch>
        </p:blipFill>
        <p:spPr>
          <a:xfrm>
            <a:off x="5469412" y="2658192"/>
            <a:ext cx="4219575" cy="723900"/>
          </a:xfrm>
          <a:prstGeom prst="rect">
            <a:avLst/>
          </a:prstGeom>
        </p:spPr>
      </p:pic>
      <p:pic>
        <p:nvPicPr>
          <p:cNvPr id="33" name="Picture 32">
            <a:extLst>
              <a:ext uri="{FF2B5EF4-FFF2-40B4-BE49-F238E27FC236}">
                <a16:creationId xmlns:a16="http://schemas.microsoft.com/office/drawing/2014/main" id="{EFDF8613-164A-439B-A6C2-C2504EFD958C}"/>
              </a:ext>
            </a:extLst>
          </p:cNvPr>
          <p:cNvPicPr>
            <a:picLocks noChangeAspect="1"/>
          </p:cNvPicPr>
          <p:nvPr/>
        </p:nvPicPr>
        <p:blipFill>
          <a:blip r:embed="rId5"/>
          <a:stretch>
            <a:fillRect/>
          </a:stretch>
        </p:blipFill>
        <p:spPr>
          <a:xfrm>
            <a:off x="76181" y="0"/>
            <a:ext cx="5305425" cy="4419600"/>
          </a:xfrm>
          <a:prstGeom prst="rect">
            <a:avLst/>
          </a:prstGeom>
        </p:spPr>
      </p:pic>
      <p:pic>
        <p:nvPicPr>
          <p:cNvPr id="34" name="Picture 33">
            <a:extLst>
              <a:ext uri="{FF2B5EF4-FFF2-40B4-BE49-F238E27FC236}">
                <a16:creationId xmlns:a16="http://schemas.microsoft.com/office/drawing/2014/main" id="{9BC74871-1762-423B-B4A2-543095E3396A}"/>
              </a:ext>
            </a:extLst>
          </p:cNvPr>
          <p:cNvPicPr>
            <a:picLocks noChangeAspect="1"/>
          </p:cNvPicPr>
          <p:nvPr/>
        </p:nvPicPr>
        <p:blipFill>
          <a:blip r:embed="rId6"/>
          <a:stretch>
            <a:fillRect/>
          </a:stretch>
        </p:blipFill>
        <p:spPr>
          <a:xfrm>
            <a:off x="3395896" y="1626433"/>
            <a:ext cx="1907729" cy="721966"/>
          </a:xfrm>
          <a:prstGeom prst="rect">
            <a:avLst/>
          </a:prstGeom>
        </p:spPr>
      </p:pic>
      <p:pic>
        <p:nvPicPr>
          <p:cNvPr id="35" name="Picture 34">
            <a:extLst>
              <a:ext uri="{FF2B5EF4-FFF2-40B4-BE49-F238E27FC236}">
                <a16:creationId xmlns:a16="http://schemas.microsoft.com/office/drawing/2014/main" id="{1B657217-F13B-406B-A93E-DE5BC10D8B67}"/>
              </a:ext>
            </a:extLst>
          </p:cNvPr>
          <p:cNvPicPr>
            <a:picLocks noChangeAspect="1"/>
          </p:cNvPicPr>
          <p:nvPr/>
        </p:nvPicPr>
        <p:blipFill>
          <a:blip r:embed="rId6"/>
          <a:stretch>
            <a:fillRect/>
          </a:stretch>
        </p:blipFill>
        <p:spPr>
          <a:xfrm>
            <a:off x="5049864" y="2315980"/>
            <a:ext cx="317744" cy="335921"/>
          </a:xfrm>
          <a:prstGeom prst="rect">
            <a:avLst/>
          </a:prstGeom>
        </p:spPr>
      </p:pic>
      <p:pic>
        <p:nvPicPr>
          <p:cNvPr id="36" name="Picture 35">
            <a:extLst>
              <a:ext uri="{FF2B5EF4-FFF2-40B4-BE49-F238E27FC236}">
                <a16:creationId xmlns:a16="http://schemas.microsoft.com/office/drawing/2014/main" id="{07D050DF-BF9A-43A8-819E-0353A5ABE764}"/>
              </a:ext>
            </a:extLst>
          </p:cNvPr>
          <p:cNvPicPr>
            <a:picLocks noChangeAspect="1"/>
          </p:cNvPicPr>
          <p:nvPr/>
        </p:nvPicPr>
        <p:blipFill>
          <a:blip r:embed="rId6"/>
          <a:stretch>
            <a:fillRect/>
          </a:stretch>
        </p:blipFill>
        <p:spPr>
          <a:xfrm>
            <a:off x="2042307" y="2631010"/>
            <a:ext cx="2483389" cy="193890"/>
          </a:xfrm>
          <a:prstGeom prst="rect">
            <a:avLst/>
          </a:prstGeom>
        </p:spPr>
      </p:pic>
      <p:pic>
        <p:nvPicPr>
          <p:cNvPr id="37" name="Picture 36">
            <a:extLst>
              <a:ext uri="{FF2B5EF4-FFF2-40B4-BE49-F238E27FC236}">
                <a16:creationId xmlns:a16="http://schemas.microsoft.com/office/drawing/2014/main" id="{113D2114-4C9B-49AD-A4D8-84620B719839}"/>
              </a:ext>
            </a:extLst>
          </p:cNvPr>
          <p:cNvPicPr>
            <a:picLocks noChangeAspect="1"/>
          </p:cNvPicPr>
          <p:nvPr/>
        </p:nvPicPr>
        <p:blipFill>
          <a:blip r:embed="rId6"/>
          <a:stretch>
            <a:fillRect/>
          </a:stretch>
        </p:blipFill>
        <p:spPr>
          <a:xfrm>
            <a:off x="4737505" y="3265713"/>
            <a:ext cx="566119" cy="674983"/>
          </a:xfrm>
          <a:prstGeom prst="rect">
            <a:avLst/>
          </a:prstGeom>
        </p:spPr>
      </p:pic>
      <p:pic>
        <p:nvPicPr>
          <p:cNvPr id="39" name="Picture 38">
            <a:extLst>
              <a:ext uri="{FF2B5EF4-FFF2-40B4-BE49-F238E27FC236}">
                <a16:creationId xmlns:a16="http://schemas.microsoft.com/office/drawing/2014/main" id="{92377FAB-FBB1-4AC4-B99B-5BA2DF7D04B8}"/>
              </a:ext>
            </a:extLst>
          </p:cNvPr>
          <p:cNvPicPr>
            <a:picLocks noChangeAspect="1"/>
          </p:cNvPicPr>
          <p:nvPr/>
        </p:nvPicPr>
        <p:blipFill>
          <a:blip r:embed="rId7"/>
          <a:stretch>
            <a:fillRect/>
          </a:stretch>
        </p:blipFill>
        <p:spPr>
          <a:xfrm>
            <a:off x="109624" y="5219700"/>
            <a:ext cx="4505325" cy="1638300"/>
          </a:xfrm>
          <a:prstGeom prst="rect">
            <a:avLst/>
          </a:prstGeom>
        </p:spPr>
      </p:pic>
      <p:pic>
        <p:nvPicPr>
          <p:cNvPr id="40" name="Picture 39">
            <a:extLst>
              <a:ext uri="{FF2B5EF4-FFF2-40B4-BE49-F238E27FC236}">
                <a16:creationId xmlns:a16="http://schemas.microsoft.com/office/drawing/2014/main" id="{A00CBED7-CE4F-44D4-B85C-39AB973D258C}"/>
              </a:ext>
            </a:extLst>
          </p:cNvPr>
          <p:cNvPicPr>
            <a:picLocks noChangeAspect="1"/>
          </p:cNvPicPr>
          <p:nvPr/>
        </p:nvPicPr>
        <p:blipFill>
          <a:blip r:embed="rId6"/>
          <a:stretch>
            <a:fillRect/>
          </a:stretch>
        </p:blipFill>
        <p:spPr>
          <a:xfrm>
            <a:off x="3614260" y="5441429"/>
            <a:ext cx="1689364" cy="1403643"/>
          </a:xfrm>
          <a:prstGeom prst="rect">
            <a:avLst/>
          </a:prstGeom>
        </p:spPr>
      </p:pic>
      <p:pic>
        <p:nvPicPr>
          <p:cNvPr id="42" name="Picture 41">
            <a:extLst>
              <a:ext uri="{FF2B5EF4-FFF2-40B4-BE49-F238E27FC236}">
                <a16:creationId xmlns:a16="http://schemas.microsoft.com/office/drawing/2014/main" id="{44E2E603-B8E4-4511-9F46-29508BB9A2EA}"/>
              </a:ext>
            </a:extLst>
          </p:cNvPr>
          <p:cNvPicPr>
            <a:picLocks noChangeAspect="1"/>
          </p:cNvPicPr>
          <p:nvPr/>
        </p:nvPicPr>
        <p:blipFill>
          <a:blip r:embed="rId8"/>
          <a:stretch>
            <a:fillRect/>
          </a:stretch>
        </p:blipFill>
        <p:spPr>
          <a:xfrm>
            <a:off x="9146062" y="758554"/>
            <a:ext cx="542925" cy="466725"/>
          </a:xfrm>
          <a:prstGeom prst="rect">
            <a:avLst/>
          </a:prstGeom>
        </p:spPr>
      </p:pic>
      <p:pic>
        <p:nvPicPr>
          <p:cNvPr id="44" name="Picture 43">
            <a:extLst>
              <a:ext uri="{FF2B5EF4-FFF2-40B4-BE49-F238E27FC236}">
                <a16:creationId xmlns:a16="http://schemas.microsoft.com/office/drawing/2014/main" id="{60966074-8109-4C72-B6FC-48475C8EFE08}"/>
              </a:ext>
            </a:extLst>
          </p:cNvPr>
          <p:cNvPicPr>
            <a:picLocks noChangeAspect="1"/>
          </p:cNvPicPr>
          <p:nvPr/>
        </p:nvPicPr>
        <p:blipFill>
          <a:blip r:embed="rId8"/>
          <a:stretch>
            <a:fillRect/>
          </a:stretch>
        </p:blipFill>
        <p:spPr>
          <a:xfrm>
            <a:off x="9113026" y="1673885"/>
            <a:ext cx="542925" cy="466725"/>
          </a:xfrm>
          <a:prstGeom prst="rect">
            <a:avLst/>
          </a:prstGeom>
        </p:spPr>
      </p:pic>
      <p:pic>
        <p:nvPicPr>
          <p:cNvPr id="45" name="Picture 44">
            <a:extLst>
              <a:ext uri="{FF2B5EF4-FFF2-40B4-BE49-F238E27FC236}">
                <a16:creationId xmlns:a16="http://schemas.microsoft.com/office/drawing/2014/main" id="{665D90CD-20BF-4E59-A095-9EEBAFDAE8CD}"/>
              </a:ext>
            </a:extLst>
          </p:cNvPr>
          <p:cNvPicPr>
            <a:picLocks noChangeAspect="1"/>
          </p:cNvPicPr>
          <p:nvPr/>
        </p:nvPicPr>
        <p:blipFill>
          <a:blip r:embed="rId6"/>
          <a:stretch>
            <a:fillRect/>
          </a:stretch>
        </p:blipFill>
        <p:spPr>
          <a:xfrm>
            <a:off x="8922594" y="808141"/>
            <a:ext cx="3074036" cy="1277722"/>
          </a:xfrm>
          <a:prstGeom prst="rect">
            <a:avLst/>
          </a:prstGeom>
        </p:spPr>
      </p:pic>
    </p:spTree>
    <p:extLst>
      <p:ext uri="{BB962C8B-B14F-4D97-AF65-F5344CB8AC3E}">
        <p14:creationId xmlns:p14="http://schemas.microsoft.com/office/powerpoint/2010/main" val="18966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B3E35C-2254-4F92-90F9-C9CABFF33B2A}"/>
              </a:ext>
            </a:extLst>
          </p:cNvPr>
          <p:cNvSpPr txBox="1"/>
          <p:nvPr/>
        </p:nvSpPr>
        <p:spPr>
          <a:xfrm>
            <a:off x="-76200" y="0"/>
            <a:ext cx="3748270" cy="369332"/>
          </a:xfrm>
          <a:prstGeom prst="rect">
            <a:avLst/>
          </a:prstGeom>
          <a:noFill/>
        </p:spPr>
        <p:txBody>
          <a:bodyPr wrap="none" rtlCol="0">
            <a:spAutoFit/>
          </a:bodyPr>
          <a:lstStyle/>
          <a:p>
            <a:pPr marL="342900" indent="-342900">
              <a:buFont typeface="Wingdings" panose="05000000000000000000" pitchFamily="2" charset="2"/>
              <a:buChar char="Ø"/>
            </a:pPr>
            <a:r>
              <a:rPr lang="en-US"/>
              <a:t>Using Enums in Switch Statements</a:t>
            </a:r>
          </a:p>
        </p:txBody>
      </p:sp>
      <p:sp>
        <p:nvSpPr>
          <p:cNvPr id="5" name="TextBox 4">
            <a:extLst>
              <a:ext uri="{FF2B5EF4-FFF2-40B4-BE49-F238E27FC236}">
                <a16:creationId xmlns:a16="http://schemas.microsoft.com/office/drawing/2014/main" id="{60A2D874-7668-4D3A-B5BA-1615F8C1DFBF}"/>
              </a:ext>
            </a:extLst>
          </p:cNvPr>
          <p:cNvSpPr txBox="1"/>
          <p:nvPr/>
        </p:nvSpPr>
        <p:spPr>
          <a:xfrm>
            <a:off x="-76200" y="369332"/>
            <a:ext cx="611894" cy="307777"/>
          </a:xfrm>
          <a:prstGeom prst="rect">
            <a:avLst/>
          </a:prstGeom>
          <a:noFill/>
        </p:spPr>
        <p:txBody>
          <a:bodyPr wrap="square" rtlCol="0">
            <a:spAutoFit/>
          </a:bodyPr>
          <a:lstStyle/>
          <a:p>
            <a:r>
              <a:rPr lang="en-US" sz="1400"/>
              <a:t>Ex2:</a:t>
            </a:r>
          </a:p>
        </p:txBody>
      </p:sp>
      <p:pic>
        <p:nvPicPr>
          <p:cNvPr id="7" name="Picture 6">
            <a:extLst>
              <a:ext uri="{FF2B5EF4-FFF2-40B4-BE49-F238E27FC236}">
                <a16:creationId xmlns:a16="http://schemas.microsoft.com/office/drawing/2014/main" id="{F428B6B8-578E-4F5D-8406-D5C9CEEA3FFF}"/>
              </a:ext>
            </a:extLst>
          </p:cNvPr>
          <p:cNvPicPr>
            <a:picLocks noChangeAspect="1"/>
          </p:cNvPicPr>
          <p:nvPr/>
        </p:nvPicPr>
        <p:blipFill>
          <a:blip r:embed="rId2"/>
          <a:stretch>
            <a:fillRect/>
          </a:stretch>
        </p:blipFill>
        <p:spPr>
          <a:xfrm>
            <a:off x="54431" y="618226"/>
            <a:ext cx="3151908" cy="361950"/>
          </a:xfrm>
          <a:prstGeom prst="rect">
            <a:avLst/>
          </a:prstGeom>
        </p:spPr>
      </p:pic>
      <p:pic>
        <p:nvPicPr>
          <p:cNvPr id="9" name="Picture 8">
            <a:extLst>
              <a:ext uri="{FF2B5EF4-FFF2-40B4-BE49-F238E27FC236}">
                <a16:creationId xmlns:a16="http://schemas.microsoft.com/office/drawing/2014/main" id="{A61DDDB2-CB06-481A-BD0B-644C6C836C2C}"/>
              </a:ext>
            </a:extLst>
          </p:cNvPr>
          <p:cNvPicPr>
            <a:picLocks noChangeAspect="1"/>
          </p:cNvPicPr>
          <p:nvPr/>
        </p:nvPicPr>
        <p:blipFill>
          <a:blip r:embed="rId3"/>
          <a:stretch>
            <a:fillRect/>
          </a:stretch>
        </p:blipFill>
        <p:spPr>
          <a:xfrm>
            <a:off x="-3583" y="962083"/>
            <a:ext cx="3209925" cy="1638300"/>
          </a:xfrm>
          <a:prstGeom prst="rect">
            <a:avLst/>
          </a:prstGeom>
        </p:spPr>
      </p:pic>
      <p:pic>
        <p:nvPicPr>
          <p:cNvPr id="11" name="Picture 10">
            <a:extLst>
              <a:ext uri="{FF2B5EF4-FFF2-40B4-BE49-F238E27FC236}">
                <a16:creationId xmlns:a16="http://schemas.microsoft.com/office/drawing/2014/main" id="{414BF38C-3DB8-4316-A8D5-CB8A0F000A25}"/>
              </a:ext>
            </a:extLst>
          </p:cNvPr>
          <p:cNvPicPr>
            <a:picLocks noChangeAspect="1"/>
          </p:cNvPicPr>
          <p:nvPr/>
        </p:nvPicPr>
        <p:blipFill>
          <a:blip r:embed="rId4"/>
          <a:stretch>
            <a:fillRect/>
          </a:stretch>
        </p:blipFill>
        <p:spPr>
          <a:xfrm>
            <a:off x="54432" y="2645519"/>
            <a:ext cx="3209924" cy="923925"/>
          </a:xfrm>
          <a:prstGeom prst="rect">
            <a:avLst/>
          </a:prstGeom>
        </p:spPr>
      </p:pic>
      <p:sp>
        <p:nvSpPr>
          <p:cNvPr id="12" name="TextBox 11">
            <a:extLst>
              <a:ext uri="{FF2B5EF4-FFF2-40B4-BE49-F238E27FC236}">
                <a16:creationId xmlns:a16="http://schemas.microsoft.com/office/drawing/2014/main" id="{1F4DDB75-2B65-4378-A973-1D0219EF223B}"/>
              </a:ext>
            </a:extLst>
          </p:cNvPr>
          <p:cNvSpPr txBox="1"/>
          <p:nvPr/>
        </p:nvSpPr>
        <p:spPr>
          <a:xfrm>
            <a:off x="-76200" y="3530770"/>
            <a:ext cx="4501169" cy="369332"/>
          </a:xfrm>
          <a:prstGeom prst="rect">
            <a:avLst/>
          </a:prstGeom>
          <a:noFill/>
        </p:spPr>
        <p:txBody>
          <a:bodyPr wrap="none" rtlCol="0">
            <a:spAutoFit/>
          </a:bodyPr>
          <a:lstStyle/>
          <a:p>
            <a:pPr marL="342900" indent="-342900">
              <a:buFont typeface="Wingdings" panose="05000000000000000000" pitchFamily="2" charset="2"/>
              <a:buChar char="Ø"/>
            </a:pPr>
            <a:r>
              <a:rPr lang="en-US"/>
              <a:t>Adding Constructors, Fields, and Methods </a:t>
            </a:r>
          </a:p>
        </p:txBody>
      </p:sp>
      <p:sp>
        <p:nvSpPr>
          <p:cNvPr id="13" name="TextBox 12">
            <a:extLst>
              <a:ext uri="{FF2B5EF4-FFF2-40B4-BE49-F238E27FC236}">
                <a16:creationId xmlns:a16="http://schemas.microsoft.com/office/drawing/2014/main" id="{739E6D86-D826-49FA-B105-E7B33E44D36D}"/>
              </a:ext>
            </a:extLst>
          </p:cNvPr>
          <p:cNvSpPr txBox="1"/>
          <p:nvPr/>
        </p:nvSpPr>
        <p:spPr>
          <a:xfrm>
            <a:off x="-76200" y="3845341"/>
            <a:ext cx="611894" cy="307777"/>
          </a:xfrm>
          <a:prstGeom prst="rect">
            <a:avLst/>
          </a:prstGeom>
          <a:noFill/>
        </p:spPr>
        <p:txBody>
          <a:bodyPr wrap="square" rtlCol="0">
            <a:spAutoFit/>
          </a:bodyPr>
          <a:lstStyle/>
          <a:p>
            <a:r>
              <a:rPr lang="en-US" sz="1400"/>
              <a:t>Ex3:</a:t>
            </a:r>
          </a:p>
        </p:txBody>
      </p:sp>
      <p:pic>
        <p:nvPicPr>
          <p:cNvPr id="15" name="Picture 14">
            <a:extLst>
              <a:ext uri="{FF2B5EF4-FFF2-40B4-BE49-F238E27FC236}">
                <a16:creationId xmlns:a16="http://schemas.microsoft.com/office/drawing/2014/main" id="{9100FCE4-37DA-4205-9793-4880401BB85E}"/>
              </a:ext>
            </a:extLst>
          </p:cNvPr>
          <p:cNvPicPr>
            <a:picLocks noChangeAspect="1"/>
          </p:cNvPicPr>
          <p:nvPr/>
        </p:nvPicPr>
        <p:blipFill>
          <a:blip r:embed="rId5"/>
          <a:stretch>
            <a:fillRect/>
          </a:stretch>
        </p:blipFill>
        <p:spPr>
          <a:xfrm>
            <a:off x="44549" y="5761821"/>
            <a:ext cx="3209922" cy="256794"/>
          </a:xfrm>
          <a:prstGeom prst="rect">
            <a:avLst/>
          </a:prstGeom>
        </p:spPr>
      </p:pic>
      <p:pic>
        <p:nvPicPr>
          <p:cNvPr id="17" name="Picture 16">
            <a:extLst>
              <a:ext uri="{FF2B5EF4-FFF2-40B4-BE49-F238E27FC236}">
                <a16:creationId xmlns:a16="http://schemas.microsoft.com/office/drawing/2014/main" id="{F0A1421B-D758-4732-93E8-4E1C7CA3501C}"/>
              </a:ext>
            </a:extLst>
          </p:cNvPr>
          <p:cNvPicPr>
            <a:picLocks noChangeAspect="1"/>
          </p:cNvPicPr>
          <p:nvPr/>
        </p:nvPicPr>
        <p:blipFill>
          <a:blip r:embed="rId6"/>
          <a:stretch>
            <a:fillRect/>
          </a:stretch>
        </p:blipFill>
        <p:spPr>
          <a:xfrm>
            <a:off x="54431" y="4167651"/>
            <a:ext cx="4876800" cy="1647825"/>
          </a:xfrm>
          <a:prstGeom prst="rect">
            <a:avLst/>
          </a:prstGeom>
        </p:spPr>
      </p:pic>
      <p:sp>
        <p:nvSpPr>
          <p:cNvPr id="18" name="TextBox 17">
            <a:extLst>
              <a:ext uri="{FF2B5EF4-FFF2-40B4-BE49-F238E27FC236}">
                <a16:creationId xmlns:a16="http://schemas.microsoft.com/office/drawing/2014/main" id="{F965C095-37B8-4F4C-BB0C-2E9F73AAC603}"/>
              </a:ext>
            </a:extLst>
          </p:cNvPr>
          <p:cNvSpPr txBox="1"/>
          <p:nvPr/>
        </p:nvSpPr>
        <p:spPr>
          <a:xfrm>
            <a:off x="5245767" y="-12032"/>
            <a:ext cx="611894" cy="307777"/>
          </a:xfrm>
          <a:prstGeom prst="rect">
            <a:avLst/>
          </a:prstGeom>
          <a:noFill/>
        </p:spPr>
        <p:txBody>
          <a:bodyPr wrap="square" rtlCol="0">
            <a:spAutoFit/>
          </a:bodyPr>
          <a:lstStyle/>
          <a:p>
            <a:r>
              <a:rPr lang="en-US" sz="1400"/>
              <a:t>Ex4:</a:t>
            </a:r>
          </a:p>
        </p:txBody>
      </p:sp>
      <p:cxnSp>
        <p:nvCxnSpPr>
          <p:cNvPr id="20" name="Straight Connector 19">
            <a:extLst>
              <a:ext uri="{FF2B5EF4-FFF2-40B4-BE49-F238E27FC236}">
                <a16:creationId xmlns:a16="http://schemas.microsoft.com/office/drawing/2014/main" id="{EFEA7C7B-BF0F-4994-A01A-FDB5D5CDBCCC}"/>
              </a:ext>
            </a:extLst>
          </p:cNvPr>
          <p:cNvCxnSpPr/>
          <p:nvPr/>
        </p:nvCxnSpPr>
        <p:spPr>
          <a:xfrm>
            <a:off x="5293895"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8AEA3B9-ABD3-4734-BA9C-969DAAB48171}"/>
              </a:ext>
            </a:extLst>
          </p:cNvPr>
          <p:cNvPicPr>
            <a:picLocks noChangeAspect="1"/>
          </p:cNvPicPr>
          <p:nvPr/>
        </p:nvPicPr>
        <p:blipFill>
          <a:blip r:embed="rId7"/>
          <a:stretch>
            <a:fillRect/>
          </a:stretch>
        </p:blipFill>
        <p:spPr>
          <a:xfrm>
            <a:off x="5342024" y="262984"/>
            <a:ext cx="4552950" cy="1609725"/>
          </a:xfrm>
          <a:prstGeom prst="rect">
            <a:avLst/>
          </a:prstGeom>
        </p:spPr>
      </p:pic>
      <p:sp>
        <p:nvSpPr>
          <p:cNvPr id="25" name="TextBox 24">
            <a:extLst>
              <a:ext uri="{FF2B5EF4-FFF2-40B4-BE49-F238E27FC236}">
                <a16:creationId xmlns:a16="http://schemas.microsoft.com/office/drawing/2014/main" id="{FBB8507A-B33B-4CF9-A079-22F265C029D1}"/>
              </a:ext>
            </a:extLst>
          </p:cNvPr>
          <p:cNvSpPr txBox="1"/>
          <p:nvPr/>
        </p:nvSpPr>
        <p:spPr>
          <a:xfrm>
            <a:off x="5245767" y="1884741"/>
            <a:ext cx="611894" cy="307777"/>
          </a:xfrm>
          <a:prstGeom prst="rect">
            <a:avLst/>
          </a:prstGeom>
          <a:noFill/>
        </p:spPr>
        <p:txBody>
          <a:bodyPr wrap="square" rtlCol="0">
            <a:spAutoFit/>
          </a:bodyPr>
          <a:lstStyle/>
          <a:p>
            <a:r>
              <a:rPr lang="en-US" sz="1400"/>
              <a:t>Ex5:</a:t>
            </a:r>
          </a:p>
        </p:txBody>
      </p:sp>
      <p:pic>
        <p:nvPicPr>
          <p:cNvPr id="29" name="Picture 28">
            <a:extLst>
              <a:ext uri="{FF2B5EF4-FFF2-40B4-BE49-F238E27FC236}">
                <a16:creationId xmlns:a16="http://schemas.microsoft.com/office/drawing/2014/main" id="{FE46DB1B-3829-496F-B135-439B51F89FFA}"/>
              </a:ext>
            </a:extLst>
          </p:cNvPr>
          <p:cNvPicPr>
            <a:picLocks noChangeAspect="1"/>
          </p:cNvPicPr>
          <p:nvPr/>
        </p:nvPicPr>
        <p:blipFill>
          <a:blip r:embed="rId8"/>
          <a:stretch>
            <a:fillRect/>
          </a:stretch>
        </p:blipFill>
        <p:spPr>
          <a:xfrm>
            <a:off x="5366086" y="2147725"/>
            <a:ext cx="4381500" cy="2190750"/>
          </a:xfrm>
          <a:prstGeom prst="rect">
            <a:avLst/>
          </a:prstGeom>
        </p:spPr>
      </p:pic>
      <p:pic>
        <p:nvPicPr>
          <p:cNvPr id="31" name="Picture 30">
            <a:extLst>
              <a:ext uri="{FF2B5EF4-FFF2-40B4-BE49-F238E27FC236}">
                <a16:creationId xmlns:a16="http://schemas.microsoft.com/office/drawing/2014/main" id="{67542251-7B7E-4362-B8E9-CA50F66A5A08}"/>
              </a:ext>
            </a:extLst>
          </p:cNvPr>
          <p:cNvPicPr>
            <a:picLocks noChangeAspect="1"/>
          </p:cNvPicPr>
          <p:nvPr/>
        </p:nvPicPr>
        <p:blipFill>
          <a:blip r:embed="rId9"/>
          <a:stretch>
            <a:fillRect/>
          </a:stretch>
        </p:blipFill>
        <p:spPr>
          <a:xfrm>
            <a:off x="5366086" y="4338475"/>
            <a:ext cx="4600575" cy="1466850"/>
          </a:xfrm>
          <a:prstGeom prst="rect">
            <a:avLst/>
          </a:prstGeom>
        </p:spPr>
      </p:pic>
      <p:sp>
        <p:nvSpPr>
          <p:cNvPr id="19" name="TextBox 18">
            <a:extLst>
              <a:ext uri="{FF2B5EF4-FFF2-40B4-BE49-F238E27FC236}">
                <a16:creationId xmlns:a16="http://schemas.microsoft.com/office/drawing/2014/main" id="{AEA5A5FD-4441-48D9-B798-1DFE37314F2C}"/>
              </a:ext>
            </a:extLst>
          </p:cNvPr>
          <p:cNvSpPr txBox="1"/>
          <p:nvPr/>
        </p:nvSpPr>
        <p:spPr>
          <a:xfrm>
            <a:off x="3119805" y="5806026"/>
            <a:ext cx="672172" cy="276999"/>
          </a:xfrm>
          <a:prstGeom prst="rect">
            <a:avLst/>
          </a:prstGeom>
          <a:noFill/>
        </p:spPr>
        <p:txBody>
          <a:bodyPr wrap="none" rtlCol="0">
            <a:spAutoFit/>
          </a:bodyPr>
          <a:lstStyle/>
          <a:p>
            <a:r>
              <a:rPr lang="en-US" sz="1200"/>
              <a:t>// Hight</a:t>
            </a:r>
          </a:p>
        </p:txBody>
      </p:sp>
      <p:pic>
        <p:nvPicPr>
          <p:cNvPr id="3" name="Picture 2">
            <a:extLst>
              <a:ext uri="{FF2B5EF4-FFF2-40B4-BE49-F238E27FC236}">
                <a16:creationId xmlns:a16="http://schemas.microsoft.com/office/drawing/2014/main" id="{7CE5731F-C793-4298-84D9-E4CC8DC049AA}"/>
              </a:ext>
            </a:extLst>
          </p:cNvPr>
          <p:cNvPicPr>
            <a:picLocks noChangeAspect="1"/>
          </p:cNvPicPr>
          <p:nvPr/>
        </p:nvPicPr>
        <p:blipFill>
          <a:blip r:embed="rId10"/>
          <a:stretch>
            <a:fillRect/>
          </a:stretch>
        </p:blipFill>
        <p:spPr>
          <a:xfrm>
            <a:off x="44549" y="6441309"/>
            <a:ext cx="3733800" cy="209550"/>
          </a:xfrm>
          <a:prstGeom prst="rect">
            <a:avLst/>
          </a:prstGeom>
        </p:spPr>
      </p:pic>
      <p:pic>
        <p:nvPicPr>
          <p:cNvPr id="21" name="Picture 20">
            <a:extLst>
              <a:ext uri="{FF2B5EF4-FFF2-40B4-BE49-F238E27FC236}">
                <a16:creationId xmlns:a16="http://schemas.microsoft.com/office/drawing/2014/main" id="{B1028D4E-3D33-4BA7-8C34-8C9445D02335}"/>
              </a:ext>
            </a:extLst>
          </p:cNvPr>
          <p:cNvPicPr>
            <a:picLocks noChangeAspect="1"/>
          </p:cNvPicPr>
          <p:nvPr/>
        </p:nvPicPr>
        <p:blipFill>
          <a:blip r:embed="rId11"/>
          <a:stretch>
            <a:fillRect/>
          </a:stretch>
        </p:blipFill>
        <p:spPr>
          <a:xfrm>
            <a:off x="722813" y="2867931"/>
            <a:ext cx="4351988" cy="163804"/>
          </a:xfrm>
          <a:prstGeom prst="rect">
            <a:avLst/>
          </a:prstGeom>
        </p:spPr>
      </p:pic>
      <p:pic>
        <p:nvPicPr>
          <p:cNvPr id="23" name="Picture 22">
            <a:extLst>
              <a:ext uri="{FF2B5EF4-FFF2-40B4-BE49-F238E27FC236}">
                <a16:creationId xmlns:a16="http://schemas.microsoft.com/office/drawing/2014/main" id="{FB7A394D-E800-484F-AF2C-FAF365C26046}"/>
              </a:ext>
            </a:extLst>
          </p:cNvPr>
          <p:cNvPicPr>
            <a:picLocks noChangeAspect="1"/>
          </p:cNvPicPr>
          <p:nvPr/>
        </p:nvPicPr>
        <p:blipFill>
          <a:blip r:embed="rId11"/>
          <a:stretch>
            <a:fillRect/>
          </a:stretch>
        </p:blipFill>
        <p:spPr>
          <a:xfrm>
            <a:off x="3171089" y="5758358"/>
            <a:ext cx="2033292" cy="730556"/>
          </a:xfrm>
          <a:prstGeom prst="rect">
            <a:avLst/>
          </a:prstGeom>
        </p:spPr>
      </p:pic>
    </p:spTree>
    <p:extLst>
      <p:ext uri="{BB962C8B-B14F-4D97-AF65-F5344CB8AC3E}">
        <p14:creationId xmlns:p14="http://schemas.microsoft.com/office/powerpoint/2010/main" val="672901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457D11-075A-45E9-8E00-E14A50273C3E}"/>
              </a:ext>
            </a:extLst>
          </p:cNvPr>
          <p:cNvSpPr txBox="1"/>
          <p:nvPr/>
        </p:nvSpPr>
        <p:spPr>
          <a:xfrm>
            <a:off x="0" y="0"/>
            <a:ext cx="6096000" cy="430887"/>
          </a:xfrm>
          <a:prstGeom prst="rect">
            <a:avLst/>
          </a:prstGeom>
          <a:noFill/>
        </p:spPr>
        <p:txBody>
          <a:bodyPr wrap="square">
            <a:spAutoFit/>
          </a:bodyPr>
          <a:lstStyle/>
          <a:p>
            <a:r>
              <a:rPr lang="en-US" sz="1100"/>
              <a:t>Make sense? Let’s try two more examples to make sure that you understand this well. What do you think the following does?</a:t>
            </a:r>
          </a:p>
        </p:txBody>
      </p:sp>
      <p:pic>
        <p:nvPicPr>
          <p:cNvPr id="7" name="Picture 6">
            <a:extLst>
              <a:ext uri="{FF2B5EF4-FFF2-40B4-BE49-F238E27FC236}">
                <a16:creationId xmlns:a16="http://schemas.microsoft.com/office/drawing/2014/main" id="{393227A4-0E1B-44F8-8E6D-A8A1860D5279}"/>
              </a:ext>
            </a:extLst>
          </p:cNvPr>
          <p:cNvPicPr>
            <a:picLocks noChangeAspect="1"/>
          </p:cNvPicPr>
          <p:nvPr/>
        </p:nvPicPr>
        <p:blipFill>
          <a:blip r:embed="rId2"/>
          <a:stretch>
            <a:fillRect/>
          </a:stretch>
        </p:blipFill>
        <p:spPr>
          <a:xfrm>
            <a:off x="71614" y="397020"/>
            <a:ext cx="2276475" cy="923925"/>
          </a:xfrm>
          <a:prstGeom prst="rect">
            <a:avLst/>
          </a:prstGeom>
        </p:spPr>
      </p:pic>
      <p:sp>
        <p:nvSpPr>
          <p:cNvPr id="9" name="TextBox 8">
            <a:extLst>
              <a:ext uri="{FF2B5EF4-FFF2-40B4-BE49-F238E27FC236}">
                <a16:creationId xmlns:a16="http://schemas.microsoft.com/office/drawing/2014/main" id="{A056EE5A-6806-4775-8A8B-C4EDF9174B9D}"/>
              </a:ext>
            </a:extLst>
          </p:cNvPr>
          <p:cNvSpPr txBox="1"/>
          <p:nvPr/>
        </p:nvSpPr>
        <p:spPr>
          <a:xfrm>
            <a:off x="0" y="1298367"/>
            <a:ext cx="6096000" cy="261610"/>
          </a:xfrm>
          <a:prstGeom prst="rect">
            <a:avLst/>
          </a:prstGeom>
          <a:noFill/>
        </p:spPr>
        <p:txBody>
          <a:bodyPr wrap="square">
            <a:spAutoFit/>
          </a:bodyPr>
          <a:lstStyle/>
          <a:p>
            <a:r>
              <a:rPr lang="en-US" sz="1100"/>
              <a:t>What about this example?</a:t>
            </a:r>
          </a:p>
        </p:txBody>
      </p:sp>
      <p:pic>
        <p:nvPicPr>
          <p:cNvPr id="11" name="Picture 10">
            <a:extLst>
              <a:ext uri="{FF2B5EF4-FFF2-40B4-BE49-F238E27FC236}">
                <a16:creationId xmlns:a16="http://schemas.microsoft.com/office/drawing/2014/main" id="{5D70D510-2AC2-4024-A631-5E2689A6E6E2}"/>
              </a:ext>
            </a:extLst>
          </p:cNvPr>
          <p:cNvPicPr>
            <a:picLocks noChangeAspect="1"/>
          </p:cNvPicPr>
          <p:nvPr/>
        </p:nvPicPr>
        <p:blipFill>
          <a:blip r:embed="rId3"/>
          <a:stretch>
            <a:fillRect/>
          </a:stretch>
        </p:blipFill>
        <p:spPr>
          <a:xfrm>
            <a:off x="71614" y="1537399"/>
            <a:ext cx="2209800" cy="942975"/>
          </a:xfrm>
          <a:prstGeom prst="rect">
            <a:avLst/>
          </a:prstGeom>
        </p:spPr>
      </p:pic>
      <p:sp>
        <p:nvSpPr>
          <p:cNvPr id="13" name="TextBox 12">
            <a:extLst>
              <a:ext uri="{FF2B5EF4-FFF2-40B4-BE49-F238E27FC236}">
                <a16:creationId xmlns:a16="http://schemas.microsoft.com/office/drawing/2014/main" id="{FDF77DB6-EA7E-49BC-AB37-8123C0FA9161}"/>
              </a:ext>
            </a:extLst>
          </p:cNvPr>
          <p:cNvSpPr txBox="1"/>
          <p:nvPr/>
        </p:nvSpPr>
        <p:spPr>
          <a:xfrm>
            <a:off x="0" y="2412987"/>
            <a:ext cx="2312455" cy="261610"/>
          </a:xfrm>
          <a:prstGeom prst="rect">
            <a:avLst/>
          </a:prstGeom>
          <a:noFill/>
        </p:spPr>
        <p:txBody>
          <a:bodyPr wrap="square">
            <a:spAutoFit/>
          </a:bodyPr>
          <a:lstStyle/>
          <a:p>
            <a:r>
              <a:rPr lang="en-US" sz="1100"/>
              <a:t>Finally, what do you think this does?</a:t>
            </a:r>
          </a:p>
        </p:txBody>
      </p:sp>
      <p:pic>
        <p:nvPicPr>
          <p:cNvPr id="15" name="Picture 14">
            <a:extLst>
              <a:ext uri="{FF2B5EF4-FFF2-40B4-BE49-F238E27FC236}">
                <a16:creationId xmlns:a16="http://schemas.microsoft.com/office/drawing/2014/main" id="{6E6DD192-7152-4B72-9309-7E3E11FC3234}"/>
              </a:ext>
            </a:extLst>
          </p:cNvPr>
          <p:cNvPicPr>
            <a:picLocks noChangeAspect="1"/>
          </p:cNvPicPr>
          <p:nvPr/>
        </p:nvPicPr>
        <p:blipFill>
          <a:blip r:embed="rId4"/>
          <a:stretch>
            <a:fillRect/>
          </a:stretch>
        </p:blipFill>
        <p:spPr>
          <a:xfrm>
            <a:off x="71614" y="2641241"/>
            <a:ext cx="2552700" cy="942975"/>
          </a:xfrm>
          <a:prstGeom prst="rect">
            <a:avLst/>
          </a:prstGeom>
        </p:spPr>
      </p:pic>
      <p:pic>
        <p:nvPicPr>
          <p:cNvPr id="17" name="Picture 16">
            <a:extLst>
              <a:ext uri="{FF2B5EF4-FFF2-40B4-BE49-F238E27FC236}">
                <a16:creationId xmlns:a16="http://schemas.microsoft.com/office/drawing/2014/main" id="{BC46D612-F210-476C-BBE5-1C48823BA30C}"/>
              </a:ext>
            </a:extLst>
          </p:cNvPr>
          <p:cNvPicPr>
            <a:picLocks noChangeAspect="1"/>
          </p:cNvPicPr>
          <p:nvPr/>
        </p:nvPicPr>
        <p:blipFill>
          <a:blip r:embed="rId5"/>
          <a:stretch>
            <a:fillRect/>
          </a:stretch>
        </p:blipFill>
        <p:spPr>
          <a:xfrm>
            <a:off x="71614" y="3548788"/>
            <a:ext cx="5191125" cy="2076450"/>
          </a:xfrm>
          <a:prstGeom prst="rect">
            <a:avLst/>
          </a:prstGeom>
        </p:spPr>
      </p:pic>
      <p:pic>
        <p:nvPicPr>
          <p:cNvPr id="19" name="Picture 18">
            <a:extLst>
              <a:ext uri="{FF2B5EF4-FFF2-40B4-BE49-F238E27FC236}">
                <a16:creationId xmlns:a16="http://schemas.microsoft.com/office/drawing/2014/main" id="{16E6D24D-AFA8-4ACD-91DD-B9DF7D8865D4}"/>
              </a:ext>
            </a:extLst>
          </p:cNvPr>
          <p:cNvPicPr>
            <a:picLocks noChangeAspect="1"/>
          </p:cNvPicPr>
          <p:nvPr/>
        </p:nvPicPr>
        <p:blipFill>
          <a:blip r:embed="rId6"/>
          <a:stretch>
            <a:fillRect/>
          </a:stretch>
        </p:blipFill>
        <p:spPr>
          <a:xfrm>
            <a:off x="147814" y="5625238"/>
            <a:ext cx="4953000" cy="1228725"/>
          </a:xfrm>
          <a:prstGeom prst="rect">
            <a:avLst/>
          </a:prstGeom>
        </p:spPr>
      </p:pic>
      <p:cxnSp>
        <p:nvCxnSpPr>
          <p:cNvPr id="20" name="Straight Connector 19">
            <a:extLst>
              <a:ext uri="{FF2B5EF4-FFF2-40B4-BE49-F238E27FC236}">
                <a16:creationId xmlns:a16="http://schemas.microsoft.com/office/drawing/2014/main" id="{55AC8883-2CDD-44DD-AC07-19EDEF0845DF}"/>
              </a:ext>
            </a:extLst>
          </p:cNvPr>
          <p:cNvCxnSpPr>
            <a:cxnSpLocks/>
          </p:cNvCxnSpPr>
          <p:nvPr/>
        </p:nvCxnSpPr>
        <p:spPr>
          <a:xfrm>
            <a:off x="5789576" y="-1022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8D04338-188E-43D1-9F65-7F8438B0398C}"/>
              </a:ext>
            </a:extLst>
          </p:cNvPr>
          <p:cNvPicPr>
            <a:picLocks noChangeAspect="1"/>
          </p:cNvPicPr>
          <p:nvPr/>
        </p:nvPicPr>
        <p:blipFill>
          <a:blip r:embed="rId7"/>
          <a:stretch>
            <a:fillRect/>
          </a:stretch>
        </p:blipFill>
        <p:spPr>
          <a:xfrm>
            <a:off x="5891881" y="0"/>
            <a:ext cx="4095750" cy="1057275"/>
          </a:xfrm>
          <a:prstGeom prst="rect">
            <a:avLst/>
          </a:prstGeom>
        </p:spPr>
      </p:pic>
      <p:pic>
        <p:nvPicPr>
          <p:cNvPr id="24" name="Picture 23">
            <a:extLst>
              <a:ext uri="{FF2B5EF4-FFF2-40B4-BE49-F238E27FC236}">
                <a16:creationId xmlns:a16="http://schemas.microsoft.com/office/drawing/2014/main" id="{45555C21-53B0-44ED-BC88-8A12B10A989B}"/>
              </a:ext>
            </a:extLst>
          </p:cNvPr>
          <p:cNvPicPr>
            <a:picLocks noChangeAspect="1"/>
          </p:cNvPicPr>
          <p:nvPr/>
        </p:nvPicPr>
        <p:blipFill>
          <a:blip r:embed="rId8"/>
          <a:stretch>
            <a:fillRect/>
          </a:stretch>
        </p:blipFill>
        <p:spPr>
          <a:xfrm>
            <a:off x="5891881" y="1057275"/>
            <a:ext cx="3838575" cy="1200150"/>
          </a:xfrm>
          <a:prstGeom prst="rect">
            <a:avLst/>
          </a:prstGeom>
        </p:spPr>
      </p:pic>
      <p:pic>
        <p:nvPicPr>
          <p:cNvPr id="25" name="Picture 24">
            <a:extLst>
              <a:ext uri="{FF2B5EF4-FFF2-40B4-BE49-F238E27FC236}">
                <a16:creationId xmlns:a16="http://schemas.microsoft.com/office/drawing/2014/main" id="{0A6A9A9A-36FE-4866-8FE2-5E2FF4CA48F8}"/>
              </a:ext>
            </a:extLst>
          </p:cNvPr>
          <p:cNvPicPr>
            <a:picLocks noChangeAspect="1"/>
          </p:cNvPicPr>
          <p:nvPr/>
        </p:nvPicPr>
        <p:blipFill>
          <a:blip r:embed="rId9"/>
          <a:stretch>
            <a:fillRect/>
          </a:stretch>
        </p:blipFill>
        <p:spPr>
          <a:xfrm>
            <a:off x="2600109" y="5083443"/>
            <a:ext cx="3158423" cy="798817"/>
          </a:xfrm>
          <a:prstGeom prst="rect">
            <a:avLst/>
          </a:prstGeom>
        </p:spPr>
      </p:pic>
      <p:pic>
        <p:nvPicPr>
          <p:cNvPr id="26" name="Picture 25">
            <a:extLst>
              <a:ext uri="{FF2B5EF4-FFF2-40B4-BE49-F238E27FC236}">
                <a16:creationId xmlns:a16="http://schemas.microsoft.com/office/drawing/2014/main" id="{88FA4F67-527F-4701-8C87-80F6632EC4F7}"/>
              </a:ext>
            </a:extLst>
          </p:cNvPr>
          <p:cNvPicPr>
            <a:picLocks noChangeAspect="1"/>
          </p:cNvPicPr>
          <p:nvPr/>
        </p:nvPicPr>
        <p:blipFill>
          <a:blip r:embed="rId9"/>
          <a:stretch>
            <a:fillRect/>
          </a:stretch>
        </p:blipFill>
        <p:spPr>
          <a:xfrm>
            <a:off x="9026099" y="603785"/>
            <a:ext cx="1689364" cy="694582"/>
          </a:xfrm>
          <a:prstGeom prst="rect">
            <a:avLst/>
          </a:prstGeom>
        </p:spPr>
      </p:pic>
      <p:pic>
        <p:nvPicPr>
          <p:cNvPr id="28" name="Picture 27">
            <a:extLst>
              <a:ext uri="{FF2B5EF4-FFF2-40B4-BE49-F238E27FC236}">
                <a16:creationId xmlns:a16="http://schemas.microsoft.com/office/drawing/2014/main" id="{2138DFA1-2F34-4F34-8D7B-4C0D69A58851}"/>
              </a:ext>
            </a:extLst>
          </p:cNvPr>
          <p:cNvPicPr>
            <a:picLocks noChangeAspect="1"/>
          </p:cNvPicPr>
          <p:nvPr/>
        </p:nvPicPr>
        <p:blipFill>
          <a:blip r:embed="rId10"/>
          <a:stretch>
            <a:fillRect/>
          </a:stretch>
        </p:blipFill>
        <p:spPr>
          <a:xfrm>
            <a:off x="8387080" y="2091537"/>
            <a:ext cx="971550" cy="200025"/>
          </a:xfrm>
          <a:prstGeom prst="rect">
            <a:avLst/>
          </a:prstGeom>
        </p:spPr>
      </p:pic>
      <p:pic>
        <p:nvPicPr>
          <p:cNvPr id="30" name="Picture 29">
            <a:extLst>
              <a:ext uri="{FF2B5EF4-FFF2-40B4-BE49-F238E27FC236}">
                <a16:creationId xmlns:a16="http://schemas.microsoft.com/office/drawing/2014/main" id="{71A91FAC-8563-4710-8EBE-B382BC1EC017}"/>
              </a:ext>
            </a:extLst>
          </p:cNvPr>
          <p:cNvPicPr>
            <a:picLocks noChangeAspect="1"/>
          </p:cNvPicPr>
          <p:nvPr/>
        </p:nvPicPr>
        <p:blipFill>
          <a:blip r:embed="rId11"/>
          <a:stretch>
            <a:fillRect/>
          </a:stretch>
        </p:blipFill>
        <p:spPr>
          <a:xfrm>
            <a:off x="2809379" y="6686550"/>
            <a:ext cx="828675" cy="171450"/>
          </a:xfrm>
          <a:prstGeom prst="rect">
            <a:avLst/>
          </a:prstGeom>
        </p:spPr>
      </p:pic>
      <p:pic>
        <p:nvPicPr>
          <p:cNvPr id="31" name="Picture 30">
            <a:extLst>
              <a:ext uri="{FF2B5EF4-FFF2-40B4-BE49-F238E27FC236}">
                <a16:creationId xmlns:a16="http://schemas.microsoft.com/office/drawing/2014/main" id="{339E4046-80EB-4BD0-BAFA-5CDF8C203D76}"/>
              </a:ext>
            </a:extLst>
          </p:cNvPr>
          <p:cNvPicPr>
            <a:picLocks noChangeAspect="1"/>
          </p:cNvPicPr>
          <p:nvPr/>
        </p:nvPicPr>
        <p:blipFill>
          <a:blip r:embed="rId9"/>
          <a:stretch>
            <a:fillRect/>
          </a:stretch>
        </p:blipFill>
        <p:spPr>
          <a:xfrm>
            <a:off x="2631153" y="6160576"/>
            <a:ext cx="3158423" cy="693387"/>
          </a:xfrm>
          <a:prstGeom prst="rect">
            <a:avLst/>
          </a:prstGeom>
        </p:spPr>
      </p:pic>
      <p:pic>
        <p:nvPicPr>
          <p:cNvPr id="32" name="Picture 31">
            <a:extLst>
              <a:ext uri="{FF2B5EF4-FFF2-40B4-BE49-F238E27FC236}">
                <a16:creationId xmlns:a16="http://schemas.microsoft.com/office/drawing/2014/main" id="{3BD27A40-12BC-4A69-B409-93463447FC1D}"/>
              </a:ext>
            </a:extLst>
          </p:cNvPr>
          <p:cNvPicPr>
            <a:picLocks noChangeAspect="1"/>
          </p:cNvPicPr>
          <p:nvPr/>
        </p:nvPicPr>
        <p:blipFill>
          <a:blip r:embed="rId9"/>
          <a:stretch>
            <a:fillRect/>
          </a:stretch>
        </p:blipFill>
        <p:spPr>
          <a:xfrm>
            <a:off x="8408419" y="1518834"/>
            <a:ext cx="3711967" cy="744681"/>
          </a:xfrm>
          <a:prstGeom prst="rect">
            <a:avLst/>
          </a:prstGeom>
        </p:spPr>
      </p:pic>
      <p:pic>
        <p:nvPicPr>
          <p:cNvPr id="33" name="Picture 32">
            <a:extLst>
              <a:ext uri="{FF2B5EF4-FFF2-40B4-BE49-F238E27FC236}">
                <a16:creationId xmlns:a16="http://schemas.microsoft.com/office/drawing/2014/main" id="{E66D1ED7-6DFC-4377-8DD2-5755960474E8}"/>
              </a:ext>
            </a:extLst>
          </p:cNvPr>
          <p:cNvPicPr>
            <a:picLocks noChangeAspect="1"/>
          </p:cNvPicPr>
          <p:nvPr/>
        </p:nvPicPr>
        <p:blipFill>
          <a:blip r:embed="rId9"/>
          <a:stretch>
            <a:fillRect/>
          </a:stretch>
        </p:blipFill>
        <p:spPr>
          <a:xfrm>
            <a:off x="8196932" y="596686"/>
            <a:ext cx="3838573" cy="645374"/>
          </a:xfrm>
          <a:prstGeom prst="rect">
            <a:avLst/>
          </a:prstGeom>
        </p:spPr>
      </p:pic>
      <p:sp>
        <p:nvSpPr>
          <p:cNvPr id="34" name="TextBox 33">
            <a:extLst>
              <a:ext uri="{FF2B5EF4-FFF2-40B4-BE49-F238E27FC236}">
                <a16:creationId xmlns:a16="http://schemas.microsoft.com/office/drawing/2014/main" id="{226E68AC-CADA-474C-B3B0-94EE98053F8B}"/>
              </a:ext>
            </a:extLst>
          </p:cNvPr>
          <p:cNvSpPr txBox="1"/>
          <p:nvPr/>
        </p:nvSpPr>
        <p:spPr>
          <a:xfrm>
            <a:off x="5860838" y="2282720"/>
            <a:ext cx="2245782" cy="369332"/>
          </a:xfrm>
          <a:prstGeom prst="rect">
            <a:avLst/>
          </a:prstGeom>
          <a:noFill/>
        </p:spPr>
        <p:txBody>
          <a:bodyPr wrap="square">
            <a:spAutoFit/>
          </a:bodyPr>
          <a:lstStyle/>
          <a:p>
            <a:pPr marL="342900" indent="-342900">
              <a:buFont typeface="Wingdings" panose="05000000000000000000" pitchFamily="2" charset="2"/>
              <a:buChar char="Ø"/>
            </a:pPr>
            <a:r>
              <a:rPr lang="en-US"/>
              <a:t>Printing a Stream </a:t>
            </a:r>
          </a:p>
        </p:txBody>
      </p:sp>
      <p:sp>
        <p:nvSpPr>
          <p:cNvPr id="36" name="TextBox 35">
            <a:extLst>
              <a:ext uri="{FF2B5EF4-FFF2-40B4-BE49-F238E27FC236}">
                <a16:creationId xmlns:a16="http://schemas.microsoft.com/office/drawing/2014/main" id="{5A4F293B-9ECB-4580-AFAA-BD9D139C0CA1}"/>
              </a:ext>
            </a:extLst>
          </p:cNvPr>
          <p:cNvSpPr txBox="1"/>
          <p:nvPr/>
        </p:nvSpPr>
        <p:spPr>
          <a:xfrm>
            <a:off x="5891881" y="2565182"/>
            <a:ext cx="6228505" cy="938719"/>
          </a:xfrm>
          <a:prstGeom prst="rect">
            <a:avLst/>
          </a:prstGeom>
          <a:noFill/>
        </p:spPr>
        <p:txBody>
          <a:bodyPr wrap="square">
            <a:spAutoFit/>
          </a:bodyPr>
          <a:lstStyle/>
          <a:p>
            <a:r>
              <a:rPr lang="en-US" sz="1100"/>
              <a:t>When code doesn’t work as expected, it is traditional to add a println() or set a breakpoint to see the values of an object. With streams, this is trickier. Since intermediate operations don’t run until needed, and Java is free to make them more efficient, new techniques are needed. Table 4.5 shows some options for printing out the contents of a stream. You’ll find that you have less need to print out the values of a stream as you get more practice with stream pipelines. While learning, printing is really helpful!</a:t>
            </a:r>
          </a:p>
        </p:txBody>
      </p:sp>
      <p:sp>
        <p:nvSpPr>
          <p:cNvPr id="40" name="TextBox 39">
            <a:extLst>
              <a:ext uri="{FF2B5EF4-FFF2-40B4-BE49-F238E27FC236}">
                <a16:creationId xmlns:a16="http://schemas.microsoft.com/office/drawing/2014/main" id="{8BF6201E-9613-4D02-BB88-5D7C57F3CFBB}"/>
              </a:ext>
            </a:extLst>
          </p:cNvPr>
          <p:cNvSpPr txBox="1"/>
          <p:nvPr/>
        </p:nvSpPr>
        <p:spPr>
          <a:xfrm>
            <a:off x="5825206" y="5428227"/>
            <a:ext cx="6096000" cy="1446550"/>
          </a:xfrm>
          <a:prstGeom prst="rect">
            <a:avLst/>
          </a:prstGeom>
          <a:noFill/>
        </p:spPr>
        <p:txBody>
          <a:bodyPr wrap="square">
            <a:spAutoFit/>
          </a:bodyPr>
          <a:lstStyle/>
          <a:p>
            <a:r>
              <a:rPr lang="en-US" sz="1100"/>
              <a:t>Notice that most of the approaches are destructive. This means that you cannot use the stream anymore after printing. This is fine when you are getting started and just want to see what the code does. It’s a problem if you are trying to find out what a stream looks like as it passes through a certain part of the pipeline. </a:t>
            </a:r>
          </a:p>
          <a:p>
            <a:endParaRPr lang="en-US" sz="1100"/>
          </a:p>
          <a:p>
            <a:r>
              <a:rPr lang="en-US" sz="1100"/>
              <a:t>Also, notice that only one of the approaches works for an infinite stream. It limits the number of elements in the stream before printing. If you try the others with an infinite stream, they will run until you kill the program.</a:t>
            </a:r>
          </a:p>
        </p:txBody>
      </p:sp>
      <p:pic>
        <p:nvPicPr>
          <p:cNvPr id="42" name="Picture 41">
            <a:extLst>
              <a:ext uri="{FF2B5EF4-FFF2-40B4-BE49-F238E27FC236}">
                <a16:creationId xmlns:a16="http://schemas.microsoft.com/office/drawing/2014/main" id="{CFB49881-5621-49CB-89B5-2AF2963D9AFC}"/>
              </a:ext>
            </a:extLst>
          </p:cNvPr>
          <p:cNvPicPr>
            <a:picLocks noChangeAspect="1"/>
          </p:cNvPicPr>
          <p:nvPr/>
        </p:nvPicPr>
        <p:blipFill>
          <a:blip r:embed="rId12"/>
          <a:stretch>
            <a:fillRect/>
          </a:stretch>
        </p:blipFill>
        <p:spPr>
          <a:xfrm>
            <a:off x="5905210" y="3503901"/>
            <a:ext cx="5410200" cy="1990725"/>
          </a:xfrm>
          <a:prstGeom prst="rect">
            <a:avLst/>
          </a:prstGeom>
        </p:spPr>
      </p:pic>
      <p:pic>
        <p:nvPicPr>
          <p:cNvPr id="27" name="Picture 26">
            <a:extLst>
              <a:ext uri="{FF2B5EF4-FFF2-40B4-BE49-F238E27FC236}">
                <a16:creationId xmlns:a16="http://schemas.microsoft.com/office/drawing/2014/main" id="{4F1CCCAC-C3EF-4D30-8367-22FDE974D781}"/>
              </a:ext>
            </a:extLst>
          </p:cNvPr>
          <p:cNvPicPr>
            <a:picLocks noChangeAspect="1"/>
          </p:cNvPicPr>
          <p:nvPr/>
        </p:nvPicPr>
        <p:blipFill>
          <a:blip r:embed="rId9"/>
          <a:stretch>
            <a:fillRect/>
          </a:stretch>
        </p:blipFill>
        <p:spPr>
          <a:xfrm>
            <a:off x="8770901" y="4287325"/>
            <a:ext cx="3354815" cy="1051456"/>
          </a:xfrm>
          <a:prstGeom prst="rect">
            <a:avLst/>
          </a:prstGeom>
        </p:spPr>
      </p:pic>
    </p:spTree>
    <p:extLst>
      <p:ext uri="{BB962C8B-B14F-4D97-AF65-F5344CB8AC3E}">
        <p14:creationId xmlns:p14="http://schemas.microsoft.com/office/powerpoint/2010/main" val="186182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0F044-D25A-4857-886B-4D919A129166}"/>
              </a:ext>
            </a:extLst>
          </p:cNvPr>
          <p:cNvSpPr txBox="1"/>
          <p:nvPr/>
        </p:nvSpPr>
        <p:spPr>
          <a:xfrm>
            <a:off x="0" y="0"/>
            <a:ext cx="6207791" cy="461665"/>
          </a:xfrm>
          <a:prstGeom prst="rect">
            <a:avLst/>
          </a:prstGeom>
          <a:noFill/>
        </p:spPr>
        <p:txBody>
          <a:bodyPr wrap="square" rtlCol="0">
            <a:spAutoFit/>
          </a:bodyPr>
          <a:lstStyle/>
          <a:p>
            <a:r>
              <a:rPr lang="en-US" sz="2400" b="1" u="sng"/>
              <a:t>5- Working with Primitives </a:t>
            </a:r>
          </a:p>
        </p:txBody>
      </p:sp>
      <p:sp>
        <p:nvSpPr>
          <p:cNvPr id="5" name="Rectangle 4">
            <a:extLst>
              <a:ext uri="{FF2B5EF4-FFF2-40B4-BE49-F238E27FC236}">
                <a16:creationId xmlns:a16="http://schemas.microsoft.com/office/drawing/2014/main" id="{1861E2B1-4C88-40D0-A72E-CBFC5696DE6F}"/>
              </a:ext>
            </a:extLst>
          </p:cNvPr>
          <p:cNvSpPr/>
          <p:nvPr/>
        </p:nvSpPr>
        <p:spPr>
          <a:xfrm>
            <a:off x="0" y="461105"/>
            <a:ext cx="4373601" cy="262730"/>
          </a:xfrm>
          <a:prstGeom prst="rect">
            <a:avLst/>
          </a:prstGeom>
        </p:spPr>
        <p:txBody>
          <a:bodyPr wrap="square">
            <a:spAutoFit/>
          </a:bodyPr>
          <a:lstStyle/>
          <a:p>
            <a:r>
              <a:rPr lang="en-US" sz="1100"/>
              <a:t>Suppose that we want to calculate the sum of numbers in a finite stream:</a:t>
            </a:r>
          </a:p>
        </p:txBody>
      </p:sp>
      <p:sp>
        <p:nvSpPr>
          <p:cNvPr id="7" name="Rectangle 6">
            <a:extLst>
              <a:ext uri="{FF2B5EF4-FFF2-40B4-BE49-F238E27FC236}">
                <a16:creationId xmlns:a16="http://schemas.microsoft.com/office/drawing/2014/main" id="{AC44674D-66D6-45F7-A516-AEBF83F0FF0B}"/>
              </a:ext>
            </a:extLst>
          </p:cNvPr>
          <p:cNvSpPr/>
          <p:nvPr/>
        </p:nvSpPr>
        <p:spPr>
          <a:xfrm>
            <a:off x="0" y="1118592"/>
            <a:ext cx="2193229" cy="261610"/>
          </a:xfrm>
          <a:prstGeom prst="rect">
            <a:avLst/>
          </a:prstGeom>
        </p:spPr>
        <p:txBody>
          <a:bodyPr wrap="none">
            <a:spAutoFit/>
          </a:bodyPr>
          <a:lstStyle/>
          <a:p>
            <a:r>
              <a:rPr lang="en-US" sz="1100"/>
              <a:t>There is another way of doing that:</a:t>
            </a:r>
          </a:p>
        </p:txBody>
      </p:sp>
      <p:sp>
        <p:nvSpPr>
          <p:cNvPr id="9" name="Rectangle 8">
            <a:extLst>
              <a:ext uri="{FF2B5EF4-FFF2-40B4-BE49-F238E27FC236}">
                <a16:creationId xmlns:a16="http://schemas.microsoft.com/office/drawing/2014/main" id="{AF6ABAAA-A9BD-4874-BB0F-C74D1AAC98D6}"/>
              </a:ext>
            </a:extLst>
          </p:cNvPr>
          <p:cNvSpPr/>
          <p:nvPr/>
        </p:nvSpPr>
        <p:spPr>
          <a:xfrm>
            <a:off x="-1" y="1774381"/>
            <a:ext cx="6207791" cy="430887"/>
          </a:xfrm>
          <a:prstGeom prst="rect">
            <a:avLst/>
          </a:prstGeom>
        </p:spPr>
        <p:txBody>
          <a:bodyPr wrap="square">
            <a:spAutoFit/>
          </a:bodyPr>
          <a:lstStyle/>
          <a:p>
            <a:r>
              <a:rPr lang="en-US" sz="1100"/>
              <a:t>The problem is that streams allow only one pass. Java recognizes that calculating an average is a common thing to do, and it provides a method to calculate the average on the stream classes for primitives:</a:t>
            </a:r>
          </a:p>
        </p:txBody>
      </p:sp>
      <p:cxnSp>
        <p:nvCxnSpPr>
          <p:cNvPr id="10" name="Straight Connector 9">
            <a:extLst>
              <a:ext uri="{FF2B5EF4-FFF2-40B4-BE49-F238E27FC236}">
                <a16:creationId xmlns:a16="http://schemas.microsoft.com/office/drawing/2014/main" id="{0850DD1A-BB19-4793-B8E2-161D5FB0F33A}"/>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A3734F-8238-4EDF-8FE0-A68EBDFFCE62}"/>
              </a:ext>
            </a:extLst>
          </p:cNvPr>
          <p:cNvPicPr>
            <a:picLocks noChangeAspect="1"/>
          </p:cNvPicPr>
          <p:nvPr/>
        </p:nvPicPr>
        <p:blipFill>
          <a:blip r:embed="rId2"/>
          <a:stretch>
            <a:fillRect/>
          </a:stretch>
        </p:blipFill>
        <p:spPr>
          <a:xfrm>
            <a:off x="97167" y="723053"/>
            <a:ext cx="4010025" cy="400050"/>
          </a:xfrm>
          <a:prstGeom prst="rect">
            <a:avLst/>
          </a:prstGeom>
        </p:spPr>
      </p:pic>
      <p:pic>
        <p:nvPicPr>
          <p:cNvPr id="15" name="Picture 14">
            <a:extLst>
              <a:ext uri="{FF2B5EF4-FFF2-40B4-BE49-F238E27FC236}">
                <a16:creationId xmlns:a16="http://schemas.microsoft.com/office/drawing/2014/main" id="{B8E14C8B-8CFE-4DC8-BC0E-9176C16BAF15}"/>
              </a:ext>
            </a:extLst>
          </p:cNvPr>
          <p:cNvPicPr>
            <a:picLocks noChangeAspect="1"/>
          </p:cNvPicPr>
          <p:nvPr/>
        </p:nvPicPr>
        <p:blipFill>
          <a:blip r:embed="rId3"/>
          <a:stretch>
            <a:fillRect/>
          </a:stretch>
        </p:blipFill>
        <p:spPr>
          <a:xfrm>
            <a:off x="97167" y="1375113"/>
            <a:ext cx="3981450" cy="400050"/>
          </a:xfrm>
          <a:prstGeom prst="rect">
            <a:avLst/>
          </a:prstGeom>
        </p:spPr>
      </p:pic>
      <p:pic>
        <p:nvPicPr>
          <p:cNvPr id="16" name="Picture 15">
            <a:extLst>
              <a:ext uri="{FF2B5EF4-FFF2-40B4-BE49-F238E27FC236}">
                <a16:creationId xmlns:a16="http://schemas.microsoft.com/office/drawing/2014/main" id="{C81E6542-3AD1-46CA-AADD-7065EACC2C6B}"/>
              </a:ext>
            </a:extLst>
          </p:cNvPr>
          <p:cNvPicPr>
            <a:picLocks noChangeAspect="1"/>
          </p:cNvPicPr>
          <p:nvPr/>
        </p:nvPicPr>
        <p:blipFill>
          <a:blip r:embed="rId4"/>
          <a:stretch>
            <a:fillRect/>
          </a:stretch>
        </p:blipFill>
        <p:spPr>
          <a:xfrm>
            <a:off x="3752607" y="765589"/>
            <a:ext cx="2231597" cy="1024188"/>
          </a:xfrm>
          <a:prstGeom prst="rect">
            <a:avLst/>
          </a:prstGeom>
        </p:spPr>
      </p:pic>
      <p:pic>
        <p:nvPicPr>
          <p:cNvPr id="20" name="Picture 19">
            <a:extLst>
              <a:ext uri="{FF2B5EF4-FFF2-40B4-BE49-F238E27FC236}">
                <a16:creationId xmlns:a16="http://schemas.microsoft.com/office/drawing/2014/main" id="{5D556BBA-557C-42CD-985B-6514FDCF1742}"/>
              </a:ext>
            </a:extLst>
          </p:cNvPr>
          <p:cNvPicPr>
            <a:picLocks noChangeAspect="1"/>
          </p:cNvPicPr>
          <p:nvPr/>
        </p:nvPicPr>
        <p:blipFill>
          <a:blip r:embed="rId5"/>
          <a:stretch>
            <a:fillRect/>
          </a:stretch>
        </p:blipFill>
        <p:spPr>
          <a:xfrm>
            <a:off x="97167" y="2235581"/>
            <a:ext cx="3076575" cy="552450"/>
          </a:xfrm>
          <a:prstGeom prst="rect">
            <a:avLst/>
          </a:prstGeom>
        </p:spPr>
      </p:pic>
      <p:pic>
        <p:nvPicPr>
          <p:cNvPr id="21" name="Picture 20">
            <a:extLst>
              <a:ext uri="{FF2B5EF4-FFF2-40B4-BE49-F238E27FC236}">
                <a16:creationId xmlns:a16="http://schemas.microsoft.com/office/drawing/2014/main" id="{1143394D-8DF6-41FD-AF9A-C11256FC7B46}"/>
              </a:ext>
            </a:extLst>
          </p:cNvPr>
          <p:cNvPicPr>
            <a:picLocks noChangeAspect="1"/>
          </p:cNvPicPr>
          <p:nvPr/>
        </p:nvPicPr>
        <p:blipFill>
          <a:blip r:embed="rId4"/>
          <a:stretch>
            <a:fillRect/>
          </a:stretch>
        </p:blipFill>
        <p:spPr>
          <a:xfrm>
            <a:off x="2711757" y="2626630"/>
            <a:ext cx="3291495" cy="151876"/>
          </a:xfrm>
          <a:prstGeom prst="rect">
            <a:avLst/>
          </a:prstGeom>
        </p:spPr>
      </p:pic>
      <p:sp>
        <p:nvSpPr>
          <p:cNvPr id="22" name="TextBox 21">
            <a:extLst>
              <a:ext uri="{FF2B5EF4-FFF2-40B4-BE49-F238E27FC236}">
                <a16:creationId xmlns:a16="http://schemas.microsoft.com/office/drawing/2014/main" id="{7667C461-9BAD-43BB-B80E-04BEAFB747C0}"/>
              </a:ext>
            </a:extLst>
          </p:cNvPr>
          <p:cNvSpPr txBox="1"/>
          <p:nvPr/>
        </p:nvSpPr>
        <p:spPr>
          <a:xfrm>
            <a:off x="0" y="2791051"/>
            <a:ext cx="4954728" cy="369332"/>
          </a:xfrm>
          <a:prstGeom prst="rect">
            <a:avLst/>
          </a:prstGeom>
          <a:noFill/>
        </p:spPr>
        <p:txBody>
          <a:bodyPr wrap="square">
            <a:spAutoFit/>
          </a:bodyPr>
          <a:lstStyle/>
          <a:p>
            <a:pPr marL="342900" indent="-342900">
              <a:buFont typeface="Wingdings" panose="05000000000000000000" pitchFamily="2" charset="2"/>
              <a:buChar char="Ø"/>
            </a:pPr>
            <a:r>
              <a:rPr lang="en-US"/>
              <a:t>Creating Primitive Streams </a:t>
            </a:r>
          </a:p>
        </p:txBody>
      </p:sp>
      <p:sp>
        <p:nvSpPr>
          <p:cNvPr id="23" name="Rectangle 22">
            <a:extLst>
              <a:ext uri="{FF2B5EF4-FFF2-40B4-BE49-F238E27FC236}">
                <a16:creationId xmlns:a16="http://schemas.microsoft.com/office/drawing/2014/main" id="{EC3EB529-EDF4-4060-A719-CC02837C90BF}"/>
              </a:ext>
            </a:extLst>
          </p:cNvPr>
          <p:cNvSpPr/>
          <p:nvPr/>
        </p:nvSpPr>
        <p:spPr>
          <a:xfrm>
            <a:off x="54492" y="3184185"/>
            <a:ext cx="4024122" cy="769441"/>
          </a:xfrm>
          <a:prstGeom prst="rect">
            <a:avLst/>
          </a:prstGeom>
        </p:spPr>
        <p:txBody>
          <a:bodyPr wrap="square">
            <a:spAutoFit/>
          </a:bodyPr>
          <a:lstStyle/>
          <a:p>
            <a:r>
              <a:rPr lang="en-US" sz="1100"/>
              <a:t>Here are three types of primitive streams: </a:t>
            </a:r>
          </a:p>
          <a:p>
            <a:r>
              <a:rPr lang="en-US" sz="1100"/>
              <a:t>■ </a:t>
            </a:r>
            <a:r>
              <a:rPr lang="en-US" sz="1100" b="1"/>
              <a:t>IntStream</a:t>
            </a:r>
            <a:r>
              <a:rPr lang="en-US" sz="1100"/>
              <a:t>: Used for the primitive types int, short, byte, and char </a:t>
            </a:r>
          </a:p>
          <a:p>
            <a:r>
              <a:rPr lang="en-US" sz="1100"/>
              <a:t>■ </a:t>
            </a:r>
            <a:r>
              <a:rPr lang="en-US" sz="1100" b="1"/>
              <a:t>LongStream</a:t>
            </a:r>
            <a:r>
              <a:rPr lang="en-US" sz="1100"/>
              <a:t>: Used for the primitive type long </a:t>
            </a:r>
          </a:p>
          <a:p>
            <a:r>
              <a:rPr lang="en-US" sz="1100"/>
              <a:t>■ </a:t>
            </a:r>
            <a:r>
              <a:rPr lang="en-US" sz="1100" b="1"/>
              <a:t>DoubleStream</a:t>
            </a:r>
            <a:r>
              <a:rPr lang="en-US" sz="1100"/>
              <a:t>: Used for the primitive types double and float </a:t>
            </a:r>
          </a:p>
        </p:txBody>
      </p:sp>
      <p:pic>
        <p:nvPicPr>
          <p:cNvPr id="24" name="Picture 23">
            <a:extLst>
              <a:ext uri="{FF2B5EF4-FFF2-40B4-BE49-F238E27FC236}">
                <a16:creationId xmlns:a16="http://schemas.microsoft.com/office/drawing/2014/main" id="{B43C8DFB-ABDA-469E-8E85-FE4DE4EBDDEA}"/>
              </a:ext>
            </a:extLst>
          </p:cNvPr>
          <p:cNvPicPr>
            <a:picLocks noChangeAspect="1"/>
          </p:cNvPicPr>
          <p:nvPr/>
        </p:nvPicPr>
        <p:blipFill>
          <a:blip r:embed="rId6"/>
          <a:stretch>
            <a:fillRect/>
          </a:stretch>
        </p:blipFill>
        <p:spPr>
          <a:xfrm>
            <a:off x="97167" y="4036466"/>
            <a:ext cx="5334000" cy="752475"/>
          </a:xfrm>
          <a:prstGeom prst="rect">
            <a:avLst/>
          </a:prstGeom>
        </p:spPr>
      </p:pic>
      <p:sp>
        <p:nvSpPr>
          <p:cNvPr id="25" name="Rectangle 24">
            <a:extLst>
              <a:ext uri="{FF2B5EF4-FFF2-40B4-BE49-F238E27FC236}">
                <a16:creationId xmlns:a16="http://schemas.microsoft.com/office/drawing/2014/main" id="{33487A64-8781-4728-9709-CCDB53267E75}"/>
              </a:ext>
            </a:extLst>
          </p:cNvPr>
          <p:cNvSpPr/>
          <p:nvPr/>
        </p:nvSpPr>
        <p:spPr>
          <a:xfrm>
            <a:off x="0" y="4916130"/>
            <a:ext cx="6096000" cy="430887"/>
          </a:xfrm>
          <a:prstGeom prst="rect">
            <a:avLst/>
          </a:prstGeom>
        </p:spPr>
        <p:txBody>
          <a:bodyPr>
            <a:spAutoFit/>
          </a:bodyPr>
          <a:lstStyle/>
          <a:p>
            <a:r>
              <a:rPr lang="en-US" sz="1100"/>
              <a:t>Some of the methods for creating a primitive stream are equivalent to how we created the source for a regular Stream . You can create an empty stream with this: </a:t>
            </a:r>
          </a:p>
        </p:txBody>
      </p:sp>
      <p:pic>
        <p:nvPicPr>
          <p:cNvPr id="26" name="Picture 25">
            <a:extLst>
              <a:ext uri="{FF2B5EF4-FFF2-40B4-BE49-F238E27FC236}">
                <a16:creationId xmlns:a16="http://schemas.microsoft.com/office/drawing/2014/main" id="{4968F433-89A4-4D78-911C-ED6BCB36A438}"/>
              </a:ext>
            </a:extLst>
          </p:cNvPr>
          <p:cNvPicPr>
            <a:picLocks noChangeAspect="1"/>
          </p:cNvPicPr>
          <p:nvPr/>
        </p:nvPicPr>
        <p:blipFill>
          <a:blip r:embed="rId7"/>
          <a:stretch>
            <a:fillRect/>
          </a:stretch>
        </p:blipFill>
        <p:spPr>
          <a:xfrm>
            <a:off x="97167" y="5347017"/>
            <a:ext cx="2847975" cy="209550"/>
          </a:xfrm>
          <a:prstGeom prst="rect">
            <a:avLst/>
          </a:prstGeom>
        </p:spPr>
      </p:pic>
      <p:sp>
        <p:nvSpPr>
          <p:cNvPr id="27" name="Rectangle 26">
            <a:extLst>
              <a:ext uri="{FF2B5EF4-FFF2-40B4-BE49-F238E27FC236}">
                <a16:creationId xmlns:a16="http://schemas.microsoft.com/office/drawing/2014/main" id="{21C50DB7-512C-42E8-8213-27516F4A5173}"/>
              </a:ext>
            </a:extLst>
          </p:cNvPr>
          <p:cNvSpPr/>
          <p:nvPr/>
        </p:nvSpPr>
        <p:spPr>
          <a:xfrm>
            <a:off x="54492" y="5663157"/>
            <a:ext cx="6096000" cy="261610"/>
          </a:xfrm>
          <a:prstGeom prst="rect">
            <a:avLst/>
          </a:prstGeom>
        </p:spPr>
        <p:txBody>
          <a:bodyPr>
            <a:spAutoFit/>
          </a:bodyPr>
          <a:lstStyle/>
          <a:p>
            <a:r>
              <a:rPr lang="en-US" sz="1100"/>
              <a:t>Another way is to use the of() factory method from a single value or by using the varargs overload: </a:t>
            </a:r>
          </a:p>
        </p:txBody>
      </p:sp>
      <p:pic>
        <p:nvPicPr>
          <p:cNvPr id="28" name="Picture 27">
            <a:extLst>
              <a:ext uri="{FF2B5EF4-FFF2-40B4-BE49-F238E27FC236}">
                <a16:creationId xmlns:a16="http://schemas.microsoft.com/office/drawing/2014/main" id="{379F0518-C198-431D-8AF4-AC6E7C72FDF2}"/>
              </a:ext>
            </a:extLst>
          </p:cNvPr>
          <p:cNvPicPr>
            <a:picLocks noChangeAspect="1"/>
          </p:cNvPicPr>
          <p:nvPr/>
        </p:nvPicPr>
        <p:blipFill>
          <a:blip r:embed="rId8"/>
          <a:stretch>
            <a:fillRect/>
          </a:stretch>
        </p:blipFill>
        <p:spPr>
          <a:xfrm>
            <a:off x="123582" y="5915025"/>
            <a:ext cx="3629025" cy="942975"/>
          </a:xfrm>
          <a:prstGeom prst="rect">
            <a:avLst/>
          </a:prstGeom>
        </p:spPr>
      </p:pic>
      <p:pic>
        <p:nvPicPr>
          <p:cNvPr id="29" name="Picture 28">
            <a:extLst>
              <a:ext uri="{FF2B5EF4-FFF2-40B4-BE49-F238E27FC236}">
                <a16:creationId xmlns:a16="http://schemas.microsoft.com/office/drawing/2014/main" id="{77098528-2785-4521-84D3-C16EFCCA414E}"/>
              </a:ext>
            </a:extLst>
          </p:cNvPr>
          <p:cNvPicPr>
            <a:picLocks noChangeAspect="1"/>
          </p:cNvPicPr>
          <p:nvPr/>
        </p:nvPicPr>
        <p:blipFill>
          <a:blip r:embed="rId9"/>
          <a:stretch>
            <a:fillRect/>
          </a:stretch>
        </p:blipFill>
        <p:spPr>
          <a:xfrm>
            <a:off x="5068113" y="5962650"/>
            <a:ext cx="333375" cy="895350"/>
          </a:xfrm>
          <a:prstGeom prst="rect">
            <a:avLst/>
          </a:prstGeom>
        </p:spPr>
      </p:pic>
      <p:sp>
        <p:nvSpPr>
          <p:cNvPr id="30" name="Rectangle 29">
            <a:extLst>
              <a:ext uri="{FF2B5EF4-FFF2-40B4-BE49-F238E27FC236}">
                <a16:creationId xmlns:a16="http://schemas.microsoft.com/office/drawing/2014/main" id="{FDCA4FB1-07CA-4BAC-B9F1-7176CF50336E}"/>
              </a:ext>
            </a:extLst>
          </p:cNvPr>
          <p:cNvSpPr/>
          <p:nvPr/>
        </p:nvSpPr>
        <p:spPr>
          <a:xfrm>
            <a:off x="4396792" y="5900552"/>
            <a:ext cx="648131" cy="261610"/>
          </a:xfrm>
          <a:prstGeom prst="rect">
            <a:avLst/>
          </a:prstGeom>
        </p:spPr>
        <p:txBody>
          <a:bodyPr wrap="square">
            <a:spAutoFit/>
          </a:bodyPr>
          <a:lstStyle/>
          <a:p>
            <a:r>
              <a:rPr lang="en-US" sz="1100"/>
              <a:t>output :</a:t>
            </a:r>
          </a:p>
        </p:txBody>
      </p:sp>
      <p:pic>
        <p:nvPicPr>
          <p:cNvPr id="31" name="Picture 30">
            <a:extLst>
              <a:ext uri="{FF2B5EF4-FFF2-40B4-BE49-F238E27FC236}">
                <a16:creationId xmlns:a16="http://schemas.microsoft.com/office/drawing/2014/main" id="{0D2623C9-F3BB-40C8-B3A5-3BEB1C0442F0}"/>
              </a:ext>
            </a:extLst>
          </p:cNvPr>
          <p:cNvPicPr>
            <a:picLocks noChangeAspect="1"/>
          </p:cNvPicPr>
          <p:nvPr/>
        </p:nvPicPr>
        <p:blipFill>
          <a:blip r:embed="rId4"/>
          <a:stretch>
            <a:fillRect/>
          </a:stretch>
        </p:blipFill>
        <p:spPr>
          <a:xfrm>
            <a:off x="3798547" y="5966847"/>
            <a:ext cx="2139716" cy="872210"/>
          </a:xfrm>
          <a:prstGeom prst="rect">
            <a:avLst/>
          </a:prstGeom>
        </p:spPr>
      </p:pic>
      <p:sp>
        <p:nvSpPr>
          <p:cNvPr id="32" name="Rectangle 31">
            <a:extLst>
              <a:ext uri="{FF2B5EF4-FFF2-40B4-BE49-F238E27FC236}">
                <a16:creationId xmlns:a16="http://schemas.microsoft.com/office/drawing/2014/main" id="{DEFA98E5-6677-48D8-AA40-1C39D469F4EF}"/>
              </a:ext>
            </a:extLst>
          </p:cNvPr>
          <p:cNvSpPr/>
          <p:nvPr/>
        </p:nvSpPr>
        <p:spPr>
          <a:xfrm>
            <a:off x="6107189" y="-2037"/>
            <a:ext cx="6096000" cy="430887"/>
          </a:xfrm>
          <a:prstGeom prst="rect">
            <a:avLst/>
          </a:prstGeom>
        </p:spPr>
        <p:txBody>
          <a:bodyPr>
            <a:spAutoFit/>
          </a:bodyPr>
          <a:lstStyle/>
          <a:p>
            <a:r>
              <a:rPr lang="en-US" sz="1100"/>
              <a:t>It works the same way for each type of primitive stream. You can also use the two methods for creating infinite streams, just like we did with Stream : </a:t>
            </a:r>
          </a:p>
        </p:txBody>
      </p:sp>
      <p:pic>
        <p:nvPicPr>
          <p:cNvPr id="35" name="Picture 34">
            <a:extLst>
              <a:ext uri="{FF2B5EF4-FFF2-40B4-BE49-F238E27FC236}">
                <a16:creationId xmlns:a16="http://schemas.microsoft.com/office/drawing/2014/main" id="{5F5F50A7-8B67-4ACD-BFAE-427797D81CA5}"/>
              </a:ext>
            </a:extLst>
          </p:cNvPr>
          <p:cNvPicPr>
            <a:picLocks noChangeAspect="1"/>
          </p:cNvPicPr>
          <p:nvPr/>
        </p:nvPicPr>
        <p:blipFill>
          <a:blip r:embed="rId10"/>
          <a:stretch>
            <a:fillRect/>
          </a:stretch>
        </p:blipFill>
        <p:spPr>
          <a:xfrm>
            <a:off x="6207790" y="427517"/>
            <a:ext cx="4162425" cy="923925"/>
          </a:xfrm>
          <a:prstGeom prst="rect">
            <a:avLst/>
          </a:prstGeom>
        </p:spPr>
      </p:pic>
      <p:pic>
        <p:nvPicPr>
          <p:cNvPr id="36" name="Picture 35">
            <a:extLst>
              <a:ext uri="{FF2B5EF4-FFF2-40B4-BE49-F238E27FC236}">
                <a16:creationId xmlns:a16="http://schemas.microsoft.com/office/drawing/2014/main" id="{640C01B7-83DF-40E8-B76F-43AF7EC9C456}"/>
              </a:ext>
            </a:extLst>
          </p:cNvPr>
          <p:cNvPicPr>
            <a:picLocks noChangeAspect="1"/>
          </p:cNvPicPr>
          <p:nvPr/>
        </p:nvPicPr>
        <p:blipFill>
          <a:blip r:embed="rId11"/>
          <a:stretch>
            <a:fillRect/>
          </a:stretch>
        </p:blipFill>
        <p:spPr>
          <a:xfrm>
            <a:off x="10838765" y="309368"/>
            <a:ext cx="1352550" cy="1276350"/>
          </a:xfrm>
          <a:prstGeom prst="rect">
            <a:avLst/>
          </a:prstGeom>
        </p:spPr>
      </p:pic>
      <p:sp>
        <p:nvSpPr>
          <p:cNvPr id="37" name="Rectangle 36">
            <a:extLst>
              <a:ext uri="{FF2B5EF4-FFF2-40B4-BE49-F238E27FC236}">
                <a16:creationId xmlns:a16="http://schemas.microsoft.com/office/drawing/2014/main" id="{112A3F0D-BFBE-4872-A87B-16E742C83A41}"/>
              </a:ext>
            </a:extLst>
          </p:cNvPr>
          <p:cNvSpPr/>
          <p:nvPr/>
        </p:nvSpPr>
        <p:spPr>
          <a:xfrm>
            <a:off x="10248618" y="247904"/>
            <a:ext cx="648131" cy="261610"/>
          </a:xfrm>
          <a:prstGeom prst="rect">
            <a:avLst/>
          </a:prstGeom>
        </p:spPr>
        <p:txBody>
          <a:bodyPr wrap="square">
            <a:spAutoFit/>
          </a:bodyPr>
          <a:lstStyle/>
          <a:p>
            <a:r>
              <a:rPr lang="en-US" sz="1100"/>
              <a:t>output :</a:t>
            </a:r>
          </a:p>
        </p:txBody>
      </p:sp>
      <p:pic>
        <p:nvPicPr>
          <p:cNvPr id="38" name="Picture 37">
            <a:extLst>
              <a:ext uri="{FF2B5EF4-FFF2-40B4-BE49-F238E27FC236}">
                <a16:creationId xmlns:a16="http://schemas.microsoft.com/office/drawing/2014/main" id="{B47FC654-0C74-443A-806E-2EF59D5B8058}"/>
              </a:ext>
            </a:extLst>
          </p:cNvPr>
          <p:cNvPicPr>
            <a:picLocks noChangeAspect="1"/>
          </p:cNvPicPr>
          <p:nvPr/>
        </p:nvPicPr>
        <p:blipFill>
          <a:blip r:embed="rId4"/>
          <a:stretch>
            <a:fillRect/>
          </a:stretch>
        </p:blipFill>
        <p:spPr>
          <a:xfrm>
            <a:off x="10319292" y="219075"/>
            <a:ext cx="1809912" cy="1322355"/>
          </a:xfrm>
          <a:prstGeom prst="rect">
            <a:avLst/>
          </a:prstGeom>
        </p:spPr>
      </p:pic>
      <p:sp>
        <p:nvSpPr>
          <p:cNvPr id="39" name="Rectangle 38">
            <a:extLst>
              <a:ext uri="{FF2B5EF4-FFF2-40B4-BE49-F238E27FC236}">
                <a16:creationId xmlns:a16="http://schemas.microsoft.com/office/drawing/2014/main" id="{A7576644-BB02-42C1-AD47-53A45415C993}"/>
              </a:ext>
            </a:extLst>
          </p:cNvPr>
          <p:cNvSpPr/>
          <p:nvPr/>
        </p:nvSpPr>
        <p:spPr>
          <a:xfrm>
            <a:off x="6093027" y="1372688"/>
            <a:ext cx="3299301" cy="261610"/>
          </a:xfrm>
          <a:prstGeom prst="rect">
            <a:avLst/>
          </a:prstGeom>
        </p:spPr>
        <p:txBody>
          <a:bodyPr wrap="none">
            <a:spAutoFit/>
          </a:bodyPr>
          <a:lstStyle/>
          <a:p>
            <a:r>
              <a:rPr lang="en-US" sz="1100"/>
              <a:t>We could write this using what we’ve explained so far:</a:t>
            </a:r>
          </a:p>
        </p:txBody>
      </p:sp>
      <p:pic>
        <p:nvPicPr>
          <p:cNvPr id="40" name="Picture 39">
            <a:extLst>
              <a:ext uri="{FF2B5EF4-FFF2-40B4-BE49-F238E27FC236}">
                <a16:creationId xmlns:a16="http://schemas.microsoft.com/office/drawing/2014/main" id="{DD1852C0-84EE-466D-AA4A-06BAAEEDF25D}"/>
              </a:ext>
            </a:extLst>
          </p:cNvPr>
          <p:cNvPicPr>
            <a:picLocks noChangeAspect="1"/>
          </p:cNvPicPr>
          <p:nvPr/>
        </p:nvPicPr>
        <p:blipFill>
          <a:blip r:embed="rId12"/>
          <a:stretch>
            <a:fillRect/>
          </a:stretch>
        </p:blipFill>
        <p:spPr>
          <a:xfrm>
            <a:off x="6150492" y="1634298"/>
            <a:ext cx="3886200" cy="381000"/>
          </a:xfrm>
          <a:prstGeom prst="rect">
            <a:avLst/>
          </a:prstGeom>
        </p:spPr>
      </p:pic>
      <p:pic>
        <p:nvPicPr>
          <p:cNvPr id="41" name="Picture 40">
            <a:extLst>
              <a:ext uri="{FF2B5EF4-FFF2-40B4-BE49-F238E27FC236}">
                <a16:creationId xmlns:a16="http://schemas.microsoft.com/office/drawing/2014/main" id="{810911FB-CFCA-44E6-B9CA-30E2ED9C5C3F}"/>
              </a:ext>
            </a:extLst>
          </p:cNvPr>
          <p:cNvPicPr>
            <a:picLocks noChangeAspect="1"/>
          </p:cNvPicPr>
          <p:nvPr/>
        </p:nvPicPr>
        <p:blipFill>
          <a:blip r:embed="rId13"/>
          <a:stretch>
            <a:fillRect/>
          </a:stretch>
        </p:blipFill>
        <p:spPr>
          <a:xfrm>
            <a:off x="10809969" y="1792846"/>
            <a:ext cx="190500" cy="942975"/>
          </a:xfrm>
          <a:prstGeom prst="rect">
            <a:avLst/>
          </a:prstGeom>
        </p:spPr>
      </p:pic>
      <p:sp>
        <p:nvSpPr>
          <p:cNvPr id="42" name="Rectangle 41">
            <a:extLst>
              <a:ext uri="{FF2B5EF4-FFF2-40B4-BE49-F238E27FC236}">
                <a16:creationId xmlns:a16="http://schemas.microsoft.com/office/drawing/2014/main" id="{BA30DC60-D8F4-48AA-9331-75530E15CF88}"/>
              </a:ext>
            </a:extLst>
          </p:cNvPr>
          <p:cNvSpPr/>
          <p:nvPr/>
        </p:nvSpPr>
        <p:spPr>
          <a:xfrm>
            <a:off x="10161838" y="1747324"/>
            <a:ext cx="648131" cy="261610"/>
          </a:xfrm>
          <a:prstGeom prst="rect">
            <a:avLst/>
          </a:prstGeom>
        </p:spPr>
        <p:txBody>
          <a:bodyPr wrap="square">
            <a:spAutoFit/>
          </a:bodyPr>
          <a:lstStyle/>
          <a:p>
            <a:r>
              <a:rPr lang="en-US" sz="1100"/>
              <a:t>output :</a:t>
            </a:r>
          </a:p>
        </p:txBody>
      </p:sp>
      <p:pic>
        <p:nvPicPr>
          <p:cNvPr id="43" name="Picture 42">
            <a:extLst>
              <a:ext uri="{FF2B5EF4-FFF2-40B4-BE49-F238E27FC236}">
                <a16:creationId xmlns:a16="http://schemas.microsoft.com/office/drawing/2014/main" id="{54EE677C-A175-4235-ABD8-B633DF4B84CC}"/>
              </a:ext>
            </a:extLst>
          </p:cNvPr>
          <p:cNvPicPr>
            <a:picLocks noChangeAspect="1"/>
          </p:cNvPicPr>
          <p:nvPr/>
        </p:nvPicPr>
        <p:blipFill>
          <a:blip r:embed="rId4"/>
          <a:stretch>
            <a:fillRect/>
          </a:stretch>
        </p:blipFill>
        <p:spPr>
          <a:xfrm>
            <a:off x="10253273" y="1713411"/>
            <a:ext cx="1869841" cy="1022188"/>
          </a:xfrm>
          <a:prstGeom prst="rect">
            <a:avLst/>
          </a:prstGeom>
        </p:spPr>
      </p:pic>
      <p:sp>
        <p:nvSpPr>
          <p:cNvPr id="44" name="Rectangle 43">
            <a:extLst>
              <a:ext uri="{FF2B5EF4-FFF2-40B4-BE49-F238E27FC236}">
                <a16:creationId xmlns:a16="http://schemas.microsoft.com/office/drawing/2014/main" id="{7B8DF037-63A2-408C-ABB9-9B508736A6A7}"/>
              </a:ext>
            </a:extLst>
          </p:cNvPr>
          <p:cNvSpPr/>
          <p:nvPr/>
        </p:nvSpPr>
        <p:spPr>
          <a:xfrm>
            <a:off x="6093027" y="2089620"/>
            <a:ext cx="3765774" cy="261610"/>
          </a:xfrm>
          <a:prstGeom prst="rect">
            <a:avLst/>
          </a:prstGeom>
        </p:spPr>
        <p:txBody>
          <a:bodyPr wrap="none">
            <a:spAutoFit/>
          </a:bodyPr>
          <a:lstStyle/>
          <a:p>
            <a:r>
              <a:rPr lang="en-US" sz="1100"/>
              <a:t>Java provides a method that can generate a range of numbers:</a:t>
            </a:r>
          </a:p>
        </p:txBody>
      </p:sp>
      <p:pic>
        <p:nvPicPr>
          <p:cNvPr id="45" name="Picture 44">
            <a:extLst>
              <a:ext uri="{FF2B5EF4-FFF2-40B4-BE49-F238E27FC236}">
                <a16:creationId xmlns:a16="http://schemas.microsoft.com/office/drawing/2014/main" id="{697962AF-92A1-4CF9-81A2-98A9DF332C7B}"/>
              </a:ext>
            </a:extLst>
          </p:cNvPr>
          <p:cNvPicPr>
            <a:picLocks noChangeAspect="1"/>
          </p:cNvPicPr>
          <p:nvPr/>
        </p:nvPicPr>
        <p:blipFill>
          <a:blip r:embed="rId14"/>
          <a:stretch>
            <a:fillRect/>
          </a:stretch>
        </p:blipFill>
        <p:spPr>
          <a:xfrm>
            <a:off x="6141939" y="2354821"/>
            <a:ext cx="2714625" cy="381000"/>
          </a:xfrm>
          <a:prstGeom prst="rect">
            <a:avLst/>
          </a:prstGeom>
        </p:spPr>
      </p:pic>
      <p:cxnSp>
        <p:nvCxnSpPr>
          <p:cNvPr id="47" name="Straight Arrow Connector 46">
            <a:extLst>
              <a:ext uri="{FF2B5EF4-FFF2-40B4-BE49-F238E27FC236}">
                <a16:creationId xmlns:a16="http://schemas.microsoft.com/office/drawing/2014/main" id="{7C7EC229-0FE9-4FB7-8984-93D6D9F22C6E}"/>
              </a:ext>
            </a:extLst>
          </p:cNvPr>
          <p:cNvCxnSpPr>
            <a:cxnSpLocks/>
          </p:cNvCxnSpPr>
          <p:nvPr/>
        </p:nvCxnSpPr>
        <p:spPr>
          <a:xfrm>
            <a:off x="9179626" y="1888177"/>
            <a:ext cx="1068992" cy="201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CA29A76-EAF6-4591-A396-9AABF6072D1E}"/>
              </a:ext>
            </a:extLst>
          </p:cNvPr>
          <p:cNvCxnSpPr>
            <a:cxnSpLocks/>
          </p:cNvCxnSpPr>
          <p:nvPr/>
        </p:nvCxnSpPr>
        <p:spPr>
          <a:xfrm flipV="1">
            <a:off x="9215250" y="2242075"/>
            <a:ext cx="1033368" cy="30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BCF3F48-5607-4A1D-9FC3-1A392B2C2751}"/>
              </a:ext>
            </a:extLst>
          </p:cNvPr>
          <p:cNvSpPr/>
          <p:nvPr/>
        </p:nvSpPr>
        <p:spPr>
          <a:xfrm>
            <a:off x="6093027" y="2782818"/>
            <a:ext cx="4277188" cy="261610"/>
          </a:xfrm>
          <a:prstGeom prst="rect">
            <a:avLst/>
          </a:prstGeom>
        </p:spPr>
        <p:txBody>
          <a:bodyPr wrap="square">
            <a:spAutoFit/>
          </a:bodyPr>
          <a:lstStyle/>
          <a:p>
            <a:r>
              <a:rPr lang="en-US" sz="1100"/>
              <a:t>We should be able to type the number 5, and we can do so as follows:</a:t>
            </a:r>
          </a:p>
        </p:txBody>
      </p:sp>
      <p:pic>
        <p:nvPicPr>
          <p:cNvPr id="53" name="Picture 52">
            <a:extLst>
              <a:ext uri="{FF2B5EF4-FFF2-40B4-BE49-F238E27FC236}">
                <a16:creationId xmlns:a16="http://schemas.microsoft.com/office/drawing/2014/main" id="{3589BF9A-F81B-4360-A017-CEC7F07F1E6C}"/>
              </a:ext>
            </a:extLst>
          </p:cNvPr>
          <p:cNvPicPr>
            <a:picLocks noChangeAspect="1"/>
          </p:cNvPicPr>
          <p:nvPr/>
        </p:nvPicPr>
        <p:blipFill>
          <a:blip r:embed="rId15"/>
          <a:stretch>
            <a:fillRect/>
          </a:stretch>
        </p:blipFill>
        <p:spPr>
          <a:xfrm>
            <a:off x="6150492" y="3027509"/>
            <a:ext cx="3476625" cy="371475"/>
          </a:xfrm>
          <a:prstGeom prst="rect">
            <a:avLst/>
          </a:prstGeom>
        </p:spPr>
      </p:pic>
      <p:cxnSp>
        <p:nvCxnSpPr>
          <p:cNvPr id="54" name="Straight Arrow Connector 53">
            <a:extLst>
              <a:ext uri="{FF2B5EF4-FFF2-40B4-BE49-F238E27FC236}">
                <a16:creationId xmlns:a16="http://schemas.microsoft.com/office/drawing/2014/main" id="{197D0F5F-9AFF-453F-9D7E-B0567DD8E17F}"/>
              </a:ext>
            </a:extLst>
          </p:cNvPr>
          <p:cNvCxnSpPr>
            <a:cxnSpLocks/>
          </p:cNvCxnSpPr>
          <p:nvPr/>
        </p:nvCxnSpPr>
        <p:spPr>
          <a:xfrm flipV="1">
            <a:off x="9603438" y="2753541"/>
            <a:ext cx="1206531" cy="59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38F95D6-4713-4C18-87AC-B6BF2E7E97C3}"/>
              </a:ext>
            </a:extLst>
          </p:cNvPr>
          <p:cNvSpPr/>
          <p:nvPr/>
        </p:nvSpPr>
        <p:spPr>
          <a:xfrm>
            <a:off x="6093027" y="3451981"/>
            <a:ext cx="6096000" cy="430887"/>
          </a:xfrm>
          <a:prstGeom prst="rect">
            <a:avLst/>
          </a:prstGeom>
        </p:spPr>
        <p:txBody>
          <a:bodyPr>
            <a:spAutoFit/>
          </a:bodyPr>
          <a:lstStyle/>
          <a:p>
            <a:r>
              <a:rPr lang="en-US" sz="1100"/>
              <a:t>The final way to create a primitive stream is by mapping from another stream type. Table 4.6 shows that there is a method for mapping between any stream types:</a:t>
            </a:r>
          </a:p>
        </p:txBody>
      </p:sp>
      <p:pic>
        <p:nvPicPr>
          <p:cNvPr id="57" name="Picture 56">
            <a:extLst>
              <a:ext uri="{FF2B5EF4-FFF2-40B4-BE49-F238E27FC236}">
                <a16:creationId xmlns:a16="http://schemas.microsoft.com/office/drawing/2014/main" id="{74124A1E-0B97-449F-B89E-8C238E8BAA9E}"/>
              </a:ext>
            </a:extLst>
          </p:cNvPr>
          <p:cNvPicPr>
            <a:picLocks noChangeAspect="1"/>
          </p:cNvPicPr>
          <p:nvPr/>
        </p:nvPicPr>
        <p:blipFill>
          <a:blip r:embed="rId16"/>
          <a:stretch>
            <a:fillRect/>
          </a:stretch>
        </p:blipFill>
        <p:spPr>
          <a:xfrm>
            <a:off x="6174242" y="3881561"/>
            <a:ext cx="5400675" cy="2133600"/>
          </a:xfrm>
          <a:prstGeom prst="rect">
            <a:avLst/>
          </a:prstGeom>
        </p:spPr>
      </p:pic>
      <p:sp>
        <p:nvSpPr>
          <p:cNvPr id="58" name="Rectangle 57">
            <a:extLst>
              <a:ext uri="{FF2B5EF4-FFF2-40B4-BE49-F238E27FC236}">
                <a16:creationId xmlns:a16="http://schemas.microsoft.com/office/drawing/2014/main" id="{E01CA0FE-7315-41CD-B3AA-EE6EB9E2B999}"/>
              </a:ext>
            </a:extLst>
          </p:cNvPr>
          <p:cNvSpPr/>
          <p:nvPr/>
        </p:nvSpPr>
        <p:spPr>
          <a:xfrm>
            <a:off x="6096000" y="5979536"/>
            <a:ext cx="5972418" cy="430887"/>
          </a:xfrm>
          <a:prstGeom prst="rect">
            <a:avLst/>
          </a:prstGeom>
        </p:spPr>
        <p:txBody>
          <a:bodyPr wrap="square">
            <a:spAutoFit/>
          </a:bodyPr>
          <a:lstStyle/>
          <a:p>
            <a:r>
              <a:rPr lang="en-US" sz="1100"/>
              <a:t>Obviously, they have to be compatible types for this to work. Java requires a mapping function to be provided as a parameter, for example:</a:t>
            </a:r>
          </a:p>
        </p:txBody>
      </p:sp>
      <p:pic>
        <p:nvPicPr>
          <p:cNvPr id="60" name="Picture 59">
            <a:extLst>
              <a:ext uri="{FF2B5EF4-FFF2-40B4-BE49-F238E27FC236}">
                <a16:creationId xmlns:a16="http://schemas.microsoft.com/office/drawing/2014/main" id="{EF70CCC5-C3EC-4CA4-8E40-24D55B9C7E5B}"/>
              </a:ext>
            </a:extLst>
          </p:cNvPr>
          <p:cNvPicPr>
            <a:picLocks noChangeAspect="1"/>
          </p:cNvPicPr>
          <p:nvPr/>
        </p:nvPicPr>
        <p:blipFill>
          <a:blip r:embed="rId17"/>
          <a:stretch>
            <a:fillRect/>
          </a:stretch>
        </p:blipFill>
        <p:spPr>
          <a:xfrm>
            <a:off x="6160148" y="6435216"/>
            <a:ext cx="3876675" cy="419100"/>
          </a:xfrm>
          <a:prstGeom prst="rect">
            <a:avLst/>
          </a:prstGeom>
        </p:spPr>
      </p:pic>
      <p:pic>
        <p:nvPicPr>
          <p:cNvPr id="61" name="Picture 60">
            <a:extLst>
              <a:ext uri="{FF2B5EF4-FFF2-40B4-BE49-F238E27FC236}">
                <a16:creationId xmlns:a16="http://schemas.microsoft.com/office/drawing/2014/main" id="{7E0F0694-8087-4897-A237-C50525C1E190}"/>
              </a:ext>
            </a:extLst>
          </p:cNvPr>
          <p:cNvPicPr>
            <a:picLocks noChangeAspect="1"/>
          </p:cNvPicPr>
          <p:nvPr/>
        </p:nvPicPr>
        <p:blipFill>
          <a:blip r:embed="rId4"/>
          <a:stretch>
            <a:fillRect/>
          </a:stretch>
        </p:blipFill>
        <p:spPr>
          <a:xfrm>
            <a:off x="7134893" y="4702629"/>
            <a:ext cx="4523288" cy="1203986"/>
          </a:xfrm>
          <a:prstGeom prst="rect">
            <a:avLst/>
          </a:prstGeom>
        </p:spPr>
      </p:pic>
    </p:spTree>
    <p:extLst>
      <p:ext uri="{BB962C8B-B14F-4D97-AF65-F5344CB8AC3E}">
        <p14:creationId xmlns:p14="http://schemas.microsoft.com/office/powerpoint/2010/main" val="2696509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220B98-EB3C-4686-BFD1-5D97B9461649}"/>
              </a:ext>
            </a:extLst>
          </p:cNvPr>
          <p:cNvSpPr/>
          <p:nvPr/>
        </p:nvSpPr>
        <p:spPr>
          <a:xfrm>
            <a:off x="0" y="0"/>
            <a:ext cx="6096000" cy="769441"/>
          </a:xfrm>
          <a:prstGeom prst="rect">
            <a:avLst/>
          </a:prstGeom>
        </p:spPr>
        <p:txBody>
          <a:bodyPr>
            <a:spAutoFit/>
          </a:bodyPr>
          <a:lstStyle/>
          <a:p>
            <a:r>
              <a:rPr lang="en-US" sz="1100"/>
              <a:t>This function that takes an Object , which is a String in this case. The function returns an int . The function mappings are intuitive here. They take the source type and return the target type. In this example, the actual function type is ToIntFunction . Table 4.7 shows the mapping function names. </a:t>
            </a:r>
          </a:p>
          <a:p>
            <a:r>
              <a:rPr lang="en-US" sz="1100"/>
              <a:t>As you can see, they do what you might expect. </a:t>
            </a:r>
          </a:p>
        </p:txBody>
      </p:sp>
      <p:pic>
        <p:nvPicPr>
          <p:cNvPr id="5" name="Picture 4">
            <a:extLst>
              <a:ext uri="{FF2B5EF4-FFF2-40B4-BE49-F238E27FC236}">
                <a16:creationId xmlns:a16="http://schemas.microsoft.com/office/drawing/2014/main" id="{8784F2C3-7063-4DCA-9518-53C239B466CB}"/>
              </a:ext>
            </a:extLst>
          </p:cNvPr>
          <p:cNvPicPr>
            <a:picLocks noChangeAspect="1"/>
          </p:cNvPicPr>
          <p:nvPr/>
        </p:nvPicPr>
        <p:blipFill>
          <a:blip r:embed="rId2"/>
          <a:stretch>
            <a:fillRect/>
          </a:stretch>
        </p:blipFill>
        <p:spPr>
          <a:xfrm>
            <a:off x="25758" y="743683"/>
            <a:ext cx="5429250" cy="2266950"/>
          </a:xfrm>
          <a:prstGeom prst="rect">
            <a:avLst/>
          </a:prstGeom>
        </p:spPr>
      </p:pic>
      <p:cxnSp>
        <p:nvCxnSpPr>
          <p:cNvPr id="6" name="Straight Connector 5">
            <a:extLst>
              <a:ext uri="{FF2B5EF4-FFF2-40B4-BE49-F238E27FC236}">
                <a16:creationId xmlns:a16="http://schemas.microsoft.com/office/drawing/2014/main" id="{80D18449-59E7-42C9-9315-9B40721E45C3}"/>
              </a:ext>
            </a:extLst>
          </p:cNvPr>
          <p:cNvCxnSpPr>
            <a:cxnSpLocks/>
          </p:cNvCxnSpPr>
          <p:nvPr/>
        </p:nvCxnSpPr>
        <p:spPr>
          <a:xfrm>
            <a:off x="567099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91D4741-B34F-45AF-8A77-9B24E675E8A7}"/>
              </a:ext>
            </a:extLst>
          </p:cNvPr>
          <p:cNvSpPr/>
          <p:nvPr/>
        </p:nvSpPr>
        <p:spPr>
          <a:xfrm>
            <a:off x="0" y="2984875"/>
            <a:ext cx="5795488" cy="1446550"/>
          </a:xfrm>
          <a:prstGeom prst="rect">
            <a:avLst/>
          </a:prstGeom>
        </p:spPr>
        <p:txBody>
          <a:bodyPr wrap="square">
            <a:spAutoFit/>
          </a:bodyPr>
          <a:lstStyle/>
          <a:p>
            <a:r>
              <a:rPr lang="en-US" sz="1100"/>
              <a:t>You do have to memorize Table 4.6 and Table 4.7 . It’s not as hard as it might seem. There are</a:t>
            </a:r>
          </a:p>
          <a:p>
            <a:r>
              <a:rPr lang="en-US" sz="1100"/>
              <a:t> patterns in the names if you remember a few rules. For Table 4.6 , mapping to the same type you started with is just called map() . When returning an object stream, the method is mapToObj() . </a:t>
            </a:r>
          </a:p>
          <a:p>
            <a:r>
              <a:rPr lang="en-US" sz="1100"/>
              <a:t>Beyond that, it’s the name of the primitive type in the map method name. </a:t>
            </a:r>
          </a:p>
          <a:p>
            <a:endParaRPr lang="en-US" sz="1100"/>
          </a:p>
          <a:p>
            <a:r>
              <a:rPr lang="en-US" sz="1100"/>
              <a:t>For Table 4.7 , you can start by thinking about the source and target types. When the target type</a:t>
            </a:r>
          </a:p>
          <a:p>
            <a:r>
              <a:rPr lang="en-US" sz="1100"/>
              <a:t> is an object, you drop the To from the name. When the mapping is to the same type you started</a:t>
            </a:r>
          </a:p>
          <a:p>
            <a:r>
              <a:rPr lang="en-US" sz="1100"/>
              <a:t> with, you use a unary operator instead of a function for the primitive streams. </a:t>
            </a:r>
          </a:p>
        </p:txBody>
      </p:sp>
      <p:pic>
        <p:nvPicPr>
          <p:cNvPr id="8" name="Picture 7">
            <a:extLst>
              <a:ext uri="{FF2B5EF4-FFF2-40B4-BE49-F238E27FC236}">
                <a16:creationId xmlns:a16="http://schemas.microsoft.com/office/drawing/2014/main" id="{88314D27-0B5F-4E77-874B-E39B41A36FF6}"/>
              </a:ext>
            </a:extLst>
          </p:cNvPr>
          <p:cNvPicPr>
            <a:picLocks noChangeAspect="1"/>
          </p:cNvPicPr>
          <p:nvPr/>
        </p:nvPicPr>
        <p:blipFill>
          <a:blip r:embed="rId3"/>
          <a:stretch>
            <a:fillRect/>
          </a:stretch>
        </p:blipFill>
        <p:spPr>
          <a:xfrm>
            <a:off x="54333" y="4418546"/>
            <a:ext cx="5400675" cy="628650"/>
          </a:xfrm>
          <a:prstGeom prst="rect">
            <a:avLst/>
          </a:prstGeom>
        </p:spPr>
      </p:pic>
      <p:sp>
        <p:nvSpPr>
          <p:cNvPr id="9" name="TextBox 8">
            <a:extLst>
              <a:ext uri="{FF2B5EF4-FFF2-40B4-BE49-F238E27FC236}">
                <a16:creationId xmlns:a16="http://schemas.microsoft.com/office/drawing/2014/main" id="{4550E979-331F-4EA2-AE89-ADEB84BF3792}"/>
              </a:ext>
            </a:extLst>
          </p:cNvPr>
          <p:cNvSpPr txBox="1"/>
          <p:nvPr/>
        </p:nvSpPr>
        <p:spPr>
          <a:xfrm>
            <a:off x="19049" y="5048461"/>
            <a:ext cx="4987474" cy="369332"/>
          </a:xfrm>
          <a:prstGeom prst="rect">
            <a:avLst/>
          </a:prstGeom>
          <a:noFill/>
        </p:spPr>
        <p:txBody>
          <a:bodyPr wrap="square">
            <a:spAutoFit/>
          </a:bodyPr>
          <a:lstStyle/>
          <a:p>
            <a:pPr marL="342900" indent="-342900">
              <a:buFont typeface="Wingdings" panose="05000000000000000000" pitchFamily="2" charset="2"/>
              <a:buChar char="Ø"/>
            </a:pPr>
            <a:r>
              <a:rPr lang="en-US"/>
              <a:t>Using Optional with Primitive Streams </a:t>
            </a:r>
          </a:p>
        </p:txBody>
      </p:sp>
      <p:sp>
        <p:nvSpPr>
          <p:cNvPr id="10" name="Rectangle 9">
            <a:extLst>
              <a:ext uri="{FF2B5EF4-FFF2-40B4-BE49-F238E27FC236}">
                <a16:creationId xmlns:a16="http://schemas.microsoft.com/office/drawing/2014/main" id="{B640C8A3-494E-44FA-802B-30F53D4B286F}"/>
              </a:ext>
            </a:extLst>
          </p:cNvPr>
          <p:cNvSpPr/>
          <p:nvPr/>
        </p:nvSpPr>
        <p:spPr>
          <a:xfrm>
            <a:off x="54333" y="5366580"/>
            <a:ext cx="5191651" cy="259318"/>
          </a:xfrm>
          <a:prstGeom prst="rect">
            <a:avLst/>
          </a:prstGeom>
        </p:spPr>
        <p:txBody>
          <a:bodyPr wrap="square">
            <a:spAutoFit/>
          </a:bodyPr>
          <a:lstStyle/>
          <a:p>
            <a:r>
              <a:rPr lang="en-US" sz="1100"/>
              <a:t>Now that you know about primitive streams, you can calculate the average in one line: </a:t>
            </a:r>
          </a:p>
        </p:txBody>
      </p:sp>
      <p:pic>
        <p:nvPicPr>
          <p:cNvPr id="11" name="Picture 10">
            <a:extLst>
              <a:ext uri="{FF2B5EF4-FFF2-40B4-BE49-F238E27FC236}">
                <a16:creationId xmlns:a16="http://schemas.microsoft.com/office/drawing/2014/main" id="{94919380-9317-491A-BD5C-02BC19AC2FF4}"/>
              </a:ext>
            </a:extLst>
          </p:cNvPr>
          <p:cNvPicPr>
            <a:picLocks noChangeAspect="1"/>
          </p:cNvPicPr>
          <p:nvPr/>
        </p:nvPicPr>
        <p:blipFill>
          <a:blip r:embed="rId4"/>
          <a:stretch>
            <a:fillRect/>
          </a:stretch>
        </p:blipFill>
        <p:spPr>
          <a:xfrm>
            <a:off x="119060" y="5616320"/>
            <a:ext cx="3171825" cy="400050"/>
          </a:xfrm>
          <a:prstGeom prst="rect">
            <a:avLst/>
          </a:prstGeom>
        </p:spPr>
      </p:pic>
      <p:sp>
        <p:nvSpPr>
          <p:cNvPr id="12" name="Rectangle 11">
            <a:extLst>
              <a:ext uri="{FF2B5EF4-FFF2-40B4-BE49-F238E27FC236}">
                <a16:creationId xmlns:a16="http://schemas.microsoft.com/office/drawing/2014/main" id="{5309E4BF-5871-4BD1-92B7-9C1BFB65C9B8}"/>
              </a:ext>
            </a:extLst>
          </p:cNvPr>
          <p:cNvSpPr/>
          <p:nvPr/>
        </p:nvSpPr>
        <p:spPr>
          <a:xfrm>
            <a:off x="54333" y="5997370"/>
            <a:ext cx="5616660" cy="259318"/>
          </a:xfrm>
          <a:prstGeom prst="rect">
            <a:avLst/>
          </a:prstGeom>
        </p:spPr>
        <p:txBody>
          <a:bodyPr wrap="square">
            <a:spAutoFit/>
          </a:bodyPr>
          <a:lstStyle/>
          <a:p>
            <a:r>
              <a:rPr lang="en-US" sz="1100"/>
              <a:t>Working with the primitive optional class looks similar to working with the Optional class itself:</a:t>
            </a:r>
          </a:p>
        </p:txBody>
      </p:sp>
      <p:pic>
        <p:nvPicPr>
          <p:cNvPr id="14" name="Picture 13">
            <a:extLst>
              <a:ext uri="{FF2B5EF4-FFF2-40B4-BE49-F238E27FC236}">
                <a16:creationId xmlns:a16="http://schemas.microsoft.com/office/drawing/2014/main" id="{2CEE1F9B-F07A-4130-9714-2D1FE6C8A19D}"/>
              </a:ext>
            </a:extLst>
          </p:cNvPr>
          <p:cNvPicPr>
            <a:picLocks noChangeAspect="1"/>
          </p:cNvPicPr>
          <p:nvPr/>
        </p:nvPicPr>
        <p:blipFill>
          <a:blip r:embed="rId5"/>
          <a:stretch>
            <a:fillRect/>
          </a:stretch>
        </p:blipFill>
        <p:spPr>
          <a:xfrm>
            <a:off x="119060" y="6290322"/>
            <a:ext cx="4400550" cy="571500"/>
          </a:xfrm>
          <a:prstGeom prst="rect">
            <a:avLst/>
          </a:prstGeom>
        </p:spPr>
      </p:pic>
      <p:pic>
        <p:nvPicPr>
          <p:cNvPr id="15" name="Picture 14">
            <a:extLst>
              <a:ext uri="{FF2B5EF4-FFF2-40B4-BE49-F238E27FC236}">
                <a16:creationId xmlns:a16="http://schemas.microsoft.com/office/drawing/2014/main" id="{6FDF4907-7A60-47AA-BD3B-C32AF5C7FBBA}"/>
              </a:ext>
            </a:extLst>
          </p:cNvPr>
          <p:cNvPicPr>
            <a:picLocks noChangeAspect="1"/>
          </p:cNvPicPr>
          <p:nvPr/>
        </p:nvPicPr>
        <p:blipFill>
          <a:blip r:embed="rId6"/>
          <a:stretch>
            <a:fillRect/>
          </a:stretch>
        </p:blipFill>
        <p:spPr>
          <a:xfrm>
            <a:off x="4000406" y="6276589"/>
            <a:ext cx="1546098" cy="571500"/>
          </a:xfrm>
          <a:prstGeom prst="rect">
            <a:avLst/>
          </a:prstGeom>
        </p:spPr>
      </p:pic>
      <p:sp>
        <p:nvSpPr>
          <p:cNvPr id="16" name="Rectangle 15">
            <a:extLst>
              <a:ext uri="{FF2B5EF4-FFF2-40B4-BE49-F238E27FC236}">
                <a16:creationId xmlns:a16="http://schemas.microsoft.com/office/drawing/2014/main" id="{972DE1D7-C203-4C37-8E47-B7CDC7716DC8}"/>
              </a:ext>
            </a:extLst>
          </p:cNvPr>
          <p:cNvSpPr/>
          <p:nvPr/>
        </p:nvSpPr>
        <p:spPr>
          <a:xfrm>
            <a:off x="5670997" y="0"/>
            <a:ext cx="6096000" cy="430887"/>
          </a:xfrm>
          <a:prstGeom prst="rect">
            <a:avLst/>
          </a:prstGeom>
        </p:spPr>
        <p:txBody>
          <a:bodyPr>
            <a:spAutoFit/>
          </a:bodyPr>
          <a:lstStyle/>
          <a:p>
            <a:r>
              <a:rPr lang="en-US" sz="1100"/>
              <a:t>The only noticeable difference is that we called getAsDouble() rather than get(). This makes it clear that we are working with a primitive. Also, orElseGet() takes a DoubleSupplier instead of a Supplier.</a:t>
            </a:r>
          </a:p>
        </p:txBody>
      </p:sp>
      <p:sp>
        <p:nvSpPr>
          <p:cNvPr id="18" name="Rectangle 17">
            <a:extLst>
              <a:ext uri="{FF2B5EF4-FFF2-40B4-BE49-F238E27FC236}">
                <a16:creationId xmlns:a16="http://schemas.microsoft.com/office/drawing/2014/main" id="{BE580249-F740-40EE-8CFE-F8FCA0336342}"/>
              </a:ext>
            </a:extLst>
          </p:cNvPr>
          <p:cNvSpPr/>
          <p:nvPr/>
        </p:nvSpPr>
        <p:spPr>
          <a:xfrm>
            <a:off x="5670993" y="2516094"/>
            <a:ext cx="3623108" cy="261610"/>
          </a:xfrm>
          <a:prstGeom prst="rect">
            <a:avLst/>
          </a:prstGeom>
        </p:spPr>
        <p:txBody>
          <a:bodyPr wrap="none">
            <a:spAutoFit/>
          </a:bodyPr>
          <a:lstStyle/>
          <a:p>
            <a:r>
              <a:rPr lang="en-US" sz="1100"/>
              <a:t>Let’s try an example to make sure that you understand this: </a:t>
            </a:r>
          </a:p>
        </p:txBody>
      </p:sp>
      <p:pic>
        <p:nvPicPr>
          <p:cNvPr id="19" name="Picture 18">
            <a:extLst>
              <a:ext uri="{FF2B5EF4-FFF2-40B4-BE49-F238E27FC236}">
                <a16:creationId xmlns:a16="http://schemas.microsoft.com/office/drawing/2014/main" id="{072BA08B-8F44-4E2A-B148-0CE5456DF002}"/>
              </a:ext>
            </a:extLst>
          </p:cNvPr>
          <p:cNvPicPr>
            <a:picLocks noChangeAspect="1"/>
          </p:cNvPicPr>
          <p:nvPr/>
        </p:nvPicPr>
        <p:blipFill>
          <a:blip r:embed="rId7"/>
          <a:stretch>
            <a:fillRect/>
          </a:stretch>
        </p:blipFill>
        <p:spPr>
          <a:xfrm>
            <a:off x="5753187" y="2767460"/>
            <a:ext cx="4429125" cy="942975"/>
          </a:xfrm>
          <a:prstGeom prst="rect">
            <a:avLst/>
          </a:prstGeom>
        </p:spPr>
      </p:pic>
      <p:pic>
        <p:nvPicPr>
          <p:cNvPr id="20" name="Picture 19">
            <a:extLst>
              <a:ext uri="{FF2B5EF4-FFF2-40B4-BE49-F238E27FC236}">
                <a16:creationId xmlns:a16="http://schemas.microsoft.com/office/drawing/2014/main" id="{63B2D25C-3184-4A22-A69B-FE289AA78A78}"/>
              </a:ext>
            </a:extLst>
          </p:cNvPr>
          <p:cNvPicPr>
            <a:picLocks noChangeAspect="1"/>
          </p:cNvPicPr>
          <p:nvPr/>
        </p:nvPicPr>
        <p:blipFill>
          <a:blip r:embed="rId6"/>
          <a:stretch>
            <a:fillRect/>
          </a:stretch>
        </p:blipFill>
        <p:spPr>
          <a:xfrm>
            <a:off x="1009651" y="1513124"/>
            <a:ext cx="4444249" cy="1392820"/>
          </a:xfrm>
          <a:prstGeom prst="rect">
            <a:avLst/>
          </a:prstGeom>
        </p:spPr>
      </p:pic>
      <p:pic>
        <p:nvPicPr>
          <p:cNvPr id="22" name="Picture 21">
            <a:extLst>
              <a:ext uri="{FF2B5EF4-FFF2-40B4-BE49-F238E27FC236}">
                <a16:creationId xmlns:a16="http://schemas.microsoft.com/office/drawing/2014/main" id="{89D00B5C-6B25-4EE2-AF16-A77C313FF5F4}"/>
              </a:ext>
            </a:extLst>
          </p:cNvPr>
          <p:cNvPicPr>
            <a:picLocks noChangeAspect="1"/>
          </p:cNvPicPr>
          <p:nvPr/>
        </p:nvPicPr>
        <p:blipFill>
          <a:blip r:embed="rId6"/>
          <a:stretch>
            <a:fillRect/>
          </a:stretch>
        </p:blipFill>
        <p:spPr>
          <a:xfrm>
            <a:off x="7774181" y="3030583"/>
            <a:ext cx="4316219" cy="275221"/>
          </a:xfrm>
          <a:prstGeom prst="rect">
            <a:avLst/>
          </a:prstGeom>
        </p:spPr>
      </p:pic>
      <p:pic>
        <p:nvPicPr>
          <p:cNvPr id="23" name="Picture 22">
            <a:extLst>
              <a:ext uri="{FF2B5EF4-FFF2-40B4-BE49-F238E27FC236}">
                <a16:creationId xmlns:a16="http://schemas.microsoft.com/office/drawing/2014/main" id="{C5464036-BEAD-4DAF-9BA6-1D719E08362F}"/>
              </a:ext>
            </a:extLst>
          </p:cNvPr>
          <p:cNvPicPr>
            <a:picLocks noChangeAspect="1"/>
          </p:cNvPicPr>
          <p:nvPr/>
        </p:nvPicPr>
        <p:blipFill>
          <a:blip r:embed="rId6"/>
          <a:stretch>
            <a:fillRect/>
          </a:stretch>
        </p:blipFill>
        <p:spPr>
          <a:xfrm>
            <a:off x="8556401" y="3468804"/>
            <a:ext cx="3508599" cy="177236"/>
          </a:xfrm>
          <a:prstGeom prst="rect">
            <a:avLst/>
          </a:prstGeom>
        </p:spPr>
      </p:pic>
      <p:sp>
        <p:nvSpPr>
          <p:cNvPr id="24" name="TextBox 23">
            <a:extLst>
              <a:ext uri="{FF2B5EF4-FFF2-40B4-BE49-F238E27FC236}">
                <a16:creationId xmlns:a16="http://schemas.microsoft.com/office/drawing/2014/main" id="{E1E3714D-EA22-46D7-8F82-390A3CD0D8BD}"/>
              </a:ext>
            </a:extLst>
          </p:cNvPr>
          <p:cNvSpPr txBox="1"/>
          <p:nvPr/>
        </p:nvSpPr>
        <p:spPr>
          <a:xfrm>
            <a:off x="5670993" y="3661608"/>
            <a:ext cx="2672907" cy="369332"/>
          </a:xfrm>
          <a:prstGeom prst="rect">
            <a:avLst/>
          </a:prstGeom>
          <a:noFill/>
        </p:spPr>
        <p:txBody>
          <a:bodyPr wrap="square">
            <a:spAutoFit/>
          </a:bodyPr>
          <a:lstStyle/>
          <a:p>
            <a:pPr marL="342900" indent="-342900">
              <a:buFont typeface="Wingdings" panose="05000000000000000000" pitchFamily="2" charset="2"/>
              <a:buChar char="Ø"/>
            </a:pPr>
            <a:r>
              <a:rPr lang="en-US"/>
              <a:t>Summarizing Statistics </a:t>
            </a:r>
          </a:p>
        </p:txBody>
      </p:sp>
      <p:sp>
        <p:nvSpPr>
          <p:cNvPr id="25" name="Rectangle 24">
            <a:extLst>
              <a:ext uri="{FF2B5EF4-FFF2-40B4-BE49-F238E27FC236}">
                <a16:creationId xmlns:a16="http://schemas.microsoft.com/office/drawing/2014/main" id="{C855BA13-4D8C-4C01-9EBE-E6D5282020A5}"/>
              </a:ext>
            </a:extLst>
          </p:cNvPr>
          <p:cNvSpPr/>
          <p:nvPr/>
        </p:nvSpPr>
        <p:spPr>
          <a:xfrm>
            <a:off x="5720913" y="3996904"/>
            <a:ext cx="6096000" cy="430887"/>
          </a:xfrm>
          <a:prstGeom prst="rect">
            <a:avLst/>
          </a:prstGeom>
        </p:spPr>
        <p:txBody>
          <a:bodyPr>
            <a:spAutoFit/>
          </a:bodyPr>
          <a:lstStyle/>
          <a:p>
            <a:r>
              <a:rPr lang="en-US" sz="1100"/>
              <a:t>You’ve learned enough to be able to get the maximum value from a stream of int primitives. If the stream is empty, we want to throw an exception:</a:t>
            </a:r>
          </a:p>
        </p:txBody>
      </p:sp>
      <p:pic>
        <p:nvPicPr>
          <p:cNvPr id="26" name="Picture 25">
            <a:extLst>
              <a:ext uri="{FF2B5EF4-FFF2-40B4-BE49-F238E27FC236}">
                <a16:creationId xmlns:a16="http://schemas.microsoft.com/office/drawing/2014/main" id="{F95606EA-C4BF-49C0-97D7-A5882FA4ACFC}"/>
              </a:ext>
            </a:extLst>
          </p:cNvPr>
          <p:cNvPicPr>
            <a:picLocks noChangeAspect="1"/>
          </p:cNvPicPr>
          <p:nvPr/>
        </p:nvPicPr>
        <p:blipFill>
          <a:blip r:embed="rId8"/>
          <a:stretch>
            <a:fillRect/>
          </a:stretch>
        </p:blipFill>
        <p:spPr>
          <a:xfrm>
            <a:off x="5795488" y="4402391"/>
            <a:ext cx="3638550" cy="742950"/>
          </a:xfrm>
          <a:prstGeom prst="rect">
            <a:avLst/>
          </a:prstGeom>
        </p:spPr>
      </p:pic>
      <p:sp>
        <p:nvSpPr>
          <p:cNvPr id="27" name="Rectangle 26">
            <a:extLst>
              <a:ext uri="{FF2B5EF4-FFF2-40B4-BE49-F238E27FC236}">
                <a16:creationId xmlns:a16="http://schemas.microsoft.com/office/drawing/2014/main" id="{DA61EEDF-6FCE-4F47-89E5-13E5C48D3531}"/>
              </a:ext>
            </a:extLst>
          </p:cNvPr>
          <p:cNvSpPr/>
          <p:nvPr/>
        </p:nvSpPr>
        <p:spPr>
          <a:xfrm>
            <a:off x="5720913" y="5058651"/>
            <a:ext cx="6096000" cy="938719"/>
          </a:xfrm>
          <a:prstGeom prst="rect">
            <a:avLst/>
          </a:prstGeom>
        </p:spPr>
        <p:txBody>
          <a:bodyPr>
            <a:spAutoFit/>
          </a:bodyPr>
          <a:lstStyle/>
          <a:p>
            <a:r>
              <a:rPr lang="en-US" sz="1100"/>
              <a:t>Now we want to change the method to take an IntStream and return a range. The range is the minimum value subtracted from the maximum value. Uh-oh. Both min() and max() are terminal operations, which means that they use up the stream when they are run. We can’t run two terminal operations against the same stream. Luckily, this is a common problem and the primitive streams solve it for us with summary statistics. Statistic is just a big word for a number that was calculated from data.</a:t>
            </a:r>
          </a:p>
        </p:txBody>
      </p:sp>
      <p:pic>
        <p:nvPicPr>
          <p:cNvPr id="28" name="Picture 27">
            <a:extLst>
              <a:ext uri="{FF2B5EF4-FFF2-40B4-BE49-F238E27FC236}">
                <a16:creationId xmlns:a16="http://schemas.microsoft.com/office/drawing/2014/main" id="{F795B942-CD1F-440F-BC01-D74AFBD6CE6D}"/>
              </a:ext>
            </a:extLst>
          </p:cNvPr>
          <p:cNvPicPr>
            <a:picLocks noChangeAspect="1"/>
          </p:cNvPicPr>
          <p:nvPr/>
        </p:nvPicPr>
        <p:blipFill>
          <a:blip r:embed="rId9"/>
          <a:stretch>
            <a:fillRect/>
          </a:stretch>
        </p:blipFill>
        <p:spPr>
          <a:xfrm>
            <a:off x="5775992" y="429760"/>
            <a:ext cx="5372100" cy="2095500"/>
          </a:xfrm>
          <a:prstGeom prst="rect">
            <a:avLst/>
          </a:prstGeom>
        </p:spPr>
      </p:pic>
      <p:pic>
        <p:nvPicPr>
          <p:cNvPr id="29" name="Picture 28">
            <a:extLst>
              <a:ext uri="{FF2B5EF4-FFF2-40B4-BE49-F238E27FC236}">
                <a16:creationId xmlns:a16="http://schemas.microsoft.com/office/drawing/2014/main" id="{153A3A66-DA1B-4875-BC88-3CA9A92A78EE}"/>
              </a:ext>
            </a:extLst>
          </p:cNvPr>
          <p:cNvPicPr>
            <a:picLocks noChangeAspect="1"/>
          </p:cNvPicPr>
          <p:nvPr/>
        </p:nvPicPr>
        <p:blipFill>
          <a:blip r:embed="rId6"/>
          <a:stretch>
            <a:fillRect/>
          </a:stretch>
        </p:blipFill>
        <p:spPr>
          <a:xfrm>
            <a:off x="7123610" y="1045029"/>
            <a:ext cx="4941389" cy="1317800"/>
          </a:xfrm>
          <a:prstGeom prst="rect">
            <a:avLst/>
          </a:prstGeom>
        </p:spPr>
      </p:pic>
      <p:pic>
        <p:nvPicPr>
          <p:cNvPr id="30" name="Picture 29">
            <a:extLst>
              <a:ext uri="{FF2B5EF4-FFF2-40B4-BE49-F238E27FC236}">
                <a16:creationId xmlns:a16="http://schemas.microsoft.com/office/drawing/2014/main" id="{F0659FA8-83EB-4FAF-BFCD-D696691DDED4}"/>
              </a:ext>
            </a:extLst>
          </p:cNvPr>
          <p:cNvPicPr>
            <a:picLocks noChangeAspect="1"/>
          </p:cNvPicPr>
          <p:nvPr/>
        </p:nvPicPr>
        <p:blipFill>
          <a:blip r:embed="rId10"/>
          <a:stretch>
            <a:fillRect/>
          </a:stretch>
        </p:blipFill>
        <p:spPr>
          <a:xfrm>
            <a:off x="5795486" y="5948488"/>
            <a:ext cx="3914775" cy="914400"/>
          </a:xfrm>
          <a:prstGeom prst="rect">
            <a:avLst/>
          </a:prstGeom>
        </p:spPr>
      </p:pic>
    </p:spTree>
    <p:extLst>
      <p:ext uri="{BB962C8B-B14F-4D97-AF65-F5344CB8AC3E}">
        <p14:creationId xmlns:p14="http://schemas.microsoft.com/office/powerpoint/2010/main" val="3197831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C40E6-3112-48AE-B7F9-1B0BDAA1E024}"/>
              </a:ext>
            </a:extLst>
          </p:cNvPr>
          <p:cNvSpPr txBox="1"/>
          <p:nvPr/>
        </p:nvSpPr>
        <p:spPr>
          <a:xfrm>
            <a:off x="0" y="0"/>
            <a:ext cx="5092700" cy="369332"/>
          </a:xfrm>
          <a:prstGeom prst="rect">
            <a:avLst/>
          </a:prstGeom>
          <a:noFill/>
        </p:spPr>
        <p:txBody>
          <a:bodyPr wrap="square">
            <a:spAutoFit/>
          </a:bodyPr>
          <a:lstStyle/>
          <a:p>
            <a:pPr marL="342900" indent="-342900">
              <a:buFont typeface="Wingdings" panose="05000000000000000000" pitchFamily="2" charset="2"/>
              <a:buChar char="Ø"/>
            </a:pPr>
            <a:r>
              <a:rPr lang="en-US"/>
              <a:t>Learning the Functional Interfaces for Primitives </a:t>
            </a:r>
          </a:p>
        </p:txBody>
      </p:sp>
      <p:sp>
        <p:nvSpPr>
          <p:cNvPr id="5" name="TextBox 4">
            <a:extLst>
              <a:ext uri="{FF2B5EF4-FFF2-40B4-BE49-F238E27FC236}">
                <a16:creationId xmlns:a16="http://schemas.microsoft.com/office/drawing/2014/main" id="{F3E178F5-EEBA-4DD9-B082-50D51098C3F3}"/>
              </a:ext>
            </a:extLst>
          </p:cNvPr>
          <p:cNvSpPr txBox="1"/>
          <p:nvPr/>
        </p:nvSpPr>
        <p:spPr>
          <a:xfrm>
            <a:off x="0" y="340088"/>
            <a:ext cx="2985497" cy="338554"/>
          </a:xfrm>
          <a:prstGeom prst="rect">
            <a:avLst/>
          </a:prstGeom>
          <a:noFill/>
        </p:spPr>
        <p:txBody>
          <a:bodyPr wrap="none" rtlCol="0">
            <a:spAutoFit/>
          </a:bodyPr>
          <a:lstStyle/>
          <a:p>
            <a:r>
              <a:rPr lang="en-US" sz="1600" u="sng"/>
              <a:t>Functional Interfaces for boolean </a:t>
            </a:r>
          </a:p>
        </p:txBody>
      </p:sp>
      <p:sp>
        <p:nvSpPr>
          <p:cNvPr id="8" name="Rectangle 7">
            <a:extLst>
              <a:ext uri="{FF2B5EF4-FFF2-40B4-BE49-F238E27FC236}">
                <a16:creationId xmlns:a16="http://schemas.microsoft.com/office/drawing/2014/main" id="{F190B700-4661-4D19-AF07-48C1BC6F52D5}"/>
              </a:ext>
            </a:extLst>
          </p:cNvPr>
          <p:cNvSpPr/>
          <p:nvPr/>
        </p:nvSpPr>
        <p:spPr>
          <a:xfrm>
            <a:off x="25400" y="667720"/>
            <a:ext cx="4089400" cy="261610"/>
          </a:xfrm>
          <a:prstGeom prst="rect">
            <a:avLst/>
          </a:prstGeom>
        </p:spPr>
        <p:txBody>
          <a:bodyPr wrap="square">
            <a:spAutoFit/>
          </a:bodyPr>
          <a:lstStyle/>
          <a:p>
            <a:r>
              <a:rPr lang="en-US" sz="1100"/>
              <a:t>BooleanSupplier is a separate type. It has one method to implement: </a:t>
            </a:r>
          </a:p>
        </p:txBody>
      </p:sp>
      <p:pic>
        <p:nvPicPr>
          <p:cNvPr id="9" name="Picture 8">
            <a:extLst>
              <a:ext uri="{FF2B5EF4-FFF2-40B4-BE49-F238E27FC236}">
                <a16:creationId xmlns:a16="http://schemas.microsoft.com/office/drawing/2014/main" id="{719C56EC-5635-4865-A5B1-63AAB3FA2B70}"/>
              </a:ext>
            </a:extLst>
          </p:cNvPr>
          <p:cNvPicPr>
            <a:picLocks noChangeAspect="1"/>
          </p:cNvPicPr>
          <p:nvPr/>
        </p:nvPicPr>
        <p:blipFill>
          <a:blip r:embed="rId2"/>
          <a:stretch>
            <a:fillRect/>
          </a:stretch>
        </p:blipFill>
        <p:spPr>
          <a:xfrm>
            <a:off x="139700" y="905152"/>
            <a:ext cx="1524000" cy="219075"/>
          </a:xfrm>
          <a:prstGeom prst="rect">
            <a:avLst/>
          </a:prstGeom>
        </p:spPr>
      </p:pic>
      <p:sp>
        <p:nvSpPr>
          <p:cNvPr id="10" name="Rectangle 9">
            <a:extLst>
              <a:ext uri="{FF2B5EF4-FFF2-40B4-BE49-F238E27FC236}">
                <a16:creationId xmlns:a16="http://schemas.microsoft.com/office/drawing/2014/main" id="{E2329462-64AD-455D-8A5C-BA812B570B93}"/>
              </a:ext>
            </a:extLst>
          </p:cNvPr>
          <p:cNvSpPr/>
          <p:nvPr/>
        </p:nvSpPr>
        <p:spPr>
          <a:xfrm>
            <a:off x="25400" y="1100301"/>
            <a:ext cx="4679946" cy="261610"/>
          </a:xfrm>
          <a:prstGeom prst="rect">
            <a:avLst/>
          </a:prstGeom>
        </p:spPr>
        <p:txBody>
          <a:bodyPr wrap="square">
            <a:spAutoFit/>
          </a:bodyPr>
          <a:lstStyle/>
          <a:p>
            <a:r>
              <a:rPr lang="en-US" sz="1100"/>
              <a:t>It works just as you’ve come to expect from functional interfaces, for example: </a:t>
            </a:r>
          </a:p>
        </p:txBody>
      </p:sp>
      <p:pic>
        <p:nvPicPr>
          <p:cNvPr id="11" name="Picture 10">
            <a:extLst>
              <a:ext uri="{FF2B5EF4-FFF2-40B4-BE49-F238E27FC236}">
                <a16:creationId xmlns:a16="http://schemas.microsoft.com/office/drawing/2014/main" id="{118A23AE-6991-47CA-AA90-E010D6E3ECAC}"/>
              </a:ext>
            </a:extLst>
          </p:cNvPr>
          <p:cNvPicPr>
            <a:picLocks noChangeAspect="1"/>
          </p:cNvPicPr>
          <p:nvPr/>
        </p:nvPicPr>
        <p:blipFill>
          <a:blip r:embed="rId3"/>
          <a:stretch>
            <a:fillRect/>
          </a:stretch>
        </p:blipFill>
        <p:spPr>
          <a:xfrm>
            <a:off x="152543" y="1350737"/>
            <a:ext cx="3476625" cy="733425"/>
          </a:xfrm>
          <a:prstGeom prst="rect">
            <a:avLst/>
          </a:prstGeom>
        </p:spPr>
      </p:pic>
      <p:pic>
        <p:nvPicPr>
          <p:cNvPr id="12" name="Picture 11">
            <a:extLst>
              <a:ext uri="{FF2B5EF4-FFF2-40B4-BE49-F238E27FC236}">
                <a16:creationId xmlns:a16="http://schemas.microsoft.com/office/drawing/2014/main" id="{DEE54559-30AC-4905-BABE-7E3E7F416388}"/>
              </a:ext>
            </a:extLst>
          </p:cNvPr>
          <p:cNvPicPr>
            <a:picLocks noChangeAspect="1"/>
          </p:cNvPicPr>
          <p:nvPr/>
        </p:nvPicPr>
        <p:blipFill>
          <a:blip r:embed="rId4"/>
          <a:stretch>
            <a:fillRect/>
          </a:stretch>
        </p:blipFill>
        <p:spPr>
          <a:xfrm>
            <a:off x="3730625" y="1805567"/>
            <a:ext cx="1123950" cy="381000"/>
          </a:xfrm>
          <a:prstGeom prst="rect">
            <a:avLst/>
          </a:prstGeom>
        </p:spPr>
      </p:pic>
      <p:cxnSp>
        <p:nvCxnSpPr>
          <p:cNvPr id="13" name="Straight Connector 12">
            <a:extLst>
              <a:ext uri="{FF2B5EF4-FFF2-40B4-BE49-F238E27FC236}">
                <a16:creationId xmlns:a16="http://schemas.microsoft.com/office/drawing/2014/main" id="{A5770486-AB40-4261-9742-8576D4BD5FBD}"/>
              </a:ext>
            </a:extLst>
          </p:cNvPr>
          <p:cNvCxnSpPr>
            <a:cxnSpLocks/>
          </p:cNvCxnSpPr>
          <p:nvPr/>
        </p:nvCxnSpPr>
        <p:spPr>
          <a:xfrm>
            <a:off x="5553218" y="19706"/>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D1B391D-01AD-4AB9-A66C-DD8D18630E92}"/>
              </a:ext>
            </a:extLst>
          </p:cNvPr>
          <p:cNvPicPr>
            <a:picLocks noChangeAspect="1"/>
          </p:cNvPicPr>
          <p:nvPr/>
        </p:nvPicPr>
        <p:blipFill>
          <a:blip r:embed="rId5"/>
          <a:stretch>
            <a:fillRect/>
          </a:stretch>
        </p:blipFill>
        <p:spPr>
          <a:xfrm>
            <a:off x="3642012" y="1428207"/>
            <a:ext cx="1546098" cy="733425"/>
          </a:xfrm>
          <a:prstGeom prst="rect">
            <a:avLst/>
          </a:prstGeom>
        </p:spPr>
      </p:pic>
      <p:sp>
        <p:nvSpPr>
          <p:cNvPr id="15" name="TextBox 14">
            <a:extLst>
              <a:ext uri="{FF2B5EF4-FFF2-40B4-BE49-F238E27FC236}">
                <a16:creationId xmlns:a16="http://schemas.microsoft.com/office/drawing/2014/main" id="{35F3652A-5DBA-400E-8F4C-94726D871E1F}"/>
              </a:ext>
            </a:extLst>
          </p:cNvPr>
          <p:cNvSpPr txBox="1"/>
          <p:nvPr/>
        </p:nvSpPr>
        <p:spPr>
          <a:xfrm>
            <a:off x="0" y="1994390"/>
            <a:ext cx="3974229" cy="338554"/>
          </a:xfrm>
          <a:prstGeom prst="rect">
            <a:avLst/>
          </a:prstGeom>
          <a:noFill/>
        </p:spPr>
        <p:txBody>
          <a:bodyPr wrap="none" rtlCol="0">
            <a:spAutoFit/>
          </a:bodyPr>
          <a:lstStyle/>
          <a:p>
            <a:r>
              <a:rPr lang="en-US" sz="1600" u="sng"/>
              <a:t>Functional Interfaces for double, int, and long</a:t>
            </a:r>
          </a:p>
        </p:txBody>
      </p:sp>
      <p:pic>
        <p:nvPicPr>
          <p:cNvPr id="18" name="Picture 17">
            <a:extLst>
              <a:ext uri="{FF2B5EF4-FFF2-40B4-BE49-F238E27FC236}">
                <a16:creationId xmlns:a16="http://schemas.microsoft.com/office/drawing/2014/main" id="{72120E47-D069-4FDA-842E-0E63650F49DB}"/>
              </a:ext>
            </a:extLst>
          </p:cNvPr>
          <p:cNvPicPr>
            <a:picLocks noChangeAspect="1"/>
          </p:cNvPicPr>
          <p:nvPr/>
        </p:nvPicPr>
        <p:blipFill>
          <a:blip r:embed="rId6"/>
          <a:stretch>
            <a:fillRect/>
          </a:stretch>
        </p:blipFill>
        <p:spPr>
          <a:xfrm>
            <a:off x="93734" y="2310672"/>
            <a:ext cx="5391150" cy="4533900"/>
          </a:xfrm>
          <a:prstGeom prst="rect">
            <a:avLst/>
          </a:prstGeom>
        </p:spPr>
      </p:pic>
      <p:sp>
        <p:nvSpPr>
          <p:cNvPr id="19" name="Rectangle 18">
            <a:extLst>
              <a:ext uri="{FF2B5EF4-FFF2-40B4-BE49-F238E27FC236}">
                <a16:creationId xmlns:a16="http://schemas.microsoft.com/office/drawing/2014/main" id="{0372C108-FC49-4D43-96B3-C94AB39C0046}"/>
              </a:ext>
            </a:extLst>
          </p:cNvPr>
          <p:cNvSpPr/>
          <p:nvPr/>
        </p:nvSpPr>
        <p:spPr>
          <a:xfrm>
            <a:off x="5551701" y="-76200"/>
            <a:ext cx="6096000" cy="1277273"/>
          </a:xfrm>
          <a:prstGeom prst="rect">
            <a:avLst/>
          </a:prstGeom>
        </p:spPr>
        <p:txBody>
          <a:bodyPr>
            <a:spAutoFit/>
          </a:bodyPr>
          <a:lstStyle/>
          <a:p>
            <a:r>
              <a:rPr lang="en-US" sz="1100"/>
              <a:t>There are a few things to notice that are different between Table 4.1 and Table 4.9: </a:t>
            </a:r>
          </a:p>
          <a:p>
            <a:r>
              <a:rPr lang="en-US" sz="1100"/>
              <a:t>■ Generics are gone from some of the interfaces, since the type name tells us what primitive type is involved. In other cases, such as </a:t>
            </a:r>
            <a:r>
              <a:rPr lang="en-US" sz="1100" err="1"/>
              <a:t>IntFunction</a:t>
            </a:r>
            <a:r>
              <a:rPr lang="en-US" sz="1100"/>
              <a:t>, only the return type generic is needed.</a:t>
            </a:r>
          </a:p>
          <a:p>
            <a:r>
              <a:rPr lang="en-US" sz="1100"/>
              <a:t>■ The single abstract method is often, but not always, renamed to reflect the primitive type involved. </a:t>
            </a:r>
          </a:p>
          <a:p>
            <a:r>
              <a:rPr lang="en-US" sz="1100"/>
              <a:t>■ </a:t>
            </a:r>
            <a:r>
              <a:rPr lang="en-US" sz="1100" err="1"/>
              <a:t>BiConsumer</a:t>
            </a:r>
            <a:r>
              <a:rPr lang="en-US" sz="1100"/>
              <a:t>, BiPredicate, and </a:t>
            </a:r>
            <a:r>
              <a:rPr lang="en-US" sz="1100" err="1"/>
              <a:t>BiFunction</a:t>
            </a:r>
            <a:r>
              <a:rPr lang="en-US" sz="1100"/>
              <a:t> are not in Table 4.9. The API designers stuck to the most common operations. For primitives, the functions with two different type parameters just aren’t used often.</a:t>
            </a:r>
          </a:p>
        </p:txBody>
      </p:sp>
      <p:sp>
        <p:nvSpPr>
          <p:cNvPr id="20" name="Rectangle 19">
            <a:extLst>
              <a:ext uri="{FF2B5EF4-FFF2-40B4-BE49-F238E27FC236}">
                <a16:creationId xmlns:a16="http://schemas.microsoft.com/office/drawing/2014/main" id="{48D14120-6024-4C4D-B517-4EA04849E72A}"/>
              </a:ext>
            </a:extLst>
          </p:cNvPr>
          <p:cNvSpPr/>
          <p:nvPr/>
        </p:nvSpPr>
        <p:spPr>
          <a:xfrm>
            <a:off x="5564401" y="1108781"/>
            <a:ext cx="6096000" cy="261610"/>
          </a:xfrm>
          <a:prstGeom prst="rect">
            <a:avLst/>
          </a:prstGeom>
        </p:spPr>
        <p:txBody>
          <a:bodyPr>
            <a:spAutoFit/>
          </a:bodyPr>
          <a:lstStyle/>
          <a:p>
            <a:r>
              <a:rPr lang="en-US" sz="1100"/>
              <a:t>In addition to Table 4.1 equivalents, some interfaces are specific to primitives. Table 4.10 lists these.</a:t>
            </a:r>
          </a:p>
        </p:txBody>
      </p:sp>
      <p:sp>
        <p:nvSpPr>
          <p:cNvPr id="22" name="Rectangle 21">
            <a:extLst>
              <a:ext uri="{FF2B5EF4-FFF2-40B4-BE49-F238E27FC236}">
                <a16:creationId xmlns:a16="http://schemas.microsoft.com/office/drawing/2014/main" id="{C11B6985-B2CB-42B4-87B7-D439128CFD42}"/>
              </a:ext>
            </a:extLst>
          </p:cNvPr>
          <p:cNvSpPr/>
          <p:nvPr/>
        </p:nvSpPr>
        <p:spPr>
          <a:xfrm>
            <a:off x="5578618" y="5011871"/>
            <a:ext cx="6096000" cy="600164"/>
          </a:xfrm>
          <a:prstGeom prst="rect">
            <a:avLst/>
          </a:prstGeom>
        </p:spPr>
        <p:txBody>
          <a:bodyPr>
            <a:spAutoFit/>
          </a:bodyPr>
          <a:lstStyle/>
          <a:p>
            <a:r>
              <a:rPr lang="en-US" sz="1100"/>
              <a:t>We’ve been using functional interfaces all chapter long, so you should have a good grasp of how to read the table by now. Let’s do one example just to be sure. Which functional interface would you use to fill in the blank to make the following code compile? </a:t>
            </a:r>
          </a:p>
        </p:txBody>
      </p:sp>
      <p:sp>
        <p:nvSpPr>
          <p:cNvPr id="23" name="Rectangle 22">
            <a:extLst>
              <a:ext uri="{FF2B5EF4-FFF2-40B4-BE49-F238E27FC236}">
                <a16:creationId xmlns:a16="http://schemas.microsoft.com/office/drawing/2014/main" id="{5B17E3BE-8BC0-4D72-9267-3AA33D052A00}"/>
              </a:ext>
            </a:extLst>
          </p:cNvPr>
          <p:cNvSpPr/>
          <p:nvPr/>
        </p:nvSpPr>
        <p:spPr>
          <a:xfrm>
            <a:off x="5612027" y="6151829"/>
            <a:ext cx="6096000" cy="769441"/>
          </a:xfrm>
          <a:prstGeom prst="rect">
            <a:avLst/>
          </a:prstGeom>
        </p:spPr>
        <p:txBody>
          <a:bodyPr>
            <a:spAutoFit/>
          </a:bodyPr>
          <a:lstStyle/>
          <a:p>
            <a:r>
              <a:rPr lang="en-US" sz="1100"/>
              <a:t>When you see a question like this, look for clues. You can see that the functional interface in question takes a double parameter and returns an int. You can also see that it has a single abstract method named applyAsInt. The only functional interface meeting all three of those criteria is DoubleToIntFunction.</a:t>
            </a:r>
          </a:p>
        </p:txBody>
      </p:sp>
      <p:pic>
        <p:nvPicPr>
          <p:cNvPr id="24" name="Picture 23">
            <a:extLst>
              <a:ext uri="{FF2B5EF4-FFF2-40B4-BE49-F238E27FC236}">
                <a16:creationId xmlns:a16="http://schemas.microsoft.com/office/drawing/2014/main" id="{23255D46-1313-4F41-80EE-0086D2D4C94A}"/>
              </a:ext>
            </a:extLst>
          </p:cNvPr>
          <p:cNvPicPr>
            <a:picLocks noChangeAspect="1"/>
          </p:cNvPicPr>
          <p:nvPr/>
        </p:nvPicPr>
        <p:blipFill>
          <a:blip r:embed="rId7"/>
          <a:stretch>
            <a:fillRect/>
          </a:stretch>
        </p:blipFill>
        <p:spPr>
          <a:xfrm>
            <a:off x="5638801" y="5589854"/>
            <a:ext cx="1514475" cy="561975"/>
          </a:xfrm>
          <a:prstGeom prst="rect">
            <a:avLst/>
          </a:prstGeom>
        </p:spPr>
      </p:pic>
      <p:pic>
        <p:nvPicPr>
          <p:cNvPr id="25" name="Picture 24">
            <a:extLst>
              <a:ext uri="{FF2B5EF4-FFF2-40B4-BE49-F238E27FC236}">
                <a16:creationId xmlns:a16="http://schemas.microsoft.com/office/drawing/2014/main" id="{41BBFF17-CBF0-4F80-B90E-95B589650260}"/>
              </a:ext>
            </a:extLst>
          </p:cNvPr>
          <p:cNvPicPr>
            <a:picLocks noChangeAspect="1"/>
          </p:cNvPicPr>
          <p:nvPr/>
        </p:nvPicPr>
        <p:blipFill>
          <a:blip r:embed="rId8"/>
          <a:stretch>
            <a:fillRect/>
          </a:stretch>
        </p:blipFill>
        <p:spPr>
          <a:xfrm>
            <a:off x="5612027" y="1322265"/>
            <a:ext cx="5438775" cy="3724275"/>
          </a:xfrm>
          <a:prstGeom prst="rect">
            <a:avLst/>
          </a:prstGeom>
        </p:spPr>
      </p:pic>
      <p:pic>
        <p:nvPicPr>
          <p:cNvPr id="26" name="Picture 25">
            <a:extLst>
              <a:ext uri="{FF2B5EF4-FFF2-40B4-BE49-F238E27FC236}">
                <a16:creationId xmlns:a16="http://schemas.microsoft.com/office/drawing/2014/main" id="{9E939140-7799-46AF-820D-FA61C17C815A}"/>
              </a:ext>
            </a:extLst>
          </p:cNvPr>
          <p:cNvPicPr>
            <a:picLocks noChangeAspect="1"/>
          </p:cNvPicPr>
          <p:nvPr/>
        </p:nvPicPr>
        <p:blipFill>
          <a:blip r:embed="rId5"/>
          <a:stretch>
            <a:fillRect/>
          </a:stretch>
        </p:blipFill>
        <p:spPr>
          <a:xfrm>
            <a:off x="1536055" y="3004457"/>
            <a:ext cx="3974228" cy="3681112"/>
          </a:xfrm>
          <a:prstGeom prst="rect">
            <a:avLst/>
          </a:prstGeom>
        </p:spPr>
      </p:pic>
      <p:pic>
        <p:nvPicPr>
          <p:cNvPr id="27" name="Picture 26">
            <a:extLst>
              <a:ext uri="{FF2B5EF4-FFF2-40B4-BE49-F238E27FC236}">
                <a16:creationId xmlns:a16="http://schemas.microsoft.com/office/drawing/2014/main" id="{525BB157-0B90-417C-9109-387255744443}"/>
              </a:ext>
            </a:extLst>
          </p:cNvPr>
          <p:cNvPicPr>
            <a:picLocks noChangeAspect="1"/>
          </p:cNvPicPr>
          <p:nvPr/>
        </p:nvPicPr>
        <p:blipFill>
          <a:blip r:embed="rId5"/>
          <a:stretch>
            <a:fillRect/>
          </a:stretch>
        </p:blipFill>
        <p:spPr>
          <a:xfrm>
            <a:off x="7390027" y="1994390"/>
            <a:ext cx="4649429" cy="2930035"/>
          </a:xfrm>
          <a:prstGeom prst="rect">
            <a:avLst/>
          </a:prstGeom>
        </p:spPr>
      </p:pic>
    </p:spTree>
    <p:extLst>
      <p:ext uri="{BB962C8B-B14F-4D97-AF65-F5344CB8AC3E}">
        <p14:creationId xmlns:p14="http://schemas.microsoft.com/office/powerpoint/2010/main" val="3917437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0AE6BD-9BB4-4E87-8EED-9AECBFA621AF}"/>
              </a:ext>
            </a:extLst>
          </p:cNvPr>
          <p:cNvSpPr txBox="1"/>
          <p:nvPr/>
        </p:nvSpPr>
        <p:spPr>
          <a:xfrm>
            <a:off x="0" y="0"/>
            <a:ext cx="6653463" cy="461665"/>
          </a:xfrm>
          <a:prstGeom prst="rect">
            <a:avLst/>
          </a:prstGeom>
          <a:noFill/>
        </p:spPr>
        <p:txBody>
          <a:bodyPr wrap="square" rtlCol="0">
            <a:spAutoFit/>
          </a:bodyPr>
          <a:lstStyle/>
          <a:p>
            <a:r>
              <a:rPr lang="en-US" sz="2300" b="1" u="sng"/>
              <a:t>6- Working with Advanced Stream Pipeline Concepts</a:t>
            </a:r>
          </a:p>
        </p:txBody>
      </p:sp>
      <p:sp>
        <p:nvSpPr>
          <p:cNvPr id="5" name="TextBox 4">
            <a:extLst>
              <a:ext uri="{FF2B5EF4-FFF2-40B4-BE49-F238E27FC236}">
                <a16:creationId xmlns:a16="http://schemas.microsoft.com/office/drawing/2014/main" id="{2F58A201-3FA6-4173-A120-6FBC6CCCF33C}"/>
              </a:ext>
            </a:extLst>
          </p:cNvPr>
          <p:cNvSpPr txBox="1"/>
          <p:nvPr/>
        </p:nvSpPr>
        <p:spPr>
          <a:xfrm>
            <a:off x="-19050" y="461665"/>
            <a:ext cx="4822658" cy="369332"/>
          </a:xfrm>
          <a:prstGeom prst="rect">
            <a:avLst/>
          </a:prstGeom>
          <a:noFill/>
        </p:spPr>
        <p:txBody>
          <a:bodyPr wrap="square">
            <a:spAutoFit/>
          </a:bodyPr>
          <a:lstStyle/>
          <a:p>
            <a:pPr marL="342900" indent="-342900">
              <a:buFont typeface="Wingdings" panose="05000000000000000000" pitchFamily="2" charset="2"/>
              <a:buChar char="Ø"/>
            </a:pPr>
            <a:r>
              <a:rPr lang="en-US"/>
              <a:t>Linking Streams to the Underlying Data </a:t>
            </a:r>
          </a:p>
        </p:txBody>
      </p:sp>
      <p:sp>
        <p:nvSpPr>
          <p:cNvPr id="6" name="Rectangle 5">
            <a:extLst>
              <a:ext uri="{FF2B5EF4-FFF2-40B4-BE49-F238E27FC236}">
                <a16:creationId xmlns:a16="http://schemas.microsoft.com/office/drawing/2014/main" id="{EDF036D6-A5B7-43C8-9C5F-3929CE459DE8}"/>
              </a:ext>
            </a:extLst>
          </p:cNvPr>
          <p:cNvSpPr/>
          <p:nvPr/>
        </p:nvSpPr>
        <p:spPr>
          <a:xfrm>
            <a:off x="65772" y="830997"/>
            <a:ext cx="2021707" cy="261610"/>
          </a:xfrm>
          <a:prstGeom prst="rect">
            <a:avLst/>
          </a:prstGeom>
        </p:spPr>
        <p:txBody>
          <a:bodyPr wrap="none">
            <a:spAutoFit/>
          </a:bodyPr>
          <a:lstStyle/>
          <a:p>
            <a:r>
              <a:rPr lang="en-US" sz="1100"/>
              <a:t>What do you think this outputs?</a:t>
            </a:r>
          </a:p>
        </p:txBody>
      </p:sp>
      <p:cxnSp>
        <p:nvCxnSpPr>
          <p:cNvPr id="7" name="Straight Connector 6">
            <a:extLst>
              <a:ext uri="{FF2B5EF4-FFF2-40B4-BE49-F238E27FC236}">
                <a16:creationId xmlns:a16="http://schemas.microsoft.com/office/drawing/2014/main" id="{5BFD35F6-0F86-4F10-B1F9-A423BFF2EE40}"/>
              </a:ext>
            </a:extLst>
          </p:cNvPr>
          <p:cNvCxnSpPr>
            <a:cxnSpLocks/>
          </p:cNvCxnSpPr>
          <p:nvPr/>
        </p:nvCxnSpPr>
        <p:spPr>
          <a:xfrm>
            <a:off x="6503713"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09E491B-1F2A-4EA3-8345-268D87DDCF42}"/>
              </a:ext>
            </a:extLst>
          </p:cNvPr>
          <p:cNvPicPr>
            <a:picLocks noChangeAspect="1"/>
          </p:cNvPicPr>
          <p:nvPr/>
        </p:nvPicPr>
        <p:blipFill>
          <a:blip r:embed="rId2"/>
          <a:stretch>
            <a:fillRect/>
          </a:stretch>
        </p:blipFill>
        <p:spPr>
          <a:xfrm>
            <a:off x="193006" y="1092607"/>
            <a:ext cx="3133725" cy="1095375"/>
          </a:xfrm>
          <a:prstGeom prst="rect">
            <a:avLst/>
          </a:prstGeom>
        </p:spPr>
      </p:pic>
      <p:pic>
        <p:nvPicPr>
          <p:cNvPr id="10" name="Picture 9">
            <a:extLst>
              <a:ext uri="{FF2B5EF4-FFF2-40B4-BE49-F238E27FC236}">
                <a16:creationId xmlns:a16="http://schemas.microsoft.com/office/drawing/2014/main" id="{765759FA-9B36-423C-8570-3BE95D182A68}"/>
              </a:ext>
            </a:extLst>
          </p:cNvPr>
          <p:cNvPicPr>
            <a:picLocks noChangeAspect="1"/>
          </p:cNvPicPr>
          <p:nvPr/>
        </p:nvPicPr>
        <p:blipFill>
          <a:blip r:embed="rId3"/>
          <a:stretch>
            <a:fillRect/>
          </a:stretch>
        </p:blipFill>
        <p:spPr>
          <a:xfrm>
            <a:off x="2986660" y="1798460"/>
            <a:ext cx="3367300" cy="369332"/>
          </a:xfrm>
          <a:prstGeom prst="rect">
            <a:avLst/>
          </a:prstGeom>
        </p:spPr>
      </p:pic>
      <p:sp>
        <p:nvSpPr>
          <p:cNvPr id="11" name="Rectangle 10">
            <a:extLst>
              <a:ext uri="{FF2B5EF4-FFF2-40B4-BE49-F238E27FC236}">
                <a16:creationId xmlns:a16="http://schemas.microsoft.com/office/drawing/2014/main" id="{2640F10A-9293-428D-B4B9-9D566A5BF786}"/>
              </a:ext>
            </a:extLst>
          </p:cNvPr>
          <p:cNvSpPr/>
          <p:nvPr/>
        </p:nvSpPr>
        <p:spPr>
          <a:xfrm>
            <a:off x="65772" y="2187982"/>
            <a:ext cx="6096000" cy="430887"/>
          </a:xfrm>
          <a:prstGeom prst="rect">
            <a:avLst/>
          </a:prstGeom>
        </p:spPr>
        <p:txBody>
          <a:bodyPr>
            <a:spAutoFit/>
          </a:bodyPr>
          <a:lstStyle/>
          <a:p>
            <a:r>
              <a:rPr lang="en-US" sz="1100"/>
              <a:t>Remember that streams are lazily evaluated. This means that the stream isn’t actually created on line 28.</a:t>
            </a:r>
          </a:p>
        </p:txBody>
      </p:sp>
      <p:sp>
        <p:nvSpPr>
          <p:cNvPr id="12" name="TextBox 11">
            <a:extLst>
              <a:ext uri="{FF2B5EF4-FFF2-40B4-BE49-F238E27FC236}">
                <a16:creationId xmlns:a16="http://schemas.microsoft.com/office/drawing/2014/main" id="{2266964C-2446-4356-94F0-5FAAD0E2289C}"/>
              </a:ext>
            </a:extLst>
          </p:cNvPr>
          <p:cNvSpPr txBox="1"/>
          <p:nvPr/>
        </p:nvSpPr>
        <p:spPr>
          <a:xfrm>
            <a:off x="-25790" y="2618869"/>
            <a:ext cx="2354318" cy="369332"/>
          </a:xfrm>
          <a:prstGeom prst="rect">
            <a:avLst/>
          </a:prstGeom>
          <a:noFill/>
        </p:spPr>
        <p:txBody>
          <a:bodyPr wrap="square">
            <a:spAutoFit/>
          </a:bodyPr>
          <a:lstStyle/>
          <a:p>
            <a:pPr marL="342900" indent="-342900">
              <a:buFont typeface="Wingdings" panose="05000000000000000000" pitchFamily="2" charset="2"/>
              <a:buChar char="Ø"/>
            </a:pPr>
            <a:r>
              <a:rPr lang="en-US"/>
              <a:t>Chaining Optionals </a:t>
            </a:r>
          </a:p>
        </p:txBody>
      </p:sp>
      <p:sp>
        <p:nvSpPr>
          <p:cNvPr id="3" name="Rectangle 2">
            <a:extLst>
              <a:ext uri="{FF2B5EF4-FFF2-40B4-BE49-F238E27FC236}">
                <a16:creationId xmlns:a16="http://schemas.microsoft.com/office/drawing/2014/main" id="{E8CB1424-0451-4F7B-965F-E996474B1610}"/>
              </a:ext>
            </a:extLst>
          </p:cNvPr>
          <p:cNvSpPr/>
          <p:nvPr/>
        </p:nvSpPr>
        <p:spPr>
          <a:xfrm>
            <a:off x="65772" y="2986413"/>
            <a:ext cx="6096000" cy="938719"/>
          </a:xfrm>
          <a:prstGeom prst="rect">
            <a:avLst/>
          </a:prstGeom>
        </p:spPr>
        <p:txBody>
          <a:bodyPr>
            <a:spAutoFit/>
          </a:bodyPr>
          <a:lstStyle/>
          <a:p>
            <a:r>
              <a:rPr lang="en-US" sz="1100"/>
              <a:t>By now, you are familiar with the benefits of chaining operations in a stream pipeline. A few of the intermediate operations for streams are available for Optional.</a:t>
            </a:r>
          </a:p>
          <a:p>
            <a:endParaRPr lang="en-US" sz="1100"/>
          </a:p>
          <a:p>
            <a:r>
              <a:rPr lang="en-US" sz="1100"/>
              <a:t>Suppose that you are given an Optional and asked to print the value, but only if it is a three-digit number. Without functional programming, you could write the following: </a:t>
            </a:r>
          </a:p>
        </p:txBody>
      </p:sp>
      <p:pic>
        <p:nvPicPr>
          <p:cNvPr id="8" name="Picture 7">
            <a:extLst>
              <a:ext uri="{FF2B5EF4-FFF2-40B4-BE49-F238E27FC236}">
                <a16:creationId xmlns:a16="http://schemas.microsoft.com/office/drawing/2014/main" id="{71D65C8D-3C44-422C-AEBB-740FC60C95AB}"/>
              </a:ext>
            </a:extLst>
          </p:cNvPr>
          <p:cNvPicPr>
            <a:picLocks noChangeAspect="1"/>
          </p:cNvPicPr>
          <p:nvPr/>
        </p:nvPicPr>
        <p:blipFill>
          <a:blip r:embed="rId4"/>
          <a:stretch>
            <a:fillRect/>
          </a:stretch>
        </p:blipFill>
        <p:spPr>
          <a:xfrm>
            <a:off x="193006" y="3925132"/>
            <a:ext cx="4019550" cy="1276350"/>
          </a:xfrm>
          <a:prstGeom prst="rect">
            <a:avLst/>
          </a:prstGeom>
        </p:spPr>
      </p:pic>
      <p:sp>
        <p:nvSpPr>
          <p:cNvPr id="13" name="Rectangle 12">
            <a:extLst>
              <a:ext uri="{FF2B5EF4-FFF2-40B4-BE49-F238E27FC236}">
                <a16:creationId xmlns:a16="http://schemas.microsoft.com/office/drawing/2014/main" id="{C7EEBF9E-9E18-4EFD-94A7-6B40837AC3F8}"/>
              </a:ext>
            </a:extLst>
          </p:cNvPr>
          <p:cNvSpPr/>
          <p:nvPr/>
        </p:nvSpPr>
        <p:spPr>
          <a:xfrm>
            <a:off x="65772" y="5201482"/>
            <a:ext cx="6096000" cy="430887"/>
          </a:xfrm>
          <a:prstGeom prst="rect">
            <a:avLst/>
          </a:prstGeom>
        </p:spPr>
        <p:txBody>
          <a:bodyPr>
            <a:spAutoFit/>
          </a:bodyPr>
          <a:lstStyle/>
          <a:p>
            <a:r>
              <a:rPr lang="en-US" sz="1100"/>
              <a:t>It works, but it contains nested if statements. That’s extra complexity. Let’s try this again with functional programming:</a:t>
            </a:r>
          </a:p>
        </p:txBody>
      </p:sp>
      <p:pic>
        <p:nvPicPr>
          <p:cNvPr id="14" name="Picture 13">
            <a:extLst>
              <a:ext uri="{FF2B5EF4-FFF2-40B4-BE49-F238E27FC236}">
                <a16:creationId xmlns:a16="http://schemas.microsoft.com/office/drawing/2014/main" id="{3C9DC5BD-7942-4F2A-93E8-8F0D850E467D}"/>
              </a:ext>
            </a:extLst>
          </p:cNvPr>
          <p:cNvPicPr>
            <a:picLocks noChangeAspect="1"/>
          </p:cNvPicPr>
          <p:nvPr/>
        </p:nvPicPr>
        <p:blipFill>
          <a:blip r:embed="rId5"/>
          <a:stretch>
            <a:fillRect/>
          </a:stretch>
        </p:blipFill>
        <p:spPr>
          <a:xfrm>
            <a:off x="150474" y="5632369"/>
            <a:ext cx="4038600" cy="885825"/>
          </a:xfrm>
          <a:prstGeom prst="rect">
            <a:avLst/>
          </a:prstGeom>
        </p:spPr>
      </p:pic>
      <p:sp>
        <p:nvSpPr>
          <p:cNvPr id="15" name="Rectangle 14">
            <a:extLst>
              <a:ext uri="{FF2B5EF4-FFF2-40B4-BE49-F238E27FC236}">
                <a16:creationId xmlns:a16="http://schemas.microsoft.com/office/drawing/2014/main" id="{68A1894D-A484-4D78-82CE-8ED7F405F421}"/>
              </a:ext>
            </a:extLst>
          </p:cNvPr>
          <p:cNvSpPr/>
          <p:nvPr/>
        </p:nvSpPr>
        <p:spPr>
          <a:xfrm>
            <a:off x="6503713" y="15388"/>
            <a:ext cx="5688287" cy="430887"/>
          </a:xfrm>
          <a:prstGeom prst="rect">
            <a:avLst/>
          </a:prstGeom>
        </p:spPr>
        <p:txBody>
          <a:bodyPr wrap="square">
            <a:spAutoFit/>
          </a:bodyPr>
          <a:lstStyle/>
          <a:p>
            <a:r>
              <a:rPr lang="en-US" sz="1100"/>
              <a:t>Now suppose that we wanted to get an Optional representing the length of the String contained in another Optional. Easy enough:</a:t>
            </a:r>
          </a:p>
        </p:txBody>
      </p:sp>
      <p:pic>
        <p:nvPicPr>
          <p:cNvPr id="16" name="Picture 15">
            <a:extLst>
              <a:ext uri="{FF2B5EF4-FFF2-40B4-BE49-F238E27FC236}">
                <a16:creationId xmlns:a16="http://schemas.microsoft.com/office/drawing/2014/main" id="{0FA103E5-520E-4AE7-9C5F-945ED3030DC6}"/>
              </a:ext>
            </a:extLst>
          </p:cNvPr>
          <p:cNvPicPr>
            <a:picLocks noChangeAspect="1"/>
          </p:cNvPicPr>
          <p:nvPr/>
        </p:nvPicPr>
        <p:blipFill>
          <a:blip r:embed="rId6"/>
          <a:stretch>
            <a:fillRect/>
          </a:stretch>
        </p:blipFill>
        <p:spPr>
          <a:xfrm>
            <a:off x="6589665" y="446275"/>
            <a:ext cx="3771900" cy="219075"/>
          </a:xfrm>
          <a:prstGeom prst="rect">
            <a:avLst/>
          </a:prstGeom>
        </p:spPr>
      </p:pic>
      <p:sp>
        <p:nvSpPr>
          <p:cNvPr id="17" name="Rectangle 16">
            <a:extLst>
              <a:ext uri="{FF2B5EF4-FFF2-40B4-BE49-F238E27FC236}">
                <a16:creationId xmlns:a16="http://schemas.microsoft.com/office/drawing/2014/main" id="{F8D513E0-D7CE-4919-A889-23A8BD056503}"/>
              </a:ext>
            </a:extLst>
          </p:cNvPr>
          <p:cNvSpPr/>
          <p:nvPr/>
        </p:nvSpPr>
        <p:spPr>
          <a:xfrm>
            <a:off x="6518974" y="646331"/>
            <a:ext cx="5673025" cy="430887"/>
          </a:xfrm>
          <a:prstGeom prst="rect">
            <a:avLst/>
          </a:prstGeom>
        </p:spPr>
        <p:txBody>
          <a:bodyPr wrap="square">
            <a:spAutoFit/>
          </a:bodyPr>
          <a:lstStyle/>
          <a:p>
            <a:r>
              <a:rPr lang="en-US" sz="1100"/>
              <a:t>What if we had a helper method that did the logic of calculating something for us and it had the signature static Optional calculator(String s)? Using map doesn’t work:</a:t>
            </a:r>
          </a:p>
        </p:txBody>
      </p:sp>
      <p:pic>
        <p:nvPicPr>
          <p:cNvPr id="19" name="Picture 18">
            <a:extLst>
              <a:ext uri="{FF2B5EF4-FFF2-40B4-BE49-F238E27FC236}">
                <a16:creationId xmlns:a16="http://schemas.microsoft.com/office/drawing/2014/main" id="{2812B91C-2087-4D2F-B3EA-CEB675EEAE11}"/>
              </a:ext>
            </a:extLst>
          </p:cNvPr>
          <p:cNvPicPr>
            <a:picLocks noChangeAspect="1"/>
          </p:cNvPicPr>
          <p:nvPr/>
        </p:nvPicPr>
        <p:blipFill>
          <a:blip r:embed="rId7"/>
          <a:stretch>
            <a:fillRect/>
          </a:stretch>
        </p:blipFill>
        <p:spPr>
          <a:xfrm>
            <a:off x="6589665" y="1098523"/>
            <a:ext cx="4752975" cy="180975"/>
          </a:xfrm>
          <a:prstGeom prst="rect">
            <a:avLst/>
          </a:prstGeom>
        </p:spPr>
      </p:pic>
      <p:pic>
        <p:nvPicPr>
          <p:cNvPr id="22" name="Picture 21">
            <a:extLst>
              <a:ext uri="{FF2B5EF4-FFF2-40B4-BE49-F238E27FC236}">
                <a16:creationId xmlns:a16="http://schemas.microsoft.com/office/drawing/2014/main" id="{8B74D01E-5155-4D2A-AD16-887CDFFDAC3B}"/>
              </a:ext>
            </a:extLst>
          </p:cNvPr>
          <p:cNvPicPr>
            <a:picLocks noChangeAspect="1"/>
          </p:cNvPicPr>
          <p:nvPr/>
        </p:nvPicPr>
        <p:blipFill>
          <a:blip r:embed="rId8"/>
          <a:stretch>
            <a:fillRect/>
          </a:stretch>
        </p:blipFill>
        <p:spPr>
          <a:xfrm>
            <a:off x="11357900" y="984223"/>
            <a:ext cx="790575" cy="295275"/>
          </a:xfrm>
          <a:prstGeom prst="rect">
            <a:avLst/>
          </a:prstGeom>
        </p:spPr>
      </p:pic>
      <p:pic>
        <p:nvPicPr>
          <p:cNvPr id="23" name="Picture 22">
            <a:extLst>
              <a:ext uri="{FF2B5EF4-FFF2-40B4-BE49-F238E27FC236}">
                <a16:creationId xmlns:a16="http://schemas.microsoft.com/office/drawing/2014/main" id="{BFDB3A2F-B345-4520-BACD-8FA82504A52F}"/>
              </a:ext>
            </a:extLst>
          </p:cNvPr>
          <p:cNvPicPr>
            <a:picLocks noChangeAspect="1"/>
          </p:cNvPicPr>
          <p:nvPr/>
        </p:nvPicPr>
        <p:blipFill>
          <a:blip r:embed="rId9"/>
          <a:stretch>
            <a:fillRect/>
          </a:stretch>
        </p:blipFill>
        <p:spPr>
          <a:xfrm>
            <a:off x="11314376" y="905691"/>
            <a:ext cx="834099" cy="356193"/>
          </a:xfrm>
          <a:prstGeom prst="rect">
            <a:avLst/>
          </a:prstGeom>
        </p:spPr>
      </p:pic>
      <p:sp>
        <p:nvSpPr>
          <p:cNvPr id="24" name="Rectangle 23">
            <a:extLst>
              <a:ext uri="{FF2B5EF4-FFF2-40B4-BE49-F238E27FC236}">
                <a16:creationId xmlns:a16="http://schemas.microsoft.com/office/drawing/2014/main" id="{912E4145-8F14-4D43-8CFD-9CEF918F93B6}"/>
              </a:ext>
            </a:extLst>
          </p:cNvPr>
          <p:cNvSpPr/>
          <p:nvPr/>
        </p:nvSpPr>
        <p:spPr>
          <a:xfrm>
            <a:off x="6503713" y="1277274"/>
            <a:ext cx="5644761" cy="430887"/>
          </a:xfrm>
          <a:prstGeom prst="rect">
            <a:avLst/>
          </a:prstGeom>
        </p:spPr>
        <p:txBody>
          <a:bodyPr wrap="square">
            <a:spAutoFit/>
          </a:bodyPr>
          <a:lstStyle/>
          <a:p>
            <a:r>
              <a:rPr lang="en-US" sz="1100"/>
              <a:t>The problem is that calculator returns Optional. The map() method adds another Optional,</a:t>
            </a:r>
          </a:p>
          <a:p>
            <a:r>
              <a:rPr lang="en-US" sz="1100"/>
              <a:t> giving us Optional&lt;Optional&gt;. Well, that’s no good. The solution is to call flatMap() instead:</a:t>
            </a:r>
          </a:p>
        </p:txBody>
      </p:sp>
      <p:pic>
        <p:nvPicPr>
          <p:cNvPr id="25" name="Picture 24">
            <a:extLst>
              <a:ext uri="{FF2B5EF4-FFF2-40B4-BE49-F238E27FC236}">
                <a16:creationId xmlns:a16="http://schemas.microsoft.com/office/drawing/2014/main" id="{CBCF4C79-D703-4147-8774-35E143D9E4E7}"/>
              </a:ext>
            </a:extLst>
          </p:cNvPr>
          <p:cNvPicPr>
            <a:picLocks noChangeAspect="1"/>
          </p:cNvPicPr>
          <p:nvPr/>
        </p:nvPicPr>
        <p:blipFill>
          <a:blip r:embed="rId10"/>
          <a:stretch>
            <a:fillRect/>
          </a:stretch>
        </p:blipFill>
        <p:spPr>
          <a:xfrm>
            <a:off x="6589665" y="1723551"/>
            <a:ext cx="5048250" cy="171450"/>
          </a:xfrm>
          <a:prstGeom prst="rect">
            <a:avLst/>
          </a:prstGeom>
        </p:spPr>
      </p:pic>
      <p:sp>
        <p:nvSpPr>
          <p:cNvPr id="26" name="Rectangle 25">
            <a:extLst>
              <a:ext uri="{FF2B5EF4-FFF2-40B4-BE49-F238E27FC236}">
                <a16:creationId xmlns:a16="http://schemas.microsoft.com/office/drawing/2014/main" id="{9D64A96C-162B-4186-B098-66BF500A1FD4}"/>
              </a:ext>
            </a:extLst>
          </p:cNvPr>
          <p:cNvSpPr/>
          <p:nvPr/>
        </p:nvSpPr>
        <p:spPr>
          <a:xfrm>
            <a:off x="6478251" y="1983126"/>
            <a:ext cx="5644760" cy="600164"/>
          </a:xfrm>
          <a:prstGeom prst="rect">
            <a:avLst/>
          </a:prstGeom>
        </p:spPr>
        <p:txBody>
          <a:bodyPr wrap="square">
            <a:spAutoFit/>
          </a:bodyPr>
          <a:lstStyle/>
          <a:p>
            <a:r>
              <a:rPr lang="en-US" sz="1100"/>
              <a:t>This one works because flatMap removes the unnecessary layer. In other words, it flattens the result. Chaining calls to flatMap() is useful when you want to transform one Optional type to another.</a:t>
            </a:r>
          </a:p>
        </p:txBody>
      </p:sp>
      <p:pic>
        <p:nvPicPr>
          <p:cNvPr id="27" name="Picture 26">
            <a:extLst>
              <a:ext uri="{FF2B5EF4-FFF2-40B4-BE49-F238E27FC236}">
                <a16:creationId xmlns:a16="http://schemas.microsoft.com/office/drawing/2014/main" id="{A0195795-4F6F-41CC-8167-EB37A0547DF5}"/>
              </a:ext>
            </a:extLst>
          </p:cNvPr>
          <p:cNvPicPr>
            <a:picLocks noChangeAspect="1"/>
          </p:cNvPicPr>
          <p:nvPr/>
        </p:nvPicPr>
        <p:blipFill>
          <a:blip r:embed="rId11"/>
          <a:stretch>
            <a:fillRect/>
          </a:stretch>
        </p:blipFill>
        <p:spPr>
          <a:xfrm>
            <a:off x="6580454" y="2583290"/>
            <a:ext cx="5372100" cy="3571875"/>
          </a:xfrm>
          <a:prstGeom prst="rect">
            <a:avLst/>
          </a:prstGeom>
        </p:spPr>
      </p:pic>
    </p:spTree>
    <p:extLst>
      <p:ext uri="{BB962C8B-B14F-4D97-AF65-F5344CB8AC3E}">
        <p14:creationId xmlns:p14="http://schemas.microsoft.com/office/powerpoint/2010/main" val="565683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DCC3FF-D776-48FC-8D4C-1E301688D2C1}"/>
              </a:ext>
            </a:extLst>
          </p:cNvPr>
          <p:cNvPicPr>
            <a:picLocks noChangeAspect="1"/>
          </p:cNvPicPr>
          <p:nvPr/>
        </p:nvPicPr>
        <p:blipFill>
          <a:blip r:embed="rId2"/>
          <a:stretch>
            <a:fillRect/>
          </a:stretch>
        </p:blipFill>
        <p:spPr>
          <a:xfrm>
            <a:off x="0" y="0"/>
            <a:ext cx="5324475" cy="5705475"/>
          </a:xfrm>
          <a:prstGeom prst="rect">
            <a:avLst/>
          </a:prstGeom>
        </p:spPr>
      </p:pic>
      <p:cxnSp>
        <p:nvCxnSpPr>
          <p:cNvPr id="5" name="Straight Connector 4">
            <a:extLst>
              <a:ext uri="{FF2B5EF4-FFF2-40B4-BE49-F238E27FC236}">
                <a16:creationId xmlns:a16="http://schemas.microsoft.com/office/drawing/2014/main" id="{212C4DE1-19DE-452D-B624-D45CC637FB68}"/>
              </a:ext>
            </a:extLst>
          </p:cNvPr>
          <p:cNvCxnSpPr>
            <a:cxnSpLocks/>
          </p:cNvCxnSpPr>
          <p:nvPr/>
        </p:nvCxnSpPr>
        <p:spPr>
          <a:xfrm>
            <a:off x="531003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E7B82C-6E49-4B37-A906-FCF47AD402FB}"/>
              </a:ext>
            </a:extLst>
          </p:cNvPr>
          <p:cNvSpPr txBox="1"/>
          <p:nvPr/>
        </p:nvSpPr>
        <p:spPr>
          <a:xfrm>
            <a:off x="5324475" y="0"/>
            <a:ext cx="2354318" cy="369332"/>
          </a:xfrm>
          <a:prstGeom prst="rect">
            <a:avLst/>
          </a:prstGeom>
          <a:noFill/>
        </p:spPr>
        <p:txBody>
          <a:bodyPr wrap="square">
            <a:spAutoFit/>
          </a:bodyPr>
          <a:lstStyle/>
          <a:p>
            <a:pPr marL="342900" indent="-342900">
              <a:buFont typeface="Wingdings" panose="05000000000000000000" pitchFamily="2" charset="2"/>
              <a:buChar char="Ø"/>
            </a:pPr>
            <a:r>
              <a:rPr lang="en-US"/>
              <a:t>Collecting Results </a:t>
            </a:r>
          </a:p>
        </p:txBody>
      </p:sp>
      <p:pic>
        <p:nvPicPr>
          <p:cNvPr id="7" name="Picture 6">
            <a:extLst>
              <a:ext uri="{FF2B5EF4-FFF2-40B4-BE49-F238E27FC236}">
                <a16:creationId xmlns:a16="http://schemas.microsoft.com/office/drawing/2014/main" id="{471AEFA4-A42A-4501-8EC4-A7892D0BDE26}"/>
              </a:ext>
            </a:extLst>
          </p:cNvPr>
          <p:cNvPicPr>
            <a:picLocks noChangeAspect="1"/>
          </p:cNvPicPr>
          <p:nvPr/>
        </p:nvPicPr>
        <p:blipFill>
          <a:blip r:embed="rId3"/>
          <a:stretch>
            <a:fillRect/>
          </a:stretch>
        </p:blipFill>
        <p:spPr>
          <a:xfrm>
            <a:off x="5453524" y="369332"/>
            <a:ext cx="5429250" cy="6257925"/>
          </a:xfrm>
          <a:prstGeom prst="rect">
            <a:avLst/>
          </a:prstGeom>
        </p:spPr>
      </p:pic>
      <p:pic>
        <p:nvPicPr>
          <p:cNvPr id="8" name="Picture 7">
            <a:extLst>
              <a:ext uri="{FF2B5EF4-FFF2-40B4-BE49-F238E27FC236}">
                <a16:creationId xmlns:a16="http://schemas.microsoft.com/office/drawing/2014/main" id="{80ECE316-20BA-428E-AA5D-E7920E6A2CC5}"/>
              </a:ext>
            </a:extLst>
          </p:cNvPr>
          <p:cNvPicPr>
            <a:picLocks noChangeAspect="1"/>
          </p:cNvPicPr>
          <p:nvPr/>
        </p:nvPicPr>
        <p:blipFill>
          <a:blip r:embed="rId4"/>
          <a:stretch>
            <a:fillRect/>
          </a:stretch>
        </p:blipFill>
        <p:spPr>
          <a:xfrm>
            <a:off x="9202996" y="1054510"/>
            <a:ext cx="2846432" cy="5673236"/>
          </a:xfrm>
          <a:prstGeom prst="rect">
            <a:avLst/>
          </a:prstGeom>
        </p:spPr>
      </p:pic>
      <p:pic>
        <p:nvPicPr>
          <p:cNvPr id="9" name="Picture 8">
            <a:extLst>
              <a:ext uri="{FF2B5EF4-FFF2-40B4-BE49-F238E27FC236}">
                <a16:creationId xmlns:a16="http://schemas.microsoft.com/office/drawing/2014/main" id="{C5C0151A-08BE-4C5E-AF87-7C53F290879E}"/>
              </a:ext>
            </a:extLst>
          </p:cNvPr>
          <p:cNvPicPr>
            <a:picLocks noChangeAspect="1"/>
          </p:cNvPicPr>
          <p:nvPr/>
        </p:nvPicPr>
        <p:blipFill>
          <a:blip r:embed="rId5"/>
          <a:stretch>
            <a:fillRect/>
          </a:stretch>
        </p:blipFill>
        <p:spPr>
          <a:xfrm>
            <a:off x="3536964" y="286750"/>
            <a:ext cx="1698712" cy="369332"/>
          </a:xfrm>
          <a:prstGeom prst="rect">
            <a:avLst/>
          </a:prstGeom>
        </p:spPr>
      </p:pic>
    </p:spTree>
    <p:extLst>
      <p:ext uri="{BB962C8B-B14F-4D97-AF65-F5344CB8AC3E}">
        <p14:creationId xmlns:p14="http://schemas.microsoft.com/office/powerpoint/2010/main" val="161909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AF632AB-ABC3-4745-A753-08DE4DF144DF}"/>
              </a:ext>
            </a:extLst>
          </p:cNvPr>
          <p:cNvCxnSpPr>
            <a:cxnSpLocks/>
          </p:cNvCxnSpPr>
          <p:nvPr/>
        </p:nvCxnSpPr>
        <p:spPr>
          <a:xfrm>
            <a:off x="561258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A9563D5-BAFC-4F67-B7AD-B94F3FE9C4D3}"/>
              </a:ext>
            </a:extLst>
          </p:cNvPr>
          <p:cNvPicPr>
            <a:picLocks noChangeAspect="1"/>
          </p:cNvPicPr>
          <p:nvPr/>
        </p:nvPicPr>
        <p:blipFill>
          <a:blip r:embed="rId2"/>
          <a:stretch>
            <a:fillRect/>
          </a:stretch>
        </p:blipFill>
        <p:spPr>
          <a:xfrm>
            <a:off x="88095" y="0"/>
            <a:ext cx="5524500" cy="1866900"/>
          </a:xfrm>
          <a:prstGeom prst="rect">
            <a:avLst/>
          </a:prstGeom>
        </p:spPr>
      </p:pic>
      <p:sp>
        <p:nvSpPr>
          <p:cNvPr id="19" name="TextBox 18">
            <a:extLst>
              <a:ext uri="{FF2B5EF4-FFF2-40B4-BE49-F238E27FC236}">
                <a16:creationId xmlns:a16="http://schemas.microsoft.com/office/drawing/2014/main" id="{9EB403D7-4B88-4179-BD1E-BAB68D441AE3}"/>
              </a:ext>
            </a:extLst>
          </p:cNvPr>
          <p:cNvSpPr txBox="1"/>
          <p:nvPr/>
        </p:nvSpPr>
        <p:spPr>
          <a:xfrm>
            <a:off x="0" y="1866900"/>
            <a:ext cx="2899448" cy="338554"/>
          </a:xfrm>
          <a:prstGeom prst="rect">
            <a:avLst/>
          </a:prstGeom>
          <a:noFill/>
        </p:spPr>
        <p:txBody>
          <a:bodyPr wrap="none" rtlCol="0">
            <a:spAutoFit/>
          </a:bodyPr>
          <a:lstStyle/>
          <a:p>
            <a:r>
              <a:rPr lang="en-US" sz="1600" u="sng"/>
              <a:t>Collecting Using Basic Collectors </a:t>
            </a:r>
          </a:p>
        </p:txBody>
      </p:sp>
      <p:sp>
        <p:nvSpPr>
          <p:cNvPr id="20" name="Rectangle 19">
            <a:extLst>
              <a:ext uri="{FF2B5EF4-FFF2-40B4-BE49-F238E27FC236}">
                <a16:creationId xmlns:a16="http://schemas.microsoft.com/office/drawing/2014/main" id="{A25BF1D7-F3E5-4E9E-AAF6-7738BDF08B50}"/>
              </a:ext>
            </a:extLst>
          </p:cNvPr>
          <p:cNvSpPr/>
          <p:nvPr/>
        </p:nvSpPr>
        <p:spPr>
          <a:xfrm>
            <a:off x="88095" y="2205454"/>
            <a:ext cx="4982145" cy="261610"/>
          </a:xfrm>
          <a:prstGeom prst="rect">
            <a:avLst/>
          </a:prstGeom>
        </p:spPr>
        <p:txBody>
          <a:bodyPr wrap="square">
            <a:spAutoFit/>
          </a:bodyPr>
          <a:lstStyle/>
          <a:p>
            <a:r>
              <a:rPr lang="en-US" sz="1100"/>
              <a:t>Luckily, many of these collectors work in the same way. Let’s look at an example:</a:t>
            </a:r>
          </a:p>
        </p:txBody>
      </p:sp>
      <p:pic>
        <p:nvPicPr>
          <p:cNvPr id="21" name="Picture 20">
            <a:extLst>
              <a:ext uri="{FF2B5EF4-FFF2-40B4-BE49-F238E27FC236}">
                <a16:creationId xmlns:a16="http://schemas.microsoft.com/office/drawing/2014/main" id="{B31ACE09-BF23-4813-A793-80C2FF36EB26}"/>
              </a:ext>
            </a:extLst>
          </p:cNvPr>
          <p:cNvPicPr>
            <a:picLocks noChangeAspect="1"/>
          </p:cNvPicPr>
          <p:nvPr/>
        </p:nvPicPr>
        <p:blipFill>
          <a:blip r:embed="rId3"/>
          <a:stretch>
            <a:fillRect/>
          </a:stretch>
        </p:blipFill>
        <p:spPr>
          <a:xfrm>
            <a:off x="186100" y="2467064"/>
            <a:ext cx="4029075" cy="581025"/>
          </a:xfrm>
          <a:prstGeom prst="rect">
            <a:avLst/>
          </a:prstGeom>
        </p:spPr>
      </p:pic>
      <p:pic>
        <p:nvPicPr>
          <p:cNvPr id="22" name="Picture 21">
            <a:extLst>
              <a:ext uri="{FF2B5EF4-FFF2-40B4-BE49-F238E27FC236}">
                <a16:creationId xmlns:a16="http://schemas.microsoft.com/office/drawing/2014/main" id="{306564C5-2F72-4F67-95C5-0D0A89A2822F}"/>
              </a:ext>
            </a:extLst>
          </p:cNvPr>
          <p:cNvPicPr>
            <a:picLocks noChangeAspect="1"/>
          </p:cNvPicPr>
          <p:nvPr/>
        </p:nvPicPr>
        <p:blipFill>
          <a:blip r:embed="rId4"/>
          <a:stretch>
            <a:fillRect/>
          </a:stretch>
        </p:blipFill>
        <p:spPr>
          <a:xfrm>
            <a:off x="2183765" y="0"/>
            <a:ext cx="3317379" cy="1866900"/>
          </a:xfrm>
          <a:prstGeom prst="rect">
            <a:avLst/>
          </a:prstGeom>
        </p:spPr>
      </p:pic>
      <p:pic>
        <p:nvPicPr>
          <p:cNvPr id="23" name="Picture 22">
            <a:extLst>
              <a:ext uri="{FF2B5EF4-FFF2-40B4-BE49-F238E27FC236}">
                <a16:creationId xmlns:a16="http://schemas.microsoft.com/office/drawing/2014/main" id="{BC1D56BA-9046-495B-ACFB-1FD41AB9C5F1}"/>
              </a:ext>
            </a:extLst>
          </p:cNvPr>
          <p:cNvPicPr>
            <a:picLocks noChangeAspect="1"/>
          </p:cNvPicPr>
          <p:nvPr/>
        </p:nvPicPr>
        <p:blipFill>
          <a:blip r:embed="rId5"/>
          <a:stretch>
            <a:fillRect/>
          </a:stretch>
        </p:blipFill>
        <p:spPr>
          <a:xfrm>
            <a:off x="2035403" y="2824316"/>
            <a:ext cx="3465741" cy="195464"/>
          </a:xfrm>
          <a:prstGeom prst="rect">
            <a:avLst/>
          </a:prstGeom>
        </p:spPr>
      </p:pic>
      <p:pic>
        <p:nvPicPr>
          <p:cNvPr id="2" name="Picture 1">
            <a:extLst>
              <a:ext uri="{FF2B5EF4-FFF2-40B4-BE49-F238E27FC236}">
                <a16:creationId xmlns:a16="http://schemas.microsoft.com/office/drawing/2014/main" id="{2A99741F-F5E2-4427-B1EF-936078BFE969}"/>
              </a:ext>
            </a:extLst>
          </p:cNvPr>
          <p:cNvPicPr>
            <a:picLocks noChangeAspect="1"/>
          </p:cNvPicPr>
          <p:nvPr/>
        </p:nvPicPr>
        <p:blipFill>
          <a:blip r:embed="rId6"/>
          <a:stretch>
            <a:fillRect/>
          </a:stretch>
        </p:blipFill>
        <p:spPr>
          <a:xfrm>
            <a:off x="171352" y="3804488"/>
            <a:ext cx="4705350" cy="590550"/>
          </a:xfrm>
          <a:prstGeom prst="rect">
            <a:avLst/>
          </a:prstGeom>
        </p:spPr>
      </p:pic>
      <p:pic>
        <p:nvPicPr>
          <p:cNvPr id="24" name="Picture 23">
            <a:extLst>
              <a:ext uri="{FF2B5EF4-FFF2-40B4-BE49-F238E27FC236}">
                <a16:creationId xmlns:a16="http://schemas.microsoft.com/office/drawing/2014/main" id="{7E8ED4DE-4D67-4EFC-BF96-A613AB319EB6}"/>
              </a:ext>
            </a:extLst>
          </p:cNvPr>
          <p:cNvPicPr>
            <a:picLocks noChangeAspect="1"/>
          </p:cNvPicPr>
          <p:nvPr/>
        </p:nvPicPr>
        <p:blipFill>
          <a:blip r:embed="rId5"/>
          <a:stretch>
            <a:fillRect/>
          </a:stretch>
        </p:blipFill>
        <p:spPr>
          <a:xfrm>
            <a:off x="2035403" y="4195916"/>
            <a:ext cx="3465741" cy="171146"/>
          </a:xfrm>
          <a:prstGeom prst="rect">
            <a:avLst/>
          </a:prstGeom>
        </p:spPr>
      </p:pic>
      <p:sp>
        <p:nvSpPr>
          <p:cNvPr id="5" name="Rectangle 4">
            <a:extLst>
              <a:ext uri="{FF2B5EF4-FFF2-40B4-BE49-F238E27FC236}">
                <a16:creationId xmlns:a16="http://schemas.microsoft.com/office/drawing/2014/main" id="{B2671C8F-83DD-470F-B4AF-899DD415385D}"/>
              </a:ext>
            </a:extLst>
          </p:cNvPr>
          <p:cNvSpPr/>
          <p:nvPr/>
        </p:nvSpPr>
        <p:spPr>
          <a:xfrm>
            <a:off x="88095" y="3048089"/>
            <a:ext cx="5524494" cy="938719"/>
          </a:xfrm>
          <a:prstGeom prst="rect">
            <a:avLst/>
          </a:prstGeom>
        </p:spPr>
        <p:txBody>
          <a:bodyPr wrap="square">
            <a:spAutoFit/>
          </a:bodyPr>
          <a:lstStyle/>
          <a:p>
            <a:r>
              <a:rPr lang="en-US" sz="1100"/>
              <a:t>Notice how the predefined collectors are in the Collectors class rather than the Collector class. </a:t>
            </a:r>
          </a:p>
          <a:p>
            <a:r>
              <a:rPr lang="en-US" sz="1100"/>
              <a:t>This is a common theme, which you saw with Collection vs. Collections.</a:t>
            </a:r>
          </a:p>
          <a:p>
            <a:endParaRPr lang="en-US" sz="1100"/>
          </a:p>
          <a:p>
            <a:r>
              <a:rPr lang="en-US" sz="1100"/>
              <a:t>Let’s try another one. What is the average length of the three animal names?</a:t>
            </a:r>
          </a:p>
          <a:p>
            <a:endParaRPr lang="en-US" sz="1100"/>
          </a:p>
        </p:txBody>
      </p:sp>
      <p:sp>
        <p:nvSpPr>
          <p:cNvPr id="6" name="Rectangle 5">
            <a:extLst>
              <a:ext uri="{FF2B5EF4-FFF2-40B4-BE49-F238E27FC236}">
                <a16:creationId xmlns:a16="http://schemas.microsoft.com/office/drawing/2014/main" id="{9B53E15E-1AC3-401B-A1C8-77841B7002D2}"/>
              </a:ext>
            </a:extLst>
          </p:cNvPr>
          <p:cNvSpPr/>
          <p:nvPr/>
        </p:nvSpPr>
        <p:spPr>
          <a:xfrm>
            <a:off x="84826" y="4358283"/>
            <a:ext cx="5472043" cy="600164"/>
          </a:xfrm>
          <a:prstGeom prst="rect">
            <a:avLst/>
          </a:prstGeom>
        </p:spPr>
        <p:txBody>
          <a:bodyPr wrap="square">
            <a:spAutoFit/>
          </a:bodyPr>
          <a:lstStyle/>
          <a:p>
            <a:r>
              <a:rPr lang="en-US" sz="1100"/>
              <a:t>Often, you’ll find yourself interacting with code that was written prior to Java 8. This means</a:t>
            </a:r>
          </a:p>
          <a:p>
            <a:r>
              <a:rPr lang="en-US" sz="1100"/>
              <a:t> that it will expect a Collection type rather than a Stream type. No problem. You can still </a:t>
            </a:r>
          </a:p>
          <a:p>
            <a:r>
              <a:rPr lang="en-US" sz="1100"/>
              <a:t>express yourself using a Stream and then convert to a Collection at the end, for example:</a:t>
            </a:r>
          </a:p>
        </p:txBody>
      </p:sp>
      <p:pic>
        <p:nvPicPr>
          <p:cNvPr id="7" name="Picture 6">
            <a:extLst>
              <a:ext uri="{FF2B5EF4-FFF2-40B4-BE49-F238E27FC236}">
                <a16:creationId xmlns:a16="http://schemas.microsoft.com/office/drawing/2014/main" id="{FA6A9886-17B6-4C16-95FC-6094B2AE2536}"/>
              </a:ext>
            </a:extLst>
          </p:cNvPr>
          <p:cNvPicPr>
            <a:picLocks noChangeAspect="1"/>
          </p:cNvPicPr>
          <p:nvPr/>
        </p:nvPicPr>
        <p:blipFill>
          <a:blip r:embed="rId7"/>
          <a:stretch>
            <a:fillRect/>
          </a:stretch>
        </p:blipFill>
        <p:spPr>
          <a:xfrm>
            <a:off x="173990" y="4967226"/>
            <a:ext cx="4019550" cy="742950"/>
          </a:xfrm>
          <a:prstGeom prst="rect">
            <a:avLst/>
          </a:prstGeom>
        </p:spPr>
      </p:pic>
      <p:pic>
        <p:nvPicPr>
          <p:cNvPr id="25" name="Picture 24">
            <a:extLst>
              <a:ext uri="{FF2B5EF4-FFF2-40B4-BE49-F238E27FC236}">
                <a16:creationId xmlns:a16="http://schemas.microsoft.com/office/drawing/2014/main" id="{D5226AC8-D348-4DB1-B6C1-A8B5352607B1}"/>
              </a:ext>
            </a:extLst>
          </p:cNvPr>
          <p:cNvPicPr>
            <a:picLocks noChangeAspect="1"/>
          </p:cNvPicPr>
          <p:nvPr/>
        </p:nvPicPr>
        <p:blipFill>
          <a:blip r:embed="rId5"/>
          <a:stretch>
            <a:fillRect/>
          </a:stretch>
        </p:blipFill>
        <p:spPr>
          <a:xfrm>
            <a:off x="2035402" y="5468983"/>
            <a:ext cx="3465741" cy="226463"/>
          </a:xfrm>
          <a:prstGeom prst="rect">
            <a:avLst/>
          </a:prstGeom>
        </p:spPr>
      </p:pic>
      <p:sp>
        <p:nvSpPr>
          <p:cNvPr id="26" name="Rectangle 25">
            <a:extLst>
              <a:ext uri="{FF2B5EF4-FFF2-40B4-BE49-F238E27FC236}">
                <a16:creationId xmlns:a16="http://schemas.microsoft.com/office/drawing/2014/main" id="{D2AE45E1-33EF-417E-88A6-876F3D395366}"/>
              </a:ext>
            </a:extLst>
          </p:cNvPr>
          <p:cNvSpPr/>
          <p:nvPr/>
        </p:nvSpPr>
        <p:spPr>
          <a:xfrm>
            <a:off x="88095" y="5736303"/>
            <a:ext cx="5517333" cy="430887"/>
          </a:xfrm>
          <a:prstGeom prst="rect">
            <a:avLst/>
          </a:prstGeom>
        </p:spPr>
        <p:txBody>
          <a:bodyPr wrap="square">
            <a:spAutoFit/>
          </a:bodyPr>
          <a:lstStyle/>
          <a:p>
            <a:r>
              <a:rPr lang="en-US" sz="1100"/>
              <a:t>At this point, you should be able to use all of the Collectors in Table 4.11 except groupingBy(), mapping(), </a:t>
            </a:r>
            <a:r>
              <a:rPr lang="en-US" sz="1100" err="1"/>
              <a:t>partitioningBy</a:t>
            </a:r>
            <a:r>
              <a:rPr lang="en-US" sz="1100"/>
              <a:t>(), and </a:t>
            </a:r>
            <a:r>
              <a:rPr lang="en-US" sz="1100" err="1"/>
              <a:t>toMap</a:t>
            </a:r>
            <a:r>
              <a:rPr lang="en-US" sz="1100"/>
              <a:t>(). </a:t>
            </a:r>
          </a:p>
        </p:txBody>
      </p:sp>
      <p:sp>
        <p:nvSpPr>
          <p:cNvPr id="27" name="TextBox 26">
            <a:extLst>
              <a:ext uri="{FF2B5EF4-FFF2-40B4-BE49-F238E27FC236}">
                <a16:creationId xmlns:a16="http://schemas.microsoft.com/office/drawing/2014/main" id="{6B4C64F9-50F1-4B66-8EB4-D4DCD104E2BD}"/>
              </a:ext>
            </a:extLst>
          </p:cNvPr>
          <p:cNvSpPr txBox="1"/>
          <p:nvPr/>
        </p:nvSpPr>
        <p:spPr>
          <a:xfrm>
            <a:off x="5619763" y="-3401"/>
            <a:ext cx="1930208" cy="338554"/>
          </a:xfrm>
          <a:prstGeom prst="rect">
            <a:avLst/>
          </a:prstGeom>
          <a:noFill/>
        </p:spPr>
        <p:txBody>
          <a:bodyPr wrap="none" rtlCol="0">
            <a:spAutoFit/>
          </a:bodyPr>
          <a:lstStyle/>
          <a:p>
            <a:r>
              <a:rPr lang="en-US" sz="1600" u="sng"/>
              <a:t>Collecting into Maps </a:t>
            </a:r>
          </a:p>
        </p:txBody>
      </p:sp>
      <p:sp>
        <p:nvSpPr>
          <p:cNvPr id="28" name="Rectangle 27">
            <a:extLst>
              <a:ext uri="{FF2B5EF4-FFF2-40B4-BE49-F238E27FC236}">
                <a16:creationId xmlns:a16="http://schemas.microsoft.com/office/drawing/2014/main" id="{35227353-8037-42C9-8748-8178B150E4FE}"/>
              </a:ext>
            </a:extLst>
          </p:cNvPr>
          <p:cNvSpPr/>
          <p:nvPr/>
        </p:nvSpPr>
        <p:spPr>
          <a:xfrm>
            <a:off x="5646082" y="333286"/>
            <a:ext cx="6096000" cy="600164"/>
          </a:xfrm>
          <a:prstGeom prst="rect">
            <a:avLst/>
          </a:prstGeom>
        </p:spPr>
        <p:txBody>
          <a:bodyPr>
            <a:spAutoFit/>
          </a:bodyPr>
          <a:lstStyle/>
          <a:p>
            <a:r>
              <a:rPr lang="en-US" sz="1100"/>
              <a:t>Collector code involving maps can get long. We will build it up slowly. Make sure that you understand each example before going on to the next one. Let’s start out with a straightforward example to create a map from a stream:</a:t>
            </a:r>
          </a:p>
        </p:txBody>
      </p:sp>
      <p:pic>
        <p:nvPicPr>
          <p:cNvPr id="29" name="Picture 28">
            <a:extLst>
              <a:ext uri="{FF2B5EF4-FFF2-40B4-BE49-F238E27FC236}">
                <a16:creationId xmlns:a16="http://schemas.microsoft.com/office/drawing/2014/main" id="{0DF1241A-C9C9-44E5-8D10-5A3B943D21D6}"/>
              </a:ext>
            </a:extLst>
          </p:cNvPr>
          <p:cNvPicPr>
            <a:picLocks noChangeAspect="1"/>
          </p:cNvPicPr>
          <p:nvPr/>
        </p:nvPicPr>
        <p:blipFill>
          <a:blip r:embed="rId8"/>
          <a:stretch>
            <a:fillRect/>
          </a:stretch>
        </p:blipFill>
        <p:spPr>
          <a:xfrm>
            <a:off x="5724046" y="929693"/>
            <a:ext cx="4057650" cy="733425"/>
          </a:xfrm>
          <a:prstGeom prst="rect">
            <a:avLst/>
          </a:prstGeom>
        </p:spPr>
      </p:pic>
      <p:pic>
        <p:nvPicPr>
          <p:cNvPr id="30" name="Picture 29">
            <a:extLst>
              <a:ext uri="{FF2B5EF4-FFF2-40B4-BE49-F238E27FC236}">
                <a16:creationId xmlns:a16="http://schemas.microsoft.com/office/drawing/2014/main" id="{BEE5EA63-2226-4937-9901-FE6C229F0769}"/>
              </a:ext>
            </a:extLst>
          </p:cNvPr>
          <p:cNvPicPr>
            <a:picLocks noChangeAspect="1"/>
          </p:cNvPicPr>
          <p:nvPr/>
        </p:nvPicPr>
        <p:blipFill>
          <a:blip r:embed="rId5"/>
          <a:stretch>
            <a:fillRect/>
          </a:stretch>
        </p:blipFill>
        <p:spPr>
          <a:xfrm>
            <a:off x="7357112" y="1453808"/>
            <a:ext cx="4746793" cy="209309"/>
          </a:xfrm>
          <a:prstGeom prst="rect">
            <a:avLst/>
          </a:prstGeom>
        </p:spPr>
      </p:pic>
      <p:sp>
        <p:nvSpPr>
          <p:cNvPr id="31" name="Rectangle 30">
            <a:extLst>
              <a:ext uri="{FF2B5EF4-FFF2-40B4-BE49-F238E27FC236}">
                <a16:creationId xmlns:a16="http://schemas.microsoft.com/office/drawing/2014/main" id="{4132B727-F81C-44F4-B65A-369F26A7284D}"/>
              </a:ext>
            </a:extLst>
          </p:cNvPr>
          <p:cNvSpPr/>
          <p:nvPr/>
        </p:nvSpPr>
        <p:spPr>
          <a:xfrm>
            <a:off x="5637389" y="1663118"/>
            <a:ext cx="6096000" cy="430887"/>
          </a:xfrm>
          <a:prstGeom prst="rect">
            <a:avLst/>
          </a:prstGeom>
        </p:spPr>
        <p:txBody>
          <a:bodyPr>
            <a:spAutoFit/>
          </a:bodyPr>
          <a:lstStyle/>
          <a:p>
            <a:r>
              <a:rPr lang="en-US" sz="1100"/>
              <a:t>Now we want to do the reverse and map the length of the animal name to the name itself. Our first incorrect attempt is shown here:</a:t>
            </a:r>
          </a:p>
        </p:txBody>
      </p:sp>
      <p:pic>
        <p:nvPicPr>
          <p:cNvPr id="32" name="Picture 31">
            <a:extLst>
              <a:ext uri="{FF2B5EF4-FFF2-40B4-BE49-F238E27FC236}">
                <a16:creationId xmlns:a16="http://schemas.microsoft.com/office/drawing/2014/main" id="{F021628B-D940-4325-ACEB-9FE69A6D8876}"/>
              </a:ext>
            </a:extLst>
          </p:cNvPr>
          <p:cNvPicPr>
            <a:picLocks noChangeAspect="1"/>
          </p:cNvPicPr>
          <p:nvPr/>
        </p:nvPicPr>
        <p:blipFill>
          <a:blip r:embed="rId9"/>
          <a:stretch>
            <a:fillRect/>
          </a:stretch>
        </p:blipFill>
        <p:spPr>
          <a:xfrm>
            <a:off x="5724046" y="2122531"/>
            <a:ext cx="5962650" cy="361950"/>
          </a:xfrm>
          <a:prstGeom prst="rect">
            <a:avLst/>
          </a:prstGeom>
        </p:spPr>
      </p:pic>
      <p:sp>
        <p:nvSpPr>
          <p:cNvPr id="33" name="Rectangle 32">
            <a:extLst>
              <a:ext uri="{FF2B5EF4-FFF2-40B4-BE49-F238E27FC236}">
                <a16:creationId xmlns:a16="http://schemas.microsoft.com/office/drawing/2014/main" id="{6DB9DA2C-A0DA-4C9C-AE3F-671C6945028B}"/>
              </a:ext>
            </a:extLst>
          </p:cNvPr>
          <p:cNvSpPr/>
          <p:nvPr/>
        </p:nvSpPr>
        <p:spPr>
          <a:xfrm>
            <a:off x="5634230" y="2484481"/>
            <a:ext cx="3395481" cy="261610"/>
          </a:xfrm>
          <a:prstGeom prst="rect">
            <a:avLst/>
          </a:prstGeom>
        </p:spPr>
        <p:txBody>
          <a:bodyPr wrap="none">
            <a:spAutoFit/>
          </a:bodyPr>
          <a:lstStyle/>
          <a:p>
            <a:r>
              <a:rPr lang="en-US" sz="1100"/>
              <a:t>Running this gives an exception similar to the following: </a:t>
            </a:r>
          </a:p>
        </p:txBody>
      </p:sp>
      <p:pic>
        <p:nvPicPr>
          <p:cNvPr id="34" name="Picture 33">
            <a:extLst>
              <a:ext uri="{FF2B5EF4-FFF2-40B4-BE49-F238E27FC236}">
                <a16:creationId xmlns:a16="http://schemas.microsoft.com/office/drawing/2014/main" id="{C44E66EC-5EBB-44D7-9815-28CB0B80EA2C}"/>
              </a:ext>
            </a:extLst>
          </p:cNvPr>
          <p:cNvPicPr>
            <a:picLocks noChangeAspect="1"/>
          </p:cNvPicPr>
          <p:nvPr/>
        </p:nvPicPr>
        <p:blipFill>
          <a:blip r:embed="rId10"/>
          <a:stretch>
            <a:fillRect/>
          </a:stretch>
        </p:blipFill>
        <p:spPr>
          <a:xfrm>
            <a:off x="5710594" y="2754241"/>
            <a:ext cx="5410200" cy="552450"/>
          </a:xfrm>
          <a:prstGeom prst="rect">
            <a:avLst/>
          </a:prstGeom>
        </p:spPr>
      </p:pic>
      <p:sp>
        <p:nvSpPr>
          <p:cNvPr id="35" name="Rectangle 34">
            <a:extLst>
              <a:ext uri="{FF2B5EF4-FFF2-40B4-BE49-F238E27FC236}">
                <a16:creationId xmlns:a16="http://schemas.microsoft.com/office/drawing/2014/main" id="{ADD7BC2B-8F19-46F9-8685-AB3524353134}"/>
              </a:ext>
            </a:extLst>
          </p:cNvPr>
          <p:cNvSpPr/>
          <p:nvPr/>
        </p:nvSpPr>
        <p:spPr>
          <a:xfrm>
            <a:off x="5634230" y="3306691"/>
            <a:ext cx="6096000" cy="430887"/>
          </a:xfrm>
          <a:prstGeom prst="rect">
            <a:avLst/>
          </a:prstGeom>
        </p:spPr>
        <p:txBody>
          <a:bodyPr>
            <a:spAutoFit/>
          </a:bodyPr>
          <a:lstStyle/>
          <a:p>
            <a:r>
              <a:rPr lang="en-US" sz="1100"/>
              <a:t>Let’s suppose that our requirement is to create a comma-separated String with the animal names. We could write this:</a:t>
            </a:r>
          </a:p>
        </p:txBody>
      </p:sp>
      <p:pic>
        <p:nvPicPr>
          <p:cNvPr id="36" name="Picture 35">
            <a:extLst>
              <a:ext uri="{FF2B5EF4-FFF2-40B4-BE49-F238E27FC236}">
                <a16:creationId xmlns:a16="http://schemas.microsoft.com/office/drawing/2014/main" id="{6A3D96FA-4506-441A-9E8D-B6868947786B}"/>
              </a:ext>
            </a:extLst>
          </p:cNvPr>
          <p:cNvPicPr>
            <a:picLocks noChangeAspect="1"/>
          </p:cNvPicPr>
          <p:nvPr/>
        </p:nvPicPr>
        <p:blipFill>
          <a:blip r:embed="rId11"/>
          <a:stretch>
            <a:fillRect/>
          </a:stretch>
        </p:blipFill>
        <p:spPr>
          <a:xfrm>
            <a:off x="5710594" y="3737578"/>
            <a:ext cx="4324350" cy="914400"/>
          </a:xfrm>
          <a:prstGeom prst="rect">
            <a:avLst/>
          </a:prstGeom>
        </p:spPr>
      </p:pic>
      <p:pic>
        <p:nvPicPr>
          <p:cNvPr id="37" name="Picture 36">
            <a:extLst>
              <a:ext uri="{FF2B5EF4-FFF2-40B4-BE49-F238E27FC236}">
                <a16:creationId xmlns:a16="http://schemas.microsoft.com/office/drawing/2014/main" id="{45DEE2C4-7AF4-4728-892D-530356C26EA4}"/>
              </a:ext>
            </a:extLst>
          </p:cNvPr>
          <p:cNvPicPr>
            <a:picLocks noChangeAspect="1"/>
          </p:cNvPicPr>
          <p:nvPr/>
        </p:nvPicPr>
        <p:blipFill>
          <a:blip r:embed="rId4"/>
          <a:stretch>
            <a:fillRect/>
          </a:stretch>
        </p:blipFill>
        <p:spPr>
          <a:xfrm>
            <a:off x="7357112" y="4240161"/>
            <a:ext cx="4746784" cy="227643"/>
          </a:xfrm>
          <a:prstGeom prst="rect">
            <a:avLst/>
          </a:prstGeom>
        </p:spPr>
      </p:pic>
      <p:pic>
        <p:nvPicPr>
          <p:cNvPr id="38" name="Picture 37">
            <a:extLst>
              <a:ext uri="{FF2B5EF4-FFF2-40B4-BE49-F238E27FC236}">
                <a16:creationId xmlns:a16="http://schemas.microsoft.com/office/drawing/2014/main" id="{CA1A6E43-BC79-4E26-8D4D-1FDB535EFFED}"/>
              </a:ext>
            </a:extLst>
          </p:cNvPr>
          <p:cNvPicPr>
            <a:picLocks noChangeAspect="1"/>
          </p:cNvPicPr>
          <p:nvPr/>
        </p:nvPicPr>
        <p:blipFill>
          <a:blip r:embed="rId4"/>
          <a:stretch>
            <a:fillRect/>
          </a:stretch>
        </p:blipFill>
        <p:spPr>
          <a:xfrm>
            <a:off x="8055443" y="4441676"/>
            <a:ext cx="4048458" cy="184667"/>
          </a:xfrm>
          <a:prstGeom prst="rect">
            <a:avLst/>
          </a:prstGeom>
        </p:spPr>
      </p:pic>
      <p:sp>
        <p:nvSpPr>
          <p:cNvPr id="39" name="Rectangle 38">
            <a:extLst>
              <a:ext uri="{FF2B5EF4-FFF2-40B4-BE49-F238E27FC236}">
                <a16:creationId xmlns:a16="http://schemas.microsoft.com/office/drawing/2014/main" id="{F6503B39-A103-4A8F-986F-297630579D71}"/>
              </a:ext>
            </a:extLst>
          </p:cNvPr>
          <p:cNvSpPr/>
          <p:nvPr/>
        </p:nvSpPr>
        <p:spPr>
          <a:xfrm>
            <a:off x="5634230" y="4640230"/>
            <a:ext cx="6096000" cy="430887"/>
          </a:xfrm>
          <a:prstGeom prst="rect">
            <a:avLst/>
          </a:prstGeom>
        </p:spPr>
        <p:txBody>
          <a:bodyPr>
            <a:spAutoFit/>
          </a:bodyPr>
          <a:lstStyle/>
          <a:p>
            <a:r>
              <a:rPr lang="en-US" sz="1100"/>
              <a:t>Suppose that we want to mandate that the code return a </a:t>
            </a:r>
            <a:r>
              <a:rPr lang="en-US" sz="1100" err="1"/>
              <a:t>TreeMap</a:t>
            </a:r>
            <a:r>
              <a:rPr lang="en-US" sz="1100"/>
              <a:t> instead. No problem. We would just add a constructor reference as a parameter:</a:t>
            </a:r>
          </a:p>
        </p:txBody>
      </p:sp>
      <p:pic>
        <p:nvPicPr>
          <p:cNvPr id="40" name="Picture 39">
            <a:extLst>
              <a:ext uri="{FF2B5EF4-FFF2-40B4-BE49-F238E27FC236}">
                <a16:creationId xmlns:a16="http://schemas.microsoft.com/office/drawing/2014/main" id="{50CFAAFB-B63B-48D0-8406-4B7AB4136F7D}"/>
              </a:ext>
            </a:extLst>
          </p:cNvPr>
          <p:cNvPicPr>
            <a:picLocks noChangeAspect="1"/>
          </p:cNvPicPr>
          <p:nvPr/>
        </p:nvPicPr>
        <p:blipFill>
          <a:blip r:embed="rId12"/>
          <a:stretch>
            <a:fillRect/>
          </a:stretch>
        </p:blipFill>
        <p:spPr>
          <a:xfrm>
            <a:off x="5724035" y="5071117"/>
            <a:ext cx="4638675" cy="933450"/>
          </a:xfrm>
          <a:prstGeom prst="rect">
            <a:avLst/>
          </a:prstGeom>
        </p:spPr>
      </p:pic>
      <p:pic>
        <p:nvPicPr>
          <p:cNvPr id="41" name="Picture 40">
            <a:extLst>
              <a:ext uri="{FF2B5EF4-FFF2-40B4-BE49-F238E27FC236}">
                <a16:creationId xmlns:a16="http://schemas.microsoft.com/office/drawing/2014/main" id="{09993A11-E235-44AD-8585-0720399F165C}"/>
              </a:ext>
            </a:extLst>
          </p:cNvPr>
          <p:cNvPicPr>
            <a:picLocks noChangeAspect="1"/>
          </p:cNvPicPr>
          <p:nvPr/>
        </p:nvPicPr>
        <p:blipFill>
          <a:blip r:embed="rId4"/>
          <a:stretch>
            <a:fillRect/>
          </a:stretch>
        </p:blipFill>
        <p:spPr>
          <a:xfrm>
            <a:off x="8100763" y="5792844"/>
            <a:ext cx="4048457" cy="180925"/>
          </a:xfrm>
          <a:prstGeom prst="rect">
            <a:avLst/>
          </a:prstGeom>
        </p:spPr>
      </p:pic>
      <p:pic>
        <p:nvPicPr>
          <p:cNvPr id="42" name="Picture 41">
            <a:extLst>
              <a:ext uri="{FF2B5EF4-FFF2-40B4-BE49-F238E27FC236}">
                <a16:creationId xmlns:a16="http://schemas.microsoft.com/office/drawing/2014/main" id="{EC712E89-6F78-43C2-B4FD-E6CD6D507FA5}"/>
              </a:ext>
            </a:extLst>
          </p:cNvPr>
          <p:cNvPicPr>
            <a:picLocks noChangeAspect="1"/>
          </p:cNvPicPr>
          <p:nvPr/>
        </p:nvPicPr>
        <p:blipFill>
          <a:blip r:embed="rId4"/>
          <a:stretch>
            <a:fillRect/>
          </a:stretch>
        </p:blipFill>
        <p:spPr>
          <a:xfrm>
            <a:off x="7390378" y="5617030"/>
            <a:ext cx="4746784" cy="190204"/>
          </a:xfrm>
          <a:prstGeom prst="rect">
            <a:avLst/>
          </a:prstGeom>
        </p:spPr>
      </p:pic>
    </p:spTree>
    <p:extLst>
      <p:ext uri="{BB962C8B-B14F-4D97-AF65-F5344CB8AC3E}">
        <p14:creationId xmlns:p14="http://schemas.microsoft.com/office/powerpoint/2010/main" val="194299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8C19B7-5D63-47D5-86E5-000E96F8D26E}"/>
              </a:ext>
            </a:extLst>
          </p:cNvPr>
          <p:cNvSpPr txBox="1"/>
          <p:nvPr/>
        </p:nvSpPr>
        <p:spPr>
          <a:xfrm>
            <a:off x="0" y="-8709"/>
            <a:ext cx="4642681" cy="338554"/>
          </a:xfrm>
          <a:prstGeom prst="rect">
            <a:avLst/>
          </a:prstGeom>
          <a:noFill/>
        </p:spPr>
        <p:txBody>
          <a:bodyPr wrap="none" rtlCol="0">
            <a:spAutoFit/>
          </a:bodyPr>
          <a:lstStyle/>
          <a:p>
            <a:r>
              <a:rPr lang="en-US" sz="1600" u="sng"/>
              <a:t>Collecting Using Grouping, Partitioning, and Mapping </a:t>
            </a:r>
          </a:p>
        </p:txBody>
      </p:sp>
      <p:sp>
        <p:nvSpPr>
          <p:cNvPr id="5" name="Rectangle 4">
            <a:extLst>
              <a:ext uri="{FF2B5EF4-FFF2-40B4-BE49-F238E27FC236}">
                <a16:creationId xmlns:a16="http://schemas.microsoft.com/office/drawing/2014/main" id="{BEB46BF5-1CF3-46EB-AA85-6D8E6AFD1A72}"/>
              </a:ext>
            </a:extLst>
          </p:cNvPr>
          <p:cNvSpPr/>
          <p:nvPr/>
        </p:nvSpPr>
        <p:spPr>
          <a:xfrm>
            <a:off x="0" y="329845"/>
            <a:ext cx="6096000" cy="430887"/>
          </a:xfrm>
          <a:prstGeom prst="rect">
            <a:avLst/>
          </a:prstGeom>
        </p:spPr>
        <p:txBody>
          <a:bodyPr>
            <a:spAutoFit/>
          </a:bodyPr>
          <a:lstStyle/>
          <a:p>
            <a:r>
              <a:rPr lang="en-US" sz="1100"/>
              <a:t>Now suppose that we want to get groups of names by their length. We can do that by saying that we want to group by length:</a:t>
            </a:r>
          </a:p>
        </p:txBody>
      </p:sp>
      <p:pic>
        <p:nvPicPr>
          <p:cNvPr id="6" name="Picture 5">
            <a:extLst>
              <a:ext uri="{FF2B5EF4-FFF2-40B4-BE49-F238E27FC236}">
                <a16:creationId xmlns:a16="http://schemas.microsoft.com/office/drawing/2014/main" id="{A909422A-B1EF-4B11-80EF-D60802E51811}"/>
              </a:ext>
            </a:extLst>
          </p:cNvPr>
          <p:cNvPicPr>
            <a:picLocks noChangeAspect="1"/>
          </p:cNvPicPr>
          <p:nvPr/>
        </p:nvPicPr>
        <p:blipFill>
          <a:blip r:embed="rId2"/>
          <a:stretch>
            <a:fillRect/>
          </a:stretch>
        </p:blipFill>
        <p:spPr>
          <a:xfrm>
            <a:off x="75519" y="760732"/>
            <a:ext cx="4029075" cy="752475"/>
          </a:xfrm>
          <a:prstGeom prst="rect">
            <a:avLst/>
          </a:prstGeom>
        </p:spPr>
      </p:pic>
      <p:sp>
        <p:nvSpPr>
          <p:cNvPr id="7" name="Rectangle 6">
            <a:extLst>
              <a:ext uri="{FF2B5EF4-FFF2-40B4-BE49-F238E27FC236}">
                <a16:creationId xmlns:a16="http://schemas.microsoft.com/office/drawing/2014/main" id="{D472B3E2-1A20-445F-9FCE-74A712332141}"/>
              </a:ext>
            </a:extLst>
          </p:cNvPr>
          <p:cNvSpPr/>
          <p:nvPr/>
        </p:nvSpPr>
        <p:spPr>
          <a:xfrm>
            <a:off x="0" y="1513207"/>
            <a:ext cx="6096000" cy="600164"/>
          </a:xfrm>
          <a:prstGeom prst="rect">
            <a:avLst/>
          </a:prstGeom>
        </p:spPr>
        <p:txBody>
          <a:bodyPr>
            <a:spAutoFit/>
          </a:bodyPr>
          <a:lstStyle/>
          <a:p>
            <a:r>
              <a:rPr lang="en-US" sz="1100"/>
              <a:t>Suppose that we don’t want a List as the value in the map and prefer a Set instead. No problem. </a:t>
            </a:r>
          </a:p>
          <a:p>
            <a:r>
              <a:rPr lang="en-US" sz="1100"/>
              <a:t>There’s another method signature that lets us pass a </a:t>
            </a:r>
            <a:r>
              <a:rPr lang="en-US" sz="1100" b="1" i="1"/>
              <a:t>downstream collector</a:t>
            </a:r>
            <a:r>
              <a:rPr lang="en-US" sz="1100"/>
              <a:t>. This is a second collector that does something special with the values:</a:t>
            </a:r>
          </a:p>
        </p:txBody>
      </p:sp>
      <p:cxnSp>
        <p:nvCxnSpPr>
          <p:cNvPr id="8" name="Straight Connector 7">
            <a:extLst>
              <a:ext uri="{FF2B5EF4-FFF2-40B4-BE49-F238E27FC236}">
                <a16:creationId xmlns:a16="http://schemas.microsoft.com/office/drawing/2014/main" id="{92EA1C65-DDBF-4E06-925E-8F08F8849C4E}"/>
              </a:ext>
            </a:extLst>
          </p:cNvPr>
          <p:cNvCxnSpPr>
            <a:cxnSpLocks/>
          </p:cNvCxnSpPr>
          <p:nvPr/>
        </p:nvCxnSpPr>
        <p:spPr>
          <a:xfrm>
            <a:off x="584009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EF9D9D-1A8A-4339-8FD1-C76716A55811}"/>
              </a:ext>
            </a:extLst>
          </p:cNvPr>
          <p:cNvPicPr>
            <a:picLocks noChangeAspect="1"/>
          </p:cNvPicPr>
          <p:nvPr/>
        </p:nvPicPr>
        <p:blipFill>
          <a:blip r:embed="rId3"/>
          <a:stretch>
            <a:fillRect/>
          </a:stretch>
        </p:blipFill>
        <p:spPr>
          <a:xfrm>
            <a:off x="26127" y="2113371"/>
            <a:ext cx="4200525" cy="742950"/>
          </a:xfrm>
          <a:prstGeom prst="rect">
            <a:avLst/>
          </a:prstGeom>
        </p:spPr>
      </p:pic>
      <p:sp>
        <p:nvSpPr>
          <p:cNvPr id="3" name="Rectangle 2">
            <a:extLst>
              <a:ext uri="{FF2B5EF4-FFF2-40B4-BE49-F238E27FC236}">
                <a16:creationId xmlns:a16="http://schemas.microsoft.com/office/drawing/2014/main" id="{83B9D04D-81A2-471E-AA6F-7BE123732EE7}"/>
              </a:ext>
            </a:extLst>
          </p:cNvPr>
          <p:cNvSpPr/>
          <p:nvPr/>
        </p:nvSpPr>
        <p:spPr>
          <a:xfrm>
            <a:off x="0" y="2856321"/>
            <a:ext cx="6096000" cy="261610"/>
          </a:xfrm>
          <a:prstGeom prst="rect">
            <a:avLst/>
          </a:prstGeom>
        </p:spPr>
        <p:txBody>
          <a:bodyPr>
            <a:spAutoFit/>
          </a:bodyPr>
          <a:lstStyle/>
          <a:p>
            <a:r>
              <a:rPr lang="en-US" sz="1100"/>
              <a:t>We can even change the type of Map returned through yet another parameter: </a:t>
            </a:r>
          </a:p>
        </p:txBody>
      </p:sp>
      <p:pic>
        <p:nvPicPr>
          <p:cNvPr id="9" name="Picture 8">
            <a:extLst>
              <a:ext uri="{FF2B5EF4-FFF2-40B4-BE49-F238E27FC236}">
                <a16:creationId xmlns:a16="http://schemas.microsoft.com/office/drawing/2014/main" id="{24AE7645-5BEA-42F7-9C05-CEB4398A6B20}"/>
              </a:ext>
            </a:extLst>
          </p:cNvPr>
          <p:cNvPicPr>
            <a:picLocks noChangeAspect="1"/>
          </p:cNvPicPr>
          <p:nvPr/>
        </p:nvPicPr>
        <p:blipFill>
          <a:blip r:embed="rId4"/>
          <a:stretch>
            <a:fillRect/>
          </a:stretch>
        </p:blipFill>
        <p:spPr>
          <a:xfrm>
            <a:off x="75519" y="3117931"/>
            <a:ext cx="5038725" cy="752475"/>
          </a:xfrm>
          <a:prstGeom prst="rect">
            <a:avLst/>
          </a:prstGeom>
        </p:spPr>
      </p:pic>
      <p:sp>
        <p:nvSpPr>
          <p:cNvPr id="10" name="Rectangle 9">
            <a:extLst>
              <a:ext uri="{FF2B5EF4-FFF2-40B4-BE49-F238E27FC236}">
                <a16:creationId xmlns:a16="http://schemas.microsoft.com/office/drawing/2014/main" id="{AE076702-1292-41B5-99D4-BBBC52EC5B61}"/>
              </a:ext>
            </a:extLst>
          </p:cNvPr>
          <p:cNvSpPr/>
          <p:nvPr/>
        </p:nvSpPr>
        <p:spPr>
          <a:xfrm>
            <a:off x="-5714" y="3860881"/>
            <a:ext cx="5854521" cy="600164"/>
          </a:xfrm>
          <a:prstGeom prst="rect">
            <a:avLst/>
          </a:prstGeom>
        </p:spPr>
        <p:txBody>
          <a:bodyPr wrap="square">
            <a:spAutoFit/>
          </a:bodyPr>
          <a:lstStyle/>
          <a:p>
            <a:r>
              <a:rPr lang="en-US" sz="1100"/>
              <a:t>This is very flexible. What if we want to change the type of Map returned but leave the type of values alone as a List? There isn’t a method for this specifically because it is easy enough to write with the existing ones:</a:t>
            </a:r>
          </a:p>
        </p:txBody>
      </p:sp>
      <p:pic>
        <p:nvPicPr>
          <p:cNvPr id="12" name="Picture 11">
            <a:extLst>
              <a:ext uri="{FF2B5EF4-FFF2-40B4-BE49-F238E27FC236}">
                <a16:creationId xmlns:a16="http://schemas.microsoft.com/office/drawing/2014/main" id="{7FAF0019-5CE0-4C2A-A9B5-19016896CF2A}"/>
              </a:ext>
            </a:extLst>
          </p:cNvPr>
          <p:cNvPicPr>
            <a:picLocks noChangeAspect="1"/>
          </p:cNvPicPr>
          <p:nvPr/>
        </p:nvPicPr>
        <p:blipFill>
          <a:blip r:embed="rId5"/>
          <a:stretch>
            <a:fillRect/>
          </a:stretch>
        </p:blipFill>
        <p:spPr>
          <a:xfrm>
            <a:off x="64145" y="4461045"/>
            <a:ext cx="5181600" cy="828675"/>
          </a:xfrm>
          <a:prstGeom prst="rect">
            <a:avLst/>
          </a:prstGeom>
        </p:spPr>
      </p:pic>
      <p:pic>
        <p:nvPicPr>
          <p:cNvPr id="13" name="Picture 12">
            <a:extLst>
              <a:ext uri="{FF2B5EF4-FFF2-40B4-BE49-F238E27FC236}">
                <a16:creationId xmlns:a16="http://schemas.microsoft.com/office/drawing/2014/main" id="{B596C091-0D6B-49ED-8FEB-03A6F7612AF2}"/>
              </a:ext>
            </a:extLst>
          </p:cNvPr>
          <p:cNvPicPr>
            <a:picLocks noChangeAspect="1"/>
          </p:cNvPicPr>
          <p:nvPr/>
        </p:nvPicPr>
        <p:blipFill>
          <a:blip r:embed="rId6"/>
          <a:stretch>
            <a:fillRect/>
          </a:stretch>
        </p:blipFill>
        <p:spPr>
          <a:xfrm>
            <a:off x="1769496" y="1297857"/>
            <a:ext cx="3465741" cy="215349"/>
          </a:xfrm>
          <a:prstGeom prst="rect">
            <a:avLst/>
          </a:prstGeom>
        </p:spPr>
      </p:pic>
      <p:pic>
        <p:nvPicPr>
          <p:cNvPr id="14" name="Picture 13">
            <a:extLst>
              <a:ext uri="{FF2B5EF4-FFF2-40B4-BE49-F238E27FC236}">
                <a16:creationId xmlns:a16="http://schemas.microsoft.com/office/drawing/2014/main" id="{C9B0B0AC-4469-4618-8FCE-22EB0581264B}"/>
              </a:ext>
            </a:extLst>
          </p:cNvPr>
          <p:cNvPicPr>
            <a:picLocks noChangeAspect="1"/>
          </p:cNvPicPr>
          <p:nvPr/>
        </p:nvPicPr>
        <p:blipFill>
          <a:blip r:embed="rId6"/>
          <a:stretch>
            <a:fillRect/>
          </a:stretch>
        </p:blipFill>
        <p:spPr>
          <a:xfrm>
            <a:off x="1769495" y="3685740"/>
            <a:ext cx="3465741" cy="184666"/>
          </a:xfrm>
          <a:prstGeom prst="rect">
            <a:avLst/>
          </a:prstGeom>
        </p:spPr>
      </p:pic>
      <p:pic>
        <p:nvPicPr>
          <p:cNvPr id="15" name="Picture 14">
            <a:extLst>
              <a:ext uri="{FF2B5EF4-FFF2-40B4-BE49-F238E27FC236}">
                <a16:creationId xmlns:a16="http://schemas.microsoft.com/office/drawing/2014/main" id="{8A6D9CD7-896B-4948-BDC6-4613A733C6E9}"/>
              </a:ext>
            </a:extLst>
          </p:cNvPr>
          <p:cNvPicPr>
            <a:picLocks noChangeAspect="1"/>
          </p:cNvPicPr>
          <p:nvPr/>
        </p:nvPicPr>
        <p:blipFill>
          <a:blip r:embed="rId6"/>
          <a:stretch>
            <a:fillRect/>
          </a:stretch>
        </p:blipFill>
        <p:spPr>
          <a:xfrm>
            <a:off x="1780004" y="5032330"/>
            <a:ext cx="3465741" cy="184666"/>
          </a:xfrm>
          <a:prstGeom prst="rect">
            <a:avLst/>
          </a:prstGeom>
        </p:spPr>
      </p:pic>
      <p:sp>
        <p:nvSpPr>
          <p:cNvPr id="16" name="Rectangle 15">
            <a:extLst>
              <a:ext uri="{FF2B5EF4-FFF2-40B4-BE49-F238E27FC236}">
                <a16:creationId xmlns:a16="http://schemas.microsoft.com/office/drawing/2014/main" id="{555D8586-051D-4E5A-9CC8-F6B6643F4CDA}"/>
              </a:ext>
            </a:extLst>
          </p:cNvPr>
          <p:cNvSpPr/>
          <p:nvPr/>
        </p:nvSpPr>
        <p:spPr>
          <a:xfrm>
            <a:off x="-15593" y="5213656"/>
            <a:ext cx="5864397" cy="1107996"/>
          </a:xfrm>
          <a:prstGeom prst="rect">
            <a:avLst/>
          </a:prstGeom>
        </p:spPr>
        <p:txBody>
          <a:bodyPr wrap="square">
            <a:spAutoFit/>
          </a:bodyPr>
          <a:lstStyle/>
          <a:p>
            <a:r>
              <a:rPr lang="en-US" sz="1100"/>
              <a:t>Partitioning is a special case of grouping. With partitioning, there are only two possible groups—true and false. </a:t>
            </a:r>
            <a:r>
              <a:rPr lang="en-US" sz="1100" b="1" i="1"/>
              <a:t>Partitioning</a:t>
            </a:r>
            <a:r>
              <a:rPr lang="en-US" sz="1100"/>
              <a:t> is like splitting a list into two parts. </a:t>
            </a:r>
          </a:p>
          <a:p>
            <a:endParaRPr lang="en-US" sz="1100"/>
          </a:p>
          <a:p>
            <a:r>
              <a:rPr lang="en-US" sz="1100"/>
              <a:t>Suppose that we are making a sign to put outside each animal’s exhibit. We have two sizes of signs. </a:t>
            </a:r>
          </a:p>
          <a:p>
            <a:r>
              <a:rPr lang="en-US" sz="1100"/>
              <a:t>One can accommodate names with five or fewer characters. The other is needed for longer names.</a:t>
            </a:r>
          </a:p>
          <a:p>
            <a:r>
              <a:rPr lang="en-US" sz="1100"/>
              <a:t> We can partition the list according to which sign we need:</a:t>
            </a:r>
          </a:p>
        </p:txBody>
      </p:sp>
      <p:pic>
        <p:nvPicPr>
          <p:cNvPr id="18" name="Picture 17">
            <a:extLst>
              <a:ext uri="{FF2B5EF4-FFF2-40B4-BE49-F238E27FC236}">
                <a16:creationId xmlns:a16="http://schemas.microsoft.com/office/drawing/2014/main" id="{E9346A90-E2EF-42C2-8B0E-A7BE4AA87140}"/>
              </a:ext>
            </a:extLst>
          </p:cNvPr>
          <p:cNvPicPr>
            <a:picLocks noChangeAspect="1"/>
          </p:cNvPicPr>
          <p:nvPr/>
        </p:nvPicPr>
        <p:blipFill>
          <a:blip r:embed="rId7"/>
          <a:stretch>
            <a:fillRect/>
          </a:stretch>
        </p:blipFill>
        <p:spPr>
          <a:xfrm>
            <a:off x="5948909" y="8257"/>
            <a:ext cx="4381500" cy="762000"/>
          </a:xfrm>
          <a:prstGeom prst="rect">
            <a:avLst/>
          </a:prstGeom>
        </p:spPr>
      </p:pic>
      <p:sp>
        <p:nvSpPr>
          <p:cNvPr id="19" name="Rectangle 18">
            <a:extLst>
              <a:ext uri="{FF2B5EF4-FFF2-40B4-BE49-F238E27FC236}">
                <a16:creationId xmlns:a16="http://schemas.microsoft.com/office/drawing/2014/main" id="{12C2029E-4B98-4053-8773-A78E94221764}"/>
              </a:ext>
            </a:extLst>
          </p:cNvPr>
          <p:cNvSpPr/>
          <p:nvPr/>
        </p:nvSpPr>
        <p:spPr>
          <a:xfrm>
            <a:off x="5848804" y="756077"/>
            <a:ext cx="6096000" cy="600164"/>
          </a:xfrm>
          <a:prstGeom prst="rect">
            <a:avLst/>
          </a:prstGeom>
        </p:spPr>
        <p:txBody>
          <a:bodyPr>
            <a:spAutoFit/>
          </a:bodyPr>
          <a:lstStyle/>
          <a:p>
            <a:r>
              <a:rPr lang="en-US" sz="1100"/>
              <a:t>Here we passed a Predicate with the logic for which group each animal name belongs in. Now suppose that we’ve figured out how to use a different font, and seven characters can now fit on the smaller sign. No worries. We just change the Predicate:</a:t>
            </a:r>
          </a:p>
        </p:txBody>
      </p:sp>
      <p:pic>
        <p:nvPicPr>
          <p:cNvPr id="20" name="Picture 19">
            <a:extLst>
              <a:ext uri="{FF2B5EF4-FFF2-40B4-BE49-F238E27FC236}">
                <a16:creationId xmlns:a16="http://schemas.microsoft.com/office/drawing/2014/main" id="{AE77C5DD-336C-4C38-8253-FFF8AF06EC86}"/>
              </a:ext>
            </a:extLst>
          </p:cNvPr>
          <p:cNvPicPr>
            <a:picLocks noChangeAspect="1"/>
          </p:cNvPicPr>
          <p:nvPr/>
        </p:nvPicPr>
        <p:blipFill>
          <a:blip r:embed="rId8"/>
          <a:stretch>
            <a:fillRect/>
          </a:stretch>
        </p:blipFill>
        <p:spPr>
          <a:xfrm>
            <a:off x="5890127" y="1356134"/>
            <a:ext cx="4533900" cy="752475"/>
          </a:xfrm>
          <a:prstGeom prst="rect">
            <a:avLst/>
          </a:prstGeom>
        </p:spPr>
      </p:pic>
      <p:sp>
        <p:nvSpPr>
          <p:cNvPr id="21" name="Rectangle 20">
            <a:extLst>
              <a:ext uri="{FF2B5EF4-FFF2-40B4-BE49-F238E27FC236}">
                <a16:creationId xmlns:a16="http://schemas.microsoft.com/office/drawing/2014/main" id="{DD7F45BC-A158-4708-927B-24F55CEC65AA}"/>
              </a:ext>
            </a:extLst>
          </p:cNvPr>
          <p:cNvSpPr/>
          <p:nvPr/>
        </p:nvSpPr>
        <p:spPr>
          <a:xfrm>
            <a:off x="5848804" y="2065064"/>
            <a:ext cx="6096000" cy="600164"/>
          </a:xfrm>
          <a:prstGeom prst="rect">
            <a:avLst/>
          </a:prstGeom>
        </p:spPr>
        <p:txBody>
          <a:bodyPr>
            <a:spAutoFit/>
          </a:bodyPr>
          <a:lstStyle/>
          <a:p>
            <a:r>
              <a:rPr lang="en-US" sz="1100"/>
              <a:t>Notice that there are still two keys in the map—one for each boolean value. It so happens that one of the values is an empty list, but it is still there. As with groupingBy(), we can change the type of List to something else:</a:t>
            </a:r>
          </a:p>
        </p:txBody>
      </p:sp>
      <p:pic>
        <p:nvPicPr>
          <p:cNvPr id="22" name="Picture 21">
            <a:extLst>
              <a:ext uri="{FF2B5EF4-FFF2-40B4-BE49-F238E27FC236}">
                <a16:creationId xmlns:a16="http://schemas.microsoft.com/office/drawing/2014/main" id="{9213326F-57C8-49D4-B4AC-05D7D66FCEAB}"/>
              </a:ext>
            </a:extLst>
          </p:cNvPr>
          <p:cNvPicPr>
            <a:picLocks noChangeAspect="1"/>
          </p:cNvPicPr>
          <p:nvPr/>
        </p:nvPicPr>
        <p:blipFill>
          <a:blip r:embed="rId9"/>
          <a:stretch>
            <a:fillRect/>
          </a:stretch>
        </p:blipFill>
        <p:spPr>
          <a:xfrm>
            <a:off x="5874934" y="2625936"/>
            <a:ext cx="5391150" cy="2476500"/>
          </a:xfrm>
          <a:prstGeom prst="rect">
            <a:avLst/>
          </a:prstGeom>
        </p:spPr>
      </p:pic>
      <p:pic>
        <p:nvPicPr>
          <p:cNvPr id="23" name="Picture 22">
            <a:extLst>
              <a:ext uri="{FF2B5EF4-FFF2-40B4-BE49-F238E27FC236}">
                <a16:creationId xmlns:a16="http://schemas.microsoft.com/office/drawing/2014/main" id="{3C44CDBC-E2CB-4826-AF38-4C731E0BBB54}"/>
              </a:ext>
            </a:extLst>
          </p:cNvPr>
          <p:cNvPicPr>
            <a:picLocks noChangeAspect="1"/>
          </p:cNvPicPr>
          <p:nvPr/>
        </p:nvPicPr>
        <p:blipFill>
          <a:blip r:embed="rId6"/>
          <a:stretch>
            <a:fillRect/>
          </a:stretch>
        </p:blipFill>
        <p:spPr>
          <a:xfrm>
            <a:off x="7593020" y="582561"/>
            <a:ext cx="3465741" cy="171389"/>
          </a:xfrm>
          <a:prstGeom prst="rect">
            <a:avLst/>
          </a:prstGeom>
        </p:spPr>
      </p:pic>
      <p:pic>
        <p:nvPicPr>
          <p:cNvPr id="24" name="Picture 23">
            <a:extLst>
              <a:ext uri="{FF2B5EF4-FFF2-40B4-BE49-F238E27FC236}">
                <a16:creationId xmlns:a16="http://schemas.microsoft.com/office/drawing/2014/main" id="{F659718F-970D-4B30-A03D-906164F4BEBC}"/>
              </a:ext>
            </a:extLst>
          </p:cNvPr>
          <p:cNvPicPr>
            <a:picLocks noChangeAspect="1"/>
          </p:cNvPicPr>
          <p:nvPr/>
        </p:nvPicPr>
        <p:blipFill>
          <a:blip r:embed="rId6"/>
          <a:stretch>
            <a:fillRect/>
          </a:stretch>
        </p:blipFill>
        <p:spPr>
          <a:xfrm>
            <a:off x="7593020" y="1902542"/>
            <a:ext cx="3465741" cy="210320"/>
          </a:xfrm>
          <a:prstGeom prst="rect">
            <a:avLst/>
          </a:prstGeom>
        </p:spPr>
      </p:pic>
      <p:pic>
        <p:nvPicPr>
          <p:cNvPr id="25" name="Picture 24">
            <a:extLst>
              <a:ext uri="{FF2B5EF4-FFF2-40B4-BE49-F238E27FC236}">
                <a16:creationId xmlns:a16="http://schemas.microsoft.com/office/drawing/2014/main" id="{4A47F10F-B855-4502-B179-E8B5C41AEA3A}"/>
              </a:ext>
            </a:extLst>
          </p:cNvPr>
          <p:cNvPicPr>
            <a:picLocks noChangeAspect="1"/>
          </p:cNvPicPr>
          <p:nvPr/>
        </p:nvPicPr>
        <p:blipFill>
          <a:blip r:embed="rId10"/>
          <a:stretch>
            <a:fillRect/>
          </a:stretch>
        </p:blipFill>
        <p:spPr>
          <a:xfrm>
            <a:off x="5907729" y="5059578"/>
            <a:ext cx="4772025" cy="762000"/>
          </a:xfrm>
          <a:prstGeom prst="rect">
            <a:avLst/>
          </a:prstGeom>
        </p:spPr>
      </p:pic>
      <p:pic>
        <p:nvPicPr>
          <p:cNvPr id="26" name="Picture 25">
            <a:extLst>
              <a:ext uri="{FF2B5EF4-FFF2-40B4-BE49-F238E27FC236}">
                <a16:creationId xmlns:a16="http://schemas.microsoft.com/office/drawing/2014/main" id="{315F2E23-8AE2-4B52-8DF7-306A332BD832}"/>
              </a:ext>
            </a:extLst>
          </p:cNvPr>
          <p:cNvPicPr>
            <a:picLocks noChangeAspect="1"/>
          </p:cNvPicPr>
          <p:nvPr/>
        </p:nvPicPr>
        <p:blipFill>
          <a:blip r:embed="rId6"/>
          <a:stretch>
            <a:fillRect/>
          </a:stretch>
        </p:blipFill>
        <p:spPr>
          <a:xfrm>
            <a:off x="7566760" y="5620402"/>
            <a:ext cx="3465741" cy="184666"/>
          </a:xfrm>
          <a:prstGeom prst="rect">
            <a:avLst/>
          </a:prstGeom>
        </p:spPr>
      </p:pic>
      <p:sp>
        <p:nvSpPr>
          <p:cNvPr id="27" name="Rectangle 26">
            <a:extLst>
              <a:ext uri="{FF2B5EF4-FFF2-40B4-BE49-F238E27FC236}">
                <a16:creationId xmlns:a16="http://schemas.microsoft.com/office/drawing/2014/main" id="{7CECE8AE-1395-403B-A466-6303B8894995}"/>
              </a:ext>
            </a:extLst>
          </p:cNvPr>
          <p:cNvSpPr/>
          <p:nvPr/>
        </p:nvSpPr>
        <p:spPr>
          <a:xfrm>
            <a:off x="5848804" y="5770993"/>
            <a:ext cx="6096000" cy="1107996"/>
          </a:xfrm>
          <a:prstGeom prst="rect">
            <a:avLst/>
          </a:prstGeom>
        </p:spPr>
        <p:txBody>
          <a:bodyPr>
            <a:spAutoFit/>
          </a:bodyPr>
          <a:lstStyle/>
          <a:p>
            <a:r>
              <a:rPr lang="en-US" sz="1100"/>
              <a:t>Unlike groupingBy(), we cannot change the type of Map that gets returned. However, there are only two keys in the map, so does it really matter which Map type we use? </a:t>
            </a:r>
          </a:p>
          <a:p>
            <a:endParaRPr lang="en-US" sz="1100"/>
          </a:p>
          <a:p>
            <a:r>
              <a:rPr lang="en-US" sz="1100"/>
              <a:t>Instead of using the downstream collector to specify the type, we can use any of the collectors that we’ve already shown. For example, we can group by the length of the animal name to see how many of each length we have:</a:t>
            </a:r>
          </a:p>
        </p:txBody>
      </p:sp>
    </p:spTree>
    <p:extLst>
      <p:ext uri="{BB962C8B-B14F-4D97-AF65-F5344CB8AC3E}">
        <p14:creationId xmlns:p14="http://schemas.microsoft.com/office/powerpoint/2010/main" val="3143596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515F08-5C63-4CE0-B1A2-2E89BEBFA399}"/>
              </a:ext>
            </a:extLst>
          </p:cNvPr>
          <p:cNvPicPr>
            <a:picLocks noChangeAspect="1"/>
          </p:cNvPicPr>
          <p:nvPr/>
        </p:nvPicPr>
        <p:blipFill>
          <a:blip r:embed="rId2"/>
          <a:stretch>
            <a:fillRect/>
          </a:stretch>
        </p:blipFill>
        <p:spPr>
          <a:xfrm>
            <a:off x="34836" y="0"/>
            <a:ext cx="4067175" cy="742950"/>
          </a:xfrm>
          <a:prstGeom prst="rect">
            <a:avLst/>
          </a:prstGeom>
        </p:spPr>
      </p:pic>
      <p:sp>
        <p:nvSpPr>
          <p:cNvPr id="5" name="Rectangle 4">
            <a:extLst>
              <a:ext uri="{FF2B5EF4-FFF2-40B4-BE49-F238E27FC236}">
                <a16:creationId xmlns:a16="http://schemas.microsoft.com/office/drawing/2014/main" id="{91B8B523-D088-4CCD-B46F-2B635519BA4C}"/>
              </a:ext>
            </a:extLst>
          </p:cNvPr>
          <p:cNvSpPr/>
          <p:nvPr/>
        </p:nvSpPr>
        <p:spPr>
          <a:xfrm>
            <a:off x="-69397" y="742950"/>
            <a:ext cx="6096000" cy="769441"/>
          </a:xfrm>
          <a:prstGeom prst="rect">
            <a:avLst/>
          </a:prstGeom>
        </p:spPr>
        <p:txBody>
          <a:bodyPr>
            <a:spAutoFit/>
          </a:bodyPr>
          <a:lstStyle/>
          <a:p>
            <a:r>
              <a:rPr lang="en-US" sz="1100"/>
              <a:t>Finally, there is a mapping() collector that lets us go down a level and add another collector. Suppose that we wanted to get the first letter of the first animal alphabetically of each length. Why? Perhaps for random sampling. The examples on this part of the exam are fairly contrived as well. We’d write the following: </a:t>
            </a:r>
          </a:p>
        </p:txBody>
      </p:sp>
      <p:pic>
        <p:nvPicPr>
          <p:cNvPr id="6" name="Picture 5">
            <a:extLst>
              <a:ext uri="{FF2B5EF4-FFF2-40B4-BE49-F238E27FC236}">
                <a16:creationId xmlns:a16="http://schemas.microsoft.com/office/drawing/2014/main" id="{75B4B9B2-83A0-4485-A394-6DBE60A9DAF8}"/>
              </a:ext>
            </a:extLst>
          </p:cNvPr>
          <p:cNvPicPr>
            <a:picLocks noChangeAspect="1"/>
          </p:cNvPicPr>
          <p:nvPr/>
        </p:nvPicPr>
        <p:blipFill>
          <a:blip r:embed="rId3"/>
          <a:stretch>
            <a:fillRect/>
          </a:stretch>
        </p:blipFill>
        <p:spPr>
          <a:xfrm>
            <a:off x="58648" y="1512391"/>
            <a:ext cx="4019550" cy="1266825"/>
          </a:xfrm>
          <a:prstGeom prst="rect">
            <a:avLst/>
          </a:prstGeom>
        </p:spPr>
      </p:pic>
      <p:pic>
        <p:nvPicPr>
          <p:cNvPr id="7" name="Picture 6">
            <a:extLst>
              <a:ext uri="{FF2B5EF4-FFF2-40B4-BE49-F238E27FC236}">
                <a16:creationId xmlns:a16="http://schemas.microsoft.com/office/drawing/2014/main" id="{D70B11EC-DEA2-4B36-845E-28E75873ED47}"/>
              </a:ext>
            </a:extLst>
          </p:cNvPr>
          <p:cNvPicPr>
            <a:picLocks noChangeAspect="1"/>
          </p:cNvPicPr>
          <p:nvPr/>
        </p:nvPicPr>
        <p:blipFill>
          <a:blip r:embed="rId4"/>
          <a:stretch>
            <a:fillRect/>
          </a:stretch>
        </p:blipFill>
        <p:spPr>
          <a:xfrm>
            <a:off x="1697183" y="575186"/>
            <a:ext cx="3465741" cy="167763"/>
          </a:xfrm>
          <a:prstGeom prst="rect">
            <a:avLst/>
          </a:prstGeom>
        </p:spPr>
      </p:pic>
      <p:pic>
        <p:nvPicPr>
          <p:cNvPr id="8" name="Picture 7">
            <a:extLst>
              <a:ext uri="{FF2B5EF4-FFF2-40B4-BE49-F238E27FC236}">
                <a16:creationId xmlns:a16="http://schemas.microsoft.com/office/drawing/2014/main" id="{6F309FBD-11F8-4B32-88BD-8EE98396CB3F}"/>
              </a:ext>
            </a:extLst>
          </p:cNvPr>
          <p:cNvPicPr>
            <a:picLocks noChangeAspect="1"/>
          </p:cNvPicPr>
          <p:nvPr/>
        </p:nvPicPr>
        <p:blipFill>
          <a:blip r:embed="rId4"/>
          <a:stretch>
            <a:fillRect/>
          </a:stretch>
        </p:blipFill>
        <p:spPr>
          <a:xfrm>
            <a:off x="1697183" y="2576423"/>
            <a:ext cx="3465741" cy="202793"/>
          </a:xfrm>
          <a:prstGeom prst="rect">
            <a:avLst/>
          </a:prstGeom>
        </p:spPr>
      </p:pic>
      <p:cxnSp>
        <p:nvCxnSpPr>
          <p:cNvPr id="10" name="Straight Connector 9">
            <a:extLst>
              <a:ext uri="{FF2B5EF4-FFF2-40B4-BE49-F238E27FC236}">
                <a16:creationId xmlns:a16="http://schemas.microsoft.com/office/drawing/2014/main" id="{7C5D4070-6033-4C71-8220-6A41BCBB2B89}"/>
              </a:ext>
            </a:extLst>
          </p:cNvPr>
          <p:cNvCxnSpPr>
            <a:cxnSpLocks/>
          </p:cNvCxnSpPr>
          <p:nvPr/>
        </p:nvCxnSpPr>
        <p:spPr>
          <a:xfrm>
            <a:off x="590707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724A833-537D-465A-9498-230C1E9ECAC6}"/>
              </a:ext>
            </a:extLst>
          </p:cNvPr>
          <p:cNvSpPr/>
          <p:nvPr/>
        </p:nvSpPr>
        <p:spPr>
          <a:xfrm>
            <a:off x="-69397" y="2779216"/>
            <a:ext cx="6096000" cy="1277273"/>
          </a:xfrm>
          <a:prstGeom prst="rect">
            <a:avLst/>
          </a:prstGeom>
        </p:spPr>
        <p:txBody>
          <a:bodyPr>
            <a:spAutoFit/>
          </a:bodyPr>
          <a:lstStyle/>
          <a:p>
            <a:r>
              <a:rPr lang="en-US" sz="1100"/>
              <a:t>We aren’t going to tell you that this code is easy to read. We will tell you that it is the most complicated thing you should expect to see on the exam. Comparing it to the previous example, you can see that we replaced counting() with mapping(). It so happens that mapping() takes two parameters: the function for the value and how to group it further.</a:t>
            </a:r>
          </a:p>
          <a:p>
            <a:endParaRPr lang="en-US" sz="1100"/>
          </a:p>
          <a:p>
            <a:r>
              <a:rPr lang="en-US" sz="1100"/>
              <a:t> You might see collectors used with a static import to make the code shorter. This means that you might see something like this:</a:t>
            </a:r>
          </a:p>
        </p:txBody>
      </p:sp>
      <p:pic>
        <p:nvPicPr>
          <p:cNvPr id="12" name="Picture 11">
            <a:extLst>
              <a:ext uri="{FF2B5EF4-FFF2-40B4-BE49-F238E27FC236}">
                <a16:creationId xmlns:a16="http://schemas.microsoft.com/office/drawing/2014/main" id="{45FBF901-3961-4A9C-99E0-135B803F959A}"/>
              </a:ext>
            </a:extLst>
          </p:cNvPr>
          <p:cNvPicPr>
            <a:picLocks noChangeAspect="1"/>
          </p:cNvPicPr>
          <p:nvPr/>
        </p:nvPicPr>
        <p:blipFill>
          <a:blip r:embed="rId5"/>
          <a:stretch>
            <a:fillRect/>
          </a:stretch>
        </p:blipFill>
        <p:spPr>
          <a:xfrm>
            <a:off x="58648" y="4027914"/>
            <a:ext cx="4086225" cy="1295400"/>
          </a:xfrm>
          <a:prstGeom prst="rect">
            <a:avLst/>
          </a:prstGeom>
        </p:spPr>
      </p:pic>
      <p:pic>
        <p:nvPicPr>
          <p:cNvPr id="13" name="Picture 12">
            <a:extLst>
              <a:ext uri="{FF2B5EF4-FFF2-40B4-BE49-F238E27FC236}">
                <a16:creationId xmlns:a16="http://schemas.microsoft.com/office/drawing/2014/main" id="{7AABFFEB-664F-4218-87E6-76BC685C1FD3}"/>
              </a:ext>
            </a:extLst>
          </p:cNvPr>
          <p:cNvPicPr>
            <a:picLocks noChangeAspect="1"/>
          </p:cNvPicPr>
          <p:nvPr/>
        </p:nvPicPr>
        <p:blipFill>
          <a:blip r:embed="rId4"/>
          <a:stretch>
            <a:fillRect/>
          </a:stretch>
        </p:blipFill>
        <p:spPr>
          <a:xfrm>
            <a:off x="1740479" y="5120521"/>
            <a:ext cx="3465741" cy="184666"/>
          </a:xfrm>
          <a:prstGeom prst="rect">
            <a:avLst/>
          </a:prstGeom>
        </p:spPr>
      </p:pic>
      <p:sp>
        <p:nvSpPr>
          <p:cNvPr id="14" name="Rectangle 13">
            <a:extLst>
              <a:ext uri="{FF2B5EF4-FFF2-40B4-BE49-F238E27FC236}">
                <a16:creationId xmlns:a16="http://schemas.microsoft.com/office/drawing/2014/main" id="{A6C45BAD-A1C0-48E0-A98C-6BCE19F5BFCD}"/>
              </a:ext>
            </a:extLst>
          </p:cNvPr>
          <p:cNvSpPr/>
          <p:nvPr/>
        </p:nvSpPr>
        <p:spPr>
          <a:xfrm>
            <a:off x="-11677" y="5305187"/>
            <a:ext cx="6096000" cy="938719"/>
          </a:xfrm>
          <a:prstGeom prst="rect">
            <a:avLst/>
          </a:prstGeom>
        </p:spPr>
        <p:txBody>
          <a:bodyPr>
            <a:spAutoFit/>
          </a:bodyPr>
          <a:lstStyle/>
          <a:p>
            <a:r>
              <a:rPr lang="en-US" sz="1100"/>
              <a:t>The code does the same thing as in the previous example. This means that it is important to recognize the collector names because you might not have the Collectors class name to call your attention to it. </a:t>
            </a:r>
          </a:p>
          <a:p>
            <a:endParaRPr lang="en-US" sz="1100"/>
          </a:p>
          <a:p>
            <a:r>
              <a:rPr lang="en-US" sz="1100"/>
              <a:t>There is one more collector called reducing(). You don’t need to know it for the exam. It is a general reduction in case all of the previous collectors don’t meet your needs.</a:t>
            </a:r>
          </a:p>
        </p:txBody>
      </p:sp>
      <p:sp>
        <p:nvSpPr>
          <p:cNvPr id="15" name="TextBox 14">
            <a:extLst>
              <a:ext uri="{FF2B5EF4-FFF2-40B4-BE49-F238E27FC236}">
                <a16:creationId xmlns:a16="http://schemas.microsoft.com/office/drawing/2014/main" id="{6024EED6-57F8-4078-A561-B03E7C5B6AA1}"/>
              </a:ext>
            </a:extLst>
          </p:cNvPr>
          <p:cNvSpPr txBox="1"/>
          <p:nvPr/>
        </p:nvSpPr>
        <p:spPr>
          <a:xfrm>
            <a:off x="5908637" y="-92525"/>
            <a:ext cx="6672826" cy="523220"/>
          </a:xfrm>
          <a:prstGeom prst="rect">
            <a:avLst/>
          </a:prstGeom>
          <a:noFill/>
        </p:spPr>
        <p:txBody>
          <a:bodyPr wrap="square" rtlCol="0">
            <a:spAutoFit/>
          </a:bodyPr>
          <a:lstStyle/>
          <a:p>
            <a:r>
              <a:rPr lang="en-US" sz="2800"/>
              <a:t>Chapter 5 : Dates, Strings, and Localization </a:t>
            </a:r>
          </a:p>
        </p:txBody>
      </p:sp>
      <p:sp>
        <p:nvSpPr>
          <p:cNvPr id="16" name="TextBox 15">
            <a:extLst>
              <a:ext uri="{FF2B5EF4-FFF2-40B4-BE49-F238E27FC236}">
                <a16:creationId xmlns:a16="http://schemas.microsoft.com/office/drawing/2014/main" id="{8B929721-35E5-4F0F-B43F-73EC0DBAF41C}"/>
              </a:ext>
            </a:extLst>
          </p:cNvPr>
          <p:cNvSpPr txBox="1"/>
          <p:nvPr/>
        </p:nvSpPr>
        <p:spPr>
          <a:xfrm>
            <a:off x="6026603" y="430695"/>
            <a:ext cx="4503420" cy="461665"/>
          </a:xfrm>
          <a:prstGeom prst="rect">
            <a:avLst/>
          </a:prstGeom>
          <a:noFill/>
        </p:spPr>
        <p:txBody>
          <a:bodyPr wrap="square" rtlCol="0">
            <a:spAutoFit/>
          </a:bodyPr>
          <a:lstStyle/>
          <a:p>
            <a:r>
              <a:rPr lang="en-US" sz="2400" b="1"/>
              <a:t>1- Working with Dates and Times </a:t>
            </a:r>
          </a:p>
        </p:txBody>
      </p:sp>
      <p:sp>
        <p:nvSpPr>
          <p:cNvPr id="2" name="Rectangle 1">
            <a:extLst>
              <a:ext uri="{FF2B5EF4-FFF2-40B4-BE49-F238E27FC236}">
                <a16:creationId xmlns:a16="http://schemas.microsoft.com/office/drawing/2014/main" id="{39B12365-3D7B-45B5-97F4-35799AE8C69D}"/>
              </a:ext>
            </a:extLst>
          </p:cNvPr>
          <p:cNvSpPr/>
          <p:nvPr/>
        </p:nvSpPr>
        <p:spPr>
          <a:xfrm>
            <a:off x="6096000" y="892360"/>
            <a:ext cx="6096000" cy="430887"/>
          </a:xfrm>
          <a:prstGeom prst="rect">
            <a:avLst/>
          </a:prstGeom>
        </p:spPr>
        <p:txBody>
          <a:bodyPr>
            <a:spAutoFit/>
          </a:bodyPr>
          <a:lstStyle/>
          <a:p>
            <a:r>
              <a:rPr lang="en-US" sz="1100"/>
              <a:t>You need an import to work with the date and time classes. Most of them are in the </a:t>
            </a:r>
            <a:r>
              <a:rPr lang="en-US" sz="1100" err="1"/>
              <a:t>java.time</a:t>
            </a:r>
            <a:r>
              <a:rPr lang="en-US" sz="1100"/>
              <a:t> package. To use it, add this import to your program:</a:t>
            </a:r>
          </a:p>
        </p:txBody>
      </p:sp>
      <p:pic>
        <p:nvPicPr>
          <p:cNvPr id="9" name="Picture 8">
            <a:extLst>
              <a:ext uri="{FF2B5EF4-FFF2-40B4-BE49-F238E27FC236}">
                <a16:creationId xmlns:a16="http://schemas.microsoft.com/office/drawing/2014/main" id="{614D976A-FDE2-43DB-96E9-DF56163B5078}"/>
              </a:ext>
            </a:extLst>
          </p:cNvPr>
          <p:cNvPicPr>
            <a:picLocks noChangeAspect="1"/>
          </p:cNvPicPr>
          <p:nvPr/>
        </p:nvPicPr>
        <p:blipFill>
          <a:blip r:embed="rId6"/>
          <a:stretch>
            <a:fillRect/>
          </a:stretch>
        </p:blipFill>
        <p:spPr>
          <a:xfrm>
            <a:off x="6209643" y="1323247"/>
            <a:ext cx="3457575" cy="219075"/>
          </a:xfrm>
          <a:prstGeom prst="rect">
            <a:avLst/>
          </a:prstGeom>
        </p:spPr>
      </p:pic>
      <p:pic>
        <p:nvPicPr>
          <p:cNvPr id="17" name="Picture 16">
            <a:extLst>
              <a:ext uri="{FF2B5EF4-FFF2-40B4-BE49-F238E27FC236}">
                <a16:creationId xmlns:a16="http://schemas.microsoft.com/office/drawing/2014/main" id="{95BCA189-847B-435E-938E-C1AE277F1222}"/>
              </a:ext>
            </a:extLst>
          </p:cNvPr>
          <p:cNvPicPr>
            <a:picLocks noChangeAspect="1"/>
          </p:cNvPicPr>
          <p:nvPr/>
        </p:nvPicPr>
        <p:blipFill>
          <a:blip r:embed="rId7"/>
          <a:stretch>
            <a:fillRect/>
          </a:stretch>
        </p:blipFill>
        <p:spPr>
          <a:xfrm>
            <a:off x="6209643" y="1564973"/>
            <a:ext cx="5381625" cy="1390650"/>
          </a:xfrm>
          <a:prstGeom prst="rect">
            <a:avLst/>
          </a:prstGeom>
        </p:spPr>
      </p:pic>
      <p:sp>
        <p:nvSpPr>
          <p:cNvPr id="18" name="TextBox 17">
            <a:extLst>
              <a:ext uri="{FF2B5EF4-FFF2-40B4-BE49-F238E27FC236}">
                <a16:creationId xmlns:a16="http://schemas.microsoft.com/office/drawing/2014/main" id="{595BC514-F220-4831-B65A-B513490382B0}"/>
              </a:ext>
            </a:extLst>
          </p:cNvPr>
          <p:cNvSpPr txBox="1"/>
          <p:nvPr/>
        </p:nvSpPr>
        <p:spPr>
          <a:xfrm>
            <a:off x="6165399" y="2955623"/>
            <a:ext cx="3096588" cy="369332"/>
          </a:xfrm>
          <a:prstGeom prst="rect">
            <a:avLst/>
          </a:prstGeom>
          <a:noFill/>
        </p:spPr>
        <p:txBody>
          <a:bodyPr wrap="square">
            <a:spAutoFit/>
          </a:bodyPr>
          <a:lstStyle/>
          <a:p>
            <a:pPr marL="342900" indent="-342900">
              <a:buFont typeface="Wingdings" panose="05000000000000000000" pitchFamily="2" charset="2"/>
              <a:buChar char="Ø"/>
            </a:pPr>
            <a:r>
              <a:rPr lang="en-US"/>
              <a:t>Creating Dates and Times </a:t>
            </a:r>
          </a:p>
        </p:txBody>
      </p:sp>
      <p:sp>
        <p:nvSpPr>
          <p:cNvPr id="19" name="Rectangle 18">
            <a:extLst>
              <a:ext uri="{FF2B5EF4-FFF2-40B4-BE49-F238E27FC236}">
                <a16:creationId xmlns:a16="http://schemas.microsoft.com/office/drawing/2014/main" id="{FB53C12A-9AC9-40DF-B871-A14213D7B5C8}"/>
              </a:ext>
            </a:extLst>
          </p:cNvPr>
          <p:cNvSpPr/>
          <p:nvPr/>
        </p:nvSpPr>
        <p:spPr>
          <a:xfrm>
            <a:off x="6209643" y="3324955"/>
            <a:ext cx="6096000" cy="430887"/>
          </a:xfrm>
          <a:prstGeom prst="rect">
            <a:avLst/>
          </a:prstGeom>
        </p:spPr>
        <p:txBody>
          <a:bodyPr>
            <a:spAutoFit/>
          </a:bodyPr>
          <a:lstStyle/>
          <a:p>
            <a:r>
              <a:rPr lang="en-US" sz="1100"/>
              <a:t>When working with dates and times, the first thing to do is to decide how much information you need. The exam gives you four choices:</a:t>
            </a:r>
          </a:p>
        </p:txBody>
      </p:sp>
      <p:sp>
        <p:nvSpPr>
          <p:cNvPr id="21" name="Rectangle 20">
            <a:extLst>
              <a:ext uri="{FF2B5EF4-FFF2-40B4-BE49-F238E27FC236}">
                <a16:creationId xmlns:a16="http://schemas.microsoft.com/office/drawing/2014/main" id="{0DBC48F8-4654-430D-B00C-EC6945547BF0}"/>
              </a:ext>
            </a:extLst>
          </p:cNvPr>
          <p:cNvSpPr/>
          <p:nvPr/>
        </p:nvSpPr>
        <p:spPr>
          <a:xfrm>
            <a:off x="6253887" y="3755842"/>
            <a:ext cx="5938113" cy="2292935"/>
          </a:xfrm>
          <a:prstGeom prst="rect">
            <a:avLst/>
          </a:prstGeom>
        </p:spPr>
        <p:txBody>
          <a:bodyPr wrap="square">
            <a:spAutoFit/>
          </a:bodyPr>
          <a:lstStyle/>
          <a:p>
            <a:r>
              <a:rPr lang="en-US" sz="1100" b="1"/>
              <a:t>LocalDate</a:t>
            </a:r>
            <a:r>
              <a:rPr lang="en-US" sz="1100"/>
              <a:t> Contains just a date—no time and no time zone. A good example of LocalDate is your birthday this year. It is your birthday for a full day, regardless of what time it is. </a:t>
            </a:r>
          </a:p>
          <a:p>
            <a:endParaRPr lang="en-US" sz="1100"/>
          </a:p>
          <a:p>
            <a:r>
              <a:rPr lang="en-US" sz="1100" b="1"/>
              <a:t>LocalTime</a:t>
            </a:r>
            <a:r>
              <a:rPr lang="en-US" sz="1100"/>
              <a:t> Contains just a time—no date and no time zone. A good example of LocalTime is midnight. It is midnight at the same time every day. </a:t>
            </a:r>
          </a:p>
          <a:p>
            <a:endParaRPr lang="en-US" sz="1100"/>
          </a:p>
          <a:p>
            <a:r>
              <a:rPr lang="en-US" sz="1100" b="1"/>
              <a:t>LocalDateTime</a:t>
            </a:r>
            <a:r>
              <a:rPr lang="en-US" sz="1100"/>
              <a:t> Contains both a date and time but no time zone. A good example of LocalDateTime is “the stroke of midnight on New Year’s Eve.” Midnight on January 2 isn’t nearly as special, making the date relatively unimportant, and clearly an hour after midnight isn’t as special either. </a:t>
            </a:r>
          </a:p>
          <a:p>
            <a:endParaRPr lang="en-US" sz="1100"/>
          </a:p>
          <a:p>
            <a:r>
              <a:rPr lang="en-US" sz="1100" b="1"/>
              <a:t>ZonedDateTime</a:t>
            </a:r>
            <a:r>
              <a:rPr lang="en-US" sz="1100"/>
              <a:t> Contains a date, time, and time zone. A good example of ZonedDateTime is “a conference call at 9:00 a.m. EST.” If you live in California, you’ll have to get up really early since the call is at 6:00 a.m. local time!</a:t>
            </a:r>
          </a:p>
        </p:txBody>
      </p:sp>
    </p:spTree>
    <p:extLst>
      <p:ext uri="{BB962C8B-B14F-4D97-AF65-F5344CB8AC3E}">
        <p14:creationId xmlns:p14="http://schemas.microsoft.com/office/powerpoint/2010/main" val="4244810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97799F-255E-448B-B22D-0C81F085F3D1}"/>
              </a:ext>
            </a:extLst>
          </p:cNvPr>
          <p:cNvSpPr/>
          <p:nvPr/>
        </p:nvSpPr>
        <p:spPr>
          <a:xfrm>
            <a:off x="0" y="0"/>
            <a:ext cx="6096000" cy="261610"/>
          </a:xfrm>
          <a:prstGeom prst="rect">
            <a:avLst/>
          </a:prstGeom>
        </p:spPr>
        <p:txBody>
          <a:bodyPr>
            <a:spAutoFit/>
          </a:bodyPr>
          <a:lstStyle/>
          <a:p>
            <a:r>
              <a:rPr lang="en-US" sz="1100"/>
              <a:t>As you may remember from the OCA, you obtain date and time instances using a static method: </a:t>
            </a:r>
          </a:p>
        </p:txBody>
      </p:sp>
      <p:pic>
        <p:nvPicPr>
          <p:cNvPr id="6" name="Picture 5">
            <a:extLst>
              <a:ext uri="{FF2B5EF4-FFF2-40B4-BE49-F238E27FC236}">
                <a16:creationId xmlns:a16="http://schemas.microsoft.com/office/drawing/2014/main" id="{99E76EB0-A7BB-438E-82D2-6B747677E7E8}"/>
              </a:ext>
            </a:extLst>
          </p:cNvPr>
          <p:cNvPicPr>
            <a:picLocks noChangeAspect="1"/>
          </p:cNvPicPr>
          <p:nvPr/>
        </p:nvPicPr>
        <p:blipFill>
          <a:blip r:embed="rId2"/>
          <a:stretch>
            <a:fillRect/>
          </a:stretch>
        </p:blipFill>
        <p:spPr>
          <a:xfrm>
            <a:off x="95917" y="255426"/>
            <a:ext cx="6086475" cy="768184"/>
          </a:xfrm>
          <a:prstGeom prst="rect">
            <a:avLst/>
          </a:prstGeom>
        </p:spPr>
      </p:pic>
      <p:pic>
        <p:nvPicPr>
          <p:cNvPr id="7" name="Picture 6">
            <a:extLst>
              <a:ext uri="{FF2B5EF4-FFF2-40B4-BE49-F238E27FC236}">
                <a16:creationId xmlns:a16="http://schemas.microsoft.com/office/drawing/2014/main" id="{2E149133-A563-4EC4-AD48-034683DD03B5}"/>
              </a:ext>
            </a:extLst>
          </p:cNvPr>
          <p:cNvPicPr>
            <a:picLocks noChangeAspect="1"/>
          </p:cNvPicPr>
          <p:nvPr/>
        </p:nvPicPr>
        <p:blipFill>
          <a:blip r:embed="rId3"/>
          <a:stretch>
            <a:fillRect/>
          </a:stretch>
        </p:blipFill>
        <p:spPr>
          <a:xfrm>
            <a:off x="2801814" y="280218"/>
            <a:ext cx="3293264" cy="743391"/>
          </a:xfrm>
          <a:prstGeom prst="rect">
            <a:avLst/>
          </a:prstGeom>
        </p:spPr>
      </p:pic>
      <p:cxnSp>
        <p:nvCxnSpPr>
          <p:cNvPr id="8" name="Straight Connector 7">
            <a:extLst>
              <a:ext uri="{FF2B5EF4-FFF2-40B4-BE49-F238E27FC236}">
                <a16:creationId xmlns:a16="http://schemas.microsoft.com/office/drawing/2014/main" id="{E840D8F8-880C-49A6-B5A2-29A26C9365A3}"/>
              </a:ext>
            </a:extLst>
          </p:cNvPr>
          <p:cNvCxnSpPr>
            <a:cxnSpLocks/>
          </p:cNvCxnSpPr>
          <p:nvPr/>
        </p:nvCxnSpPr>
        <p:spPr>
          <a:xfrm>
            <a:off x="607141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5579D-AFDB-426C-9599-E03B8742D7B5}"/>
              </a:ext>
            </a:extLst>
          </p:cNvPr>
          <p:cNvSpPr/>
          <p:nvPr/>
        </p:nvSpPr>
        <p:spPr>
          <a:xfrm>
            <a:off x="0" y="1023610"/>
            <a:ext cx="6096000" cy="600164"/>
          </a:xfrm>
          <a:prstGeom prst="rect">
            <a:avLst/>
          </a:prstGeom>
        </p:spPr>
        <p:txBody>
          <a:bodyPr>
            <a:spAutoFit/>
          </a:bodyPr>
          <a:lstStyle/>
          <a:p>
            <a:r>
              <a:rPr lang="en-US" sz="1100"/>
              <a:t>First, let’s try to figure out how far apart these moments are in time. Notice how India has a half-hour offset, not a full hour. To approach a problem like this, you subtract the time zone from the time. This gives you the GMT equivalent of the time:</a:t>
            </a:r>
          </a:p>
        </p:txBody>
      </p:sp>
      <p:pic>
        <p:nvPicPr>
          <p:cNvPr id="10" name="Picture 9">
            <a:extLst>
              <a:ext uri="{FF2B5EF4-FFF2-40B4-BE49-F238E27FC236}">
                <a16:creationId xmlns:a16="http://schemas.microsoft.com/office/drawing/2014/main" id="{68FA9490-1913-4DBF-9449-A48C8F46F719}"/>
              </a:ext>
            </a:extLst>
          </p:cNvPr>
          <p:cNvPicPr>
            <a:picLocks noChangeAspect="1"/>
          </p:cNvPicPr>
          <p:nvPr/>
        </p:nvPicPr>
        <p:blipFill>
          <a:blip r:embed="rId4"/>
          <a:stretch>
            <a:fillRect/>
          </a:stretch>
        </p:blipFill>
        <p:spPr>
          <a:xfrm>
            <a:off x="95917" y="1623774"/>
            <a:ext cx="4124325" cy="390525"/>
          </a:xfrm>
          <a:prstGeom prst="rect">
            <a:avLst/>
          </a:prstGeom>
        </p:spPr>
      </p:pic>
      <p:pic>
        <p:nvPicPr>
          <p:cNvPr id="11" name="Picture 10">
            <a:extLst>
              <a:ext uri="{FF2B5EF4-FFF2-40B4-BE49-F238E27FC236}">
                <a16:creationId xmlns:a16="http://schemas.microsoft.com/office/drawing/2014/main" id="{D9E3C7B4-B9EE-4F5D-AF86-251D5195B48D}"/>
              </a:ext>
            </a:extLst>
          </p:cNvPr>
          <p:cNvPicPr>
            <a:picLocks noChangeAspect="1"/>
          </p:cNvPicPr>
          <p:nvPr/>
        </p:nvPicPr>
        <p:blipFill>
          <a:blip r:embed="rId3"/>
          <a:stretch>
            <a:fillRect/>
          </a:stretch>
        </p:blipFill>
        <p:spPr>
          <a:xfrm>
            <a:off x="2687910" y="1417996"/>
            <a:ext cx="3411416" cy="605829"/>
          </a:xfrm>
          <a:prstGeom prst="rect">
            <a:avLst/>
          </a:prstGeom>
        </p:spPr>
      </p:pic>
      <p:pic>
        <p:nvPicPr>
          <p:cNvPr id="12" name="Picture 11">
            <a:extLst>
              <a:ext uri="{FF2B5EF4-FFF2-40B4-BE49-F238E27FC236}">
                <a16:creationId xmlns:a16="http://schemas.microsoft.com/office/drawing/2014/main" id="{ABDDC77B-435D-41C8-A03C-74EFE668BD60}"/>
              </a:ext>
            </a:extLst>
          </p:cNvPr>
          <p:cNvPicPr>
            <a:picLocks noChangeAspect="1"/>
          </p:cNvPicPr>
          <p:nvPr/>
        </p:nvPicPr>
        <p:blipFill>
          <a:blip r:embed="rId5"/>
          <a:stretch>
            <a:fillRect/>
          </a:stretch>
        </p:blipFill>
        <p:spPr>
          <a:xfrm>
            <a:off x="95917" y="2014299"/>
            <a:ext cx="5372100" cy="504825"/>
          </a:xfrm>
          <a:prstGeom prst="rect">
            <a:avLst/>
          </a:prstGeom>
        </p:spPr>
      </p:pic>
      <p:sp>
        <p:nvSpPr>
          <p:cNvPr id="13" name="Rectangle 12">
            <a:extLst>
              <a:ext uri="{FF2B5EF4-FFF2-40B4-BE49-F238E27FC236}">
                <a16:creationId xmlns:a16="http://schemas.microsoft.com/office/drawing/2014/main" id="{F5CE1EF1-59D9-4759-9BC5-9E3A07F2D1E3}"/>
              </a:ext>
            </a:extLst>
          </p:cNvPr>
          <p:cNvSpPr/>
          <p:nvPr/>
        </p:nvSpPr>
        <p:spPr>
          <a:xfrm>
            <a:off x="-24582" y="2519124"/>
            <a:ext cx="6096000" cy="430887"/>
          </a:xfrm>
          <a:prstGeom prst="rect">
            <a:avLst/>
          </a:prstGeom>
        </p:spPr>
        <p:txBody>
          <a:bodyPr>
            <a:spAutoFit/>
          </a:bodyPr>
          <a:lstStyle/>
          <a:p>
            <a:r>
              <a:rPr lang="en-US" sz="1100"/>
              <a:t>Let’s try another one, this time with GMT. Remember that you need to add when subtracting a negative number. </a:t>
            </a:r>
          </a:p>
        </p:txBody>
      </p:sp>
      <p:pic>
        <p:nvPicPr>
          <p:cNvPr id="14" name="Picture 13">
            <a:extLst>
              <a:ext uri="{FF2B5EF4-FFF2-40B4-BE49-F238E27FC236}">
                <a16:creationId xmlns:a16="http://schemas.microsoft.com/office/drawing/2014/main" id="{EFAE58EE-2BC2-4BD9-8263-2ED8AC2B9320}"/>
              </a:ext>
            </a:extLst>
          </p:cNvPr>
          <p:cNvPicPr>
            <a:picLocks noChangeAspect="1"/>
          </p:cNvPicPr>
          <p:nvPr/>
        </p:nvPicPr>
        <p:blipFill>
          <a:blip r:embed="rId6"/>
          <a:stretch>
            <a:fillRect/>
          </a:stretch>
        </p:blipFill>
        <p:spPr>
          <a:xfrm>
            <a:off x="95917" y="2950011"/>
            <a:ext cx="3429000" cy="361950"/>
          </a:xfrm>
          <a:prstGeom prst="rect">
            <a:avLst/>
          </a:prstGeom>
        </p:spPr>
      </p:pic>
      <p:pic>
        <p:nvPicPr>
          <p:cNvPr id="15" name="Picture 14">
            <a:extLst>
              <a:ext uri="{FF2B5EF4-FFF2-40B4-BE49-F238E27FC236}">
                <a16:creationId xmlns:a16="http://schemas.microsoft.com/office/drawing/2014/main" id="{8EDBE59F-66F5-4EEA-BD69-E8EF10B97EEB}"/>
              </a:ext>
            </a:extLst>
          </p:cNvPr>
          <p:cNvPicPr>
            <a:picLocks noChangeAspect="1"/>
          </p:cNvPicPr>
          <p:nvPr/>
        </p:nvPicPr>
        <p:blipFill>
          <a:blip r:embed="rId3"/>
          <a:stretch>
            <a:fillRect/>
          </a:stretch>
        </p:blipFill>
        <p:spPr>
          <a:xfrm>
            <a:off x="1912795" y="2776077"/>
            <a:ext cx="4110329" cy="552672"/>
          </a:xfrm>
          <a:prstGeom prst="rect">
            <a:avLst/>
          </a:prstGeom>
        </p:spPr>
      </p:pic>
      <p:sp>
        <p:nvSpPr>
          <p:cNvPr id="16" name="Rectangle 15">
            <a:extLst>
              <a:ext uri="{FF2B5EF4-FFF2-40B4-BE49-F238E27FC236}">
                <a16:creationId xmlns:a16="http://schemas.microsoft.com/office/drawing/2014/main" id="{5799F317-06F8-4B02-BC72-D0B310A924A1}"/>
              </a:ext>
            </a:extLst>
          </p:cNvPr>
          <p:cNvSpPr/>
          <p:nvPr/>
        </p:nvSpPr>
        <p:spPr>
          <a:xfrm>
            <a:off x="0" y="3281124"/>
            <a:ext cx="6096000" cy="430887"/>
          </a:xfrm>
          <a:prstGeom prst="rect">
            <a:avLst/>
          </a:prstGeom>
        </p:spPr>
        <p:txBody>
          <a:bodyPr>
            <a:spAutoFit/>
          </a:bodyPr>
          <a:lstStyle/>
          <a:p>
            <a:r>
              <a:rPr lang="en-US" sz="1100"/>
              <a:t>For this example, both moments in time are the same. The eastern U.S. time zone is three hours ahead of the Pacific U.S. time zone.</a:t>
            </a:r>
          </a:p>
        </p:txBody>
      </p:sp>
      <p:sp>
        <p:nvSpPr>
          <p:cNvPr id="17" name="Rectangle 16">
            <a:extLst>
              <a:ext uri="{FF2B5EF4-FFF2-40B4-BE49-F238E27FC236}">
                <a16:creationId xmlns:a16="http://schemas.microsoft.com/office/drawing/2014/main" id="{39CAE339-340C-428C-83C7-974900F17C42}"/>
              </a:ext>
            </a:extLst>
          </p:cNvPr>
          <p:cNvSpPr/>
          <p:nvPr/>
        </p:nvSpPr>
        <p:spPr>
          <a:xfrm>
            <a:off x="0" y="3714556"/>
            <a:ext cx="6096000" cy="261610"/>
          </a:xfrm>
          <a:prstGeom prst="rect">
            <a:avLst/>
          </a:prstGeom>
        </p:spPr>
        <p:txBody>
          <a:bodyPr>
            <a:spAutoFit/>
          </a:bodyPr>
          <a:lstStyle/>
          <a:p>
            <a:r>
              <a:rPr lang="en-US" sz="1100"/>
              <a:t>Really, get a pen and write it out. You need to be able to perform this math on the exam. </a:t>
            </a:r>
          </a:p>
        </p:txBody>
      </p:sp>
      <p:pic>
        <p:nvPicPr>
          <p:cNvPr id="18" name="Picture 17">
            <a:extLst>
              <a:ext uri="{FF2B5EF4-FFF2-40B4-BE49-F238E27FC236}">
                <a16:creationId xmlns:a16="http://schemas.microsoft.com/office/drawing/2014/main" id="{784D1504-F96E-4DC4-830A-80E8F4F1CA57}"/>
              </a:ext>
            </a:extLst>
          </p:cNvPr>
          <p:cNvPicPr>
            <a:picLocks noChangeAspect="1"/>
          </p:cNvPicPr>
          <p:nvPr/>
        </p:nvPicPr>
        <p:blipFill>
          <a:blip r:embed="rId7"/>
          <a:stretch>
            <a:fillRect/>
          </a:stretch>
        </p:blipFill>
        <p:spPr>
          <a:xfrm>
            <a:off x="95917" y="3969991"/>
            <a:ext cx="2428875" cy="390525"/>
          </a:xfrm>
          <a:prstGeom prst="rect">
            <a:avLst/>
          </a:prstGeom>
        </p:spPr>
      </p:pic>
      <p:sp>
        <p:nvSpPr>
          <p:cNvPr id="19" name="Rectangle 18">
            <a:extLst>
              <a:ext uri="{FF2B5EF4-FFF2-40B4-BE49-F238E27FC236}">
                <a16:creationId xmlns:a16="http://schemas.microsoft.com/office/drawing/2014/main" id="{8047A8A9-8AEE-4DC8-8DA3-7816182BD9AA}"/>
              </a:ext>
            </a:extLst>
          </p:cNvPr>
          <p:cNvSpPr/>
          <p:nvPr/>
        </p:nvSpPr>
        <p:spPr>
          <a:xfrm>
            <a:off x="-27066" y="4360516"/>
            <a:ext cx="6096000" cy="430887"/>
          </a:xfrm>
          <a:prstGeom prst="rect">
            <a:avLst/>
          </a:prstGeom>
        </p:spPr>
        <p:txBody>
          <a:bodyPr>
            <a:spAutoFit/>
          </a:bodyPr>
          <a:lstStyle/>
          <a:p>
            <a:r>
              <a:rPr lang="en-US" sz="1100"/>
              <a:t>The answer is 12 and a half hours. The first instance in time is GMT 14:50. The second is GMT 2:20. No wonder calls between California and India aren’t convenient!</a:t>
            </a:r>
          </a:p>
        </p:txBody>
      </p:sp>
      <p:pic>
        <p:nvPicPr>
          <p:cNvPr id="21" name="Picture 20">
            <a:extLst>
              <a:ext uri="{FF2B5EF4-FFF2-40B4-BE49-F238E27FC236}">
                <a16:creationId xmlns:a16="http://schemas.microsoft.com/office/drawing/2014/main" id="{6DA1221F-C14C-4F84-A27B-6B5541CACB00}"/>
              </a:ext>
            </a:extLst>
          </p:cNvPr>
          <p:cNvPicPr>
            <a:picLocks noChangeAspect="1"/>
          </p:cNvPicPr>
          <p:nvPr/>
        </p:nvPicPr>
        <p:blipFill>
          <a:blip r:embed="rId8"/>
          <a:stretch>
            <a:fillRect/>
          </a:stretch>
        </p:blipFill>
        <p:spPr>
          <a:xfrm>
            <a:off x="95917" y="4791075"/>
            <a:ext cx="5343525" cy="647700"/>
          </a:xfrm>
          <a:prstGeom prst="rect">
            <a:avLst/>
          </a:prstGeom>
        </p:spPr>
      </p:pic>
      <p:sp>
        <p:nvSpPr>
          <p:cNvPr id="22" name="Rectangle 21">
            <a:extLst>
              <a:ext uri="{FF2B5EF4-FFF2-40B4-BE49-F238E27FC236}">
                <a16:creationId xmlns:a16="http://schemas.microsoft.com/office/drawing/2014/main" id="{F28CF9C4-0C4B-4B3B-BA09-86D697B07181}"/>
              </a:ext>
            </a:extLst>
          </p:cNvPr>
          <p:cNvSpPr/>
          <p:nvPr/>
        </p:nvSpPr>
        <p:spPr>
          <a:xfrm>
            <a:off x="24583" y="5438775"/>
            <a:ext cx="6096000" cy="430887"/>
          </a:xfrm>
          <a:prstGeom prst="rect">
            <a:avLst/>
          </a:prstGeom>
        </p:spPr>
        <p:txBody>
          <a:bodyPr>
            <a:spAutoFit/>
          </a:bodyPr>
          <a:lstStyle/>
          <a:p>
            <a:r>
              <a:rPr lang="en-US" sz="1100"/>
              <a:t>In order to create a ZonedDateTime, we first need to get the desired time zone. We will use US/Eastern in our examples:</a:t>
            </a:r>
          </a:p>
        </p:txBody>
      </p:sp>
      <p:pic>
        <p:nvPicPr>
          <p:cNvPr id="23" name="Picture 22">
            <a:extLst>
              <a:ext uri="{FF2B5EF4-FFF2-40B4-BE49-F238E27FC236}">
                <a16:creationId xmlns:a16="http://schemas.microsoft.com/office/drawing/2014/main" id="{EB3CE56D-EA47-4F7A-A385-099D6369567F}"/>
              </a:ext>
            </a:extLst>
          </p:cNvPr>
          <p:cNvPicPr>
            <a:picLocks noChangeAspect="1"/>
          </p:cNvPicPr>
          <p:nvPr/>
        </p:nvPicPr>
        <p:blipFill>
          <a:blip r:embed="rId9"/>
          <a:stretch>
            <a:fillRect/>
          </a:stretch>
        </p:blipFill>
        <p:spPr>
          <a:xfrm>
            <a:off x="111868" y="5911361"/>
            <a:ext cx="4010025" cy="904875"/>
          </a:xfrm>
          <a:prstGeom prst="rect">
            <a:avLst/>
          </a:prstGeom>
        </p:spPr>
      </p:pic>
      <p:sp>
        <p:nvSpPr>
          <p:cNvPr id="24" name="Rectangle 23">
            <a:extLst>
              <a:ext uri="{FF2B5EF4-FFF2-40B4-BE49-F238E27FC236}">
                <a16:creationId xmlns:a16="http://schemas.microsoft.com/office/drawing/2014/main" id="{D7B848EC-749C-42F5-9B75-15E01674577D}"/>
              </a:ext>
            </a:extLst>
          </p:cNvPr>
          <p:cNvSpPr/>
          <p:nvPr/>
        </p:nvSpPr>
        <p:spPr>
          <a:xfrm>
            <a:off x="6068934" y="-6184"/>
            <a:ext cx="6096000" cy="261610"/>
          </a:xfrm>
          <a:prstGeom prst="rect">
            <a:avLst/>
          </a:prstGeom>
        </p:spPr>
        <p:txBody>
          <a:bodyPr>
            <a:spAutoFit/>
          </a:bodyPr>
          <a:lstStyle/>
          <a:p>
            <a:r>
              <a:rPr lang="en-US" sz="1100"/>
              <a:t>Although there are other ways of creating a ZonedDateTime, you only need to know three for the exam:</a:t>
            </a:r>
          </a:p>
        </p:txBody>
      </p:sp>
      <p:pic>
        <p:nvPicPr>
          <p:cNvPr id="25" name="Picture 24">
            <a:extLst>
              <a:ext uri="{FF2B5EF4-FFF2-40B4-BE49-F238E27FC236}">
                <a16:creationId xmlns:a16="http://schemas.microsoft.com/office/drawing/2014/main" id="{3B5EBCCF-0B74-49FE-B40D-CC2886B16B8D}"/>
              </a:ext>
            </a:extLst>
          </p:cNvPr>
          <p:cNvPicPr>
            <a:picLocks noChangeAspect="1"/>
          </p:cNvPicPr>
          <p:nvPr/>
        </p:nvPicPr>
        <p:blipFill>
          <a:blip r:embed="rId10"/>
          <a:stretch>
            <a:fillRect/>
          </a:stretch>
        </p:blipFill>
        <p:spPr>
          <a:xfrm>
            <a:off x="6223818" y="255426"/>
            <a:ext cx="5010150" cy="752475"/>
          </a:xfrm>
          <a:prstGeom prst="rect">
            <a:avLst/>
          </a:prstGeom>
        </p:spPr>
      </p:pic>
      <p:sp>
        <p:nvSpPr>
          <p:cNvPr id="26" name="Rectangle 25">
            <a:extLst>
              <a:ext uri="{FF2B5EF4-FFF2-40B4-BE49-F238E27FC236}">
                <a16:creationId xmlns:a16="http://schemas.microsoft.com/office/drawing/2014/main" id="{E36D3B5A-9D1A-4D57-9934-6BB4C4D7684E}"/>
              </a:ext>
            </a:extLst>
          </p:cNvPr>
          <p:cNvSpPr/>
          <p:nvPr/>
        </p:nvSpPr>
        <p:spPr>
          <a:xfrm>
            <a:off x="6068934" y="1026155"/>
            <a:ext cx="6096000" cy="430887"/>
          </a:xfrm>
          <a:prstGeom prst="rect">
            <a:avLst/>
          </a:prstGeom>
        </p:spPr>
        <p:txBody>
          <a:bodyPr>
            <a:spAutoFit/>
          </a:bodyPr>
          <a:lstStyle/>
          <a:p>
            <a:r>
              <a:rPr lang="en-US" sz="1100"/>
              <a:t>Notice that there isn’t an option to pass in the Month enum. This seems like an oversight from the API creators and something that will be fixed in future versions of Java.</a:t>
            </a:r>
          </a:p>
        </p:txBody>
      </p:sp>
      <p:pic>
        <p:nvPicPr>
          <p:cNvPr id="27" name="Picture 26">
            <a:extLst>
              <a:ext uri="{FF2B5EF4-FFF2-40B4-BE49-F238E27FC236}">
                <a16:creationId xmlns:a16="http://schemas.microsoft.com/office/drawing/2014/main" id="{F0ADF922-A01B-4E2D-A1A2-154664ECD560}"/>
              </a:ext>
            </a:extLst>
          </p:cNvPr>
          <p:cNvPicPr>
            <a:picLocks noChangeAspect="1"/>
          </p:cNvPicPr>
          <p:nvPr/>
        </p:nvPicPr>
        <p:blipFill>
          <a:blip r:embed="rId11"/>
          <a:stretch>
            <a:fillRect/>
          </a:stretch>
        </p:blipFill>
        <p:spPr>
          <a:xfrm>
            <a:off x="6182392" y="1475296"/>
            <a:ext cx="5372100" cy="3124200"/>
          </a:xfrm>
          <a:prstGeom prst="rect">
            <a:avLst/>
          </a:prstGeom>
        </p:spPr>
      </p:pic>
      <p:sp>
        <p:nvSpPr>
          <p:cNvPr id="28" name="Rectangle 27">
            <a:extLst>
              <a:ext uri="{FF2B5EF4-FFF2-40B4-BE49-F238E27FC236}">
                <a16:creationId xmlns:a16="http://schemas.microsoft.com/office/drawing/2014/main" id="{8AF453AC-50CE-4B57-B6BB-219710BB8467}"/>
              </a:ext>
            </a:extLst>
          </p:cNvPr>
          <p:cNvSpPr/>
          <p:nvPr/>
        </p:nvSpPr>
        <p:spPr>
          <a:xfrm>
            <a:off x="6067692" y="4579829"/>
            <a:ext cx="6096000" cy="600164"/>
          </a:xfrm>
          <a:prstGeom prst="rect">
            <a:avLst/>
          </a:prstGeom>
        </p:spPr>
        <p:txBody>
          <a:bodyPr>
            <a:spAutoFit/>
          </a:bodyPr>
          <a:lstStyle/>
          <a:p>
            <a:r>
              <a:rPr lang="en-US" sz="1100"/>
              <a:t>Did you notice that we did not use a constructor in any of the examples? The date and time classes have private constructors to force you to use the factory’s static methods. The exam creators may throw something like this at you:</a:t>
            </a:r>
          </a:p>
        </p:txBody>
      </p:sp>
      <p:pic>
        <p:nvPicPr>
          <p:cNvPr id="29" name="Picture 28">
            <a:extLst>
              <a:ext uri="{FF2B5EF4-FFF2-40B4-BE49-F238E27FC236}">
                <a16:creationId xmlns:a16="http://schemas.microsoft.com/office/drawing/2014/main" id="{D6CBFF68-9957-4E8B-B247-76C8DCFE8253}"/>
              </a:ext>
            </a:extLst>
          </p:cNvPr>
          <p:cNvPicPr>
            <a:picLocks noChangeAspect="1"/>
          </p:cNvPicPr>
          <p:nvPr/>
        </p:nvPicPr>
        <p:blipFill>
          <a:blip r:embed="rId12"/>
          <a:stretch>
            <a:fillRect/>
          </a:stretch>
        </p:blipFill>
        <p:spPr>
          <a:xfrm>
            <a:off x="6157811" y="5179993"/>
            <a:ext cx="3438525" cy="171450"/>
          </a:xfrm>
          <a:prstGeom prst="rect">
            <a:avLst/>
          </a:prstGeom>
        </p:spPr>
      </p:pic>
      <p:pic>
        <p:nvPicPr>
          <p:cNvPr id="30" name="Picture 29">
            <a:extLst>
              <a:ext uri="{FF2B5EF4-FFF2-40B4-BE49-F238E27FC236}">
                <a16:creationId xmlns:a16="http://schemas.microsoft.com/office/drawing/2014/main" id="{EF723BCD-A9A2-44CA-B2D5-A8B575D60B21}"/>
              </a:ext>
            </a:extLst>
          </p:cNvPr>
          <p:cNvPicPr>
            <a:picLocks noChangeAspect="1"/>
          </p:cNvPicPr>
          <p:nvPr/>
        </p:nvPicPr>
        <p:blipFill>
          <a:blip r:embed="rId3"/>
          <a:stretch>
            <a:fillRect/>
          </a:stretch>
        </p:blipFill>
        <p:spPr>
          <a:xfrm>
            <a:off x="8199839" y="5004926"/>
            <a:ext cx="3962048" cy="336991"/>
          </a:xfrm>
          <a:prstGeom prst="rect">
            <a:avLst/>
          </a:prstGeom>
        </p:spPr>
      </p:pic>
      <p:pic>
        <p:nvPicPr>
          <p:cNvPr id="34" name="Picture 33">
            <a:extLst>
              <a:ext uri="{FF2B5EF4-FFF2-40B4-BE49-F238E27FC236}">
                <a16:creationId xmlns:a16="http://schemas.microsoft.com/office/drawing/2014/main" id="{6F8F6DE5-0CC8-401D-B81B-B9B301DB43EC}"/>
              </a:ext>
            </a:extLst>
          </p:cNvPr>
          <p:cNvPicPr>
            <a:picLocks noChangeAspect="1"/>
          </p:cNvPicPr>
          <p:nvPr/>
        </p:nvPicPr>
        <p:blipFill>
          <a:blip r:embed="rId13"/>
          <a:stretch>
            <a:fillRect/>
          </a:stretch>
        </p:blipFill>
        <p:spPr>
          <a:xfrm>
            <a:off x="6156716" y="5314887"/>
            <a:ext cx="4657725" cy="180975"/>
          </a:xfrm>
          <a:prstGeom prst="rect">
            <a:avLst/>
          </a:prstGeom>
        </p:spPr>
      </p:pic>
      <p:pic>
        <p:nvPicPr>
          <p:cNvPr id="35" name="Picture 34">
            <a:extLst>
              <a:ext uri="{FF2B5EF4-FFF2-40B4-BE49-F238E27FC236}">
                <a16:creationId xmlns:a16="http://schemas.microsoft.com/office/drawing/2014/main" id="{82D2C57C-FE78-4E95-A45D-41449FD79E71}"/>
              </a:ext>
            </a:extLst>
          </p:cNvPr>
          <p:cNvPicPr>
            <a:picLocks noChangeAspect="1"/>
          </p:cNvPicPr>
          <p:nvPr/>
        </p:nvPicPr>
        <p:blipFill>
          <a:blip r:embed="rId3"/>
          <a:stretch>
            <a:fillRect/>
          </a:stretch>
        </p:blipFill>
        <p:spPr>
          <a:xfrm>
            <a:off x="8751937" y="5290369"/>
            <a:ext cx="3438525" cy="231704"/>
          </a:xfrm>
          <a:prstGeom prst="rect">
            <a:avLst/>
          </a:prstGeom>
        </p:spPr>
      </p:pic>
    </p:spTree>
    <p:extLst>
      <p:ext uri="{BB962C8B-B14F-4D97-AF65-F5344CB8AC3E}">
        <p14:creationId xmlns:p14="http://schemas.microsoft.com/office/powerpoint/2010/main" val="3065468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D24A68-6541-4978-B676-40E2B70843A7}"/>
              </a:ext>
            </a:extLst>
          </p:cNvPr>
          <p:cNvSpPr txBox="1"/>
          <p:nvPr/>
        </p:nvSpPr>
        <p:spPr>
          <a:xfrm>
            <a:off x="0" y="0"/>
            <a:ext cx="5803900" cy="461665"/>
          </a:xfrm>
          <a:prstGeom prst="rect">
            <a:avLst/>
          </a:prstGeom>
          <a:noFill/>
        </p:spPr>
        <p:txBody>
          <a:bodyPr wrap="square" rtlCol="0">
            <a:spAutoFit/>
          </a:bodyPr>
          <a:lstStyle/>
          <a:p>
            <a:r>
              <a:rPr lang="en-US" sz="2400" b="1" u="sng"/>
              <a:t>7- </a:t>
            </a:r>
            <a:r>
              <a:rPr lang="en-US" sz="2400" u="sng"/>
              <a:t>Creating Nested Classes</a:t>
            </a:r>
            <a:endParaRPr lang="en-US" sz="2400" b="1" u="sng"/>
          </a:p>
        </p:txBody>
      </p:sp>
      <p:pic>
        <p:nvPicPr>
          <p:cNvPr id="11" name="Picture 10">
            <a:extLst>
              <a:ext uri="{FF2B5EF4-FFF2-40B4-BE49-F238E27FC236}">
                <a16:creationId xmlns:a16="http://schemas.microsoft.com/office/drawing/2014/main" id="{5FE112ED-DE01-492B-BD6D-8345E03C52A2}"/>
              </a:ext>
            </a:extLst>
          </p:cNvPr>
          <p:cNvPicPr>
            <a:picLocks noChangeAspect="1"/>
          </p:cNvPicPr>
          <p:nvPr/>
        </p:nvPicPr>
        <p:blipFill>
          <a:blip r:embed="rId2"/>
          <a:stretch>
            <a:fillRect/>
          </a:stretch>
        </p:blipFill>
        <p:spPr>
          <a:xfrm>
            <a:off x="108284" y="461665"/>
            <a:ext cx="5334000" cy="2476500"/>
          </a:xfrm>
          <a:prstGeom prst="rect">
            <a:avLst/>
          </a:prstGeom>
        </p:spPr>
      </p:pic>
      <p:sp>
        <p:nvSpPr>
          <p:cNvPr id="12" name="TextBox 11">
            <a:extLst>
              <a:ext uri="{FF2B5EF4-FFF2-40B4-BE49-F238E27FC236}">
                <a16:creationId xmlns:a16="http://schemas.microsoft.com/office/drawing/2014/main" id="{B083D0F9-3BA4-4A35-A0D2-FA53F04B0A55}"/>
              </a:ext>
            </a:extLst>
          </p:cNvPr>
          <p:cNvSpPr txBox="1"/>
          <p:nvPr/>
        </p:nvSpPr>
        <p:spPr>
          <a:xfrm>
            <a:off x="0" y="2974260"/>
            <a:ext cx="2672526" cy="369332"/>
          </a:xfrm>
          <a:prstGeom prst="rect">
            <a:avLst/>
          </a:prstGeom>
          <a:noFill/>
        </p:spPr>
        <p:txBody>
          <a:bodyPr wrap="none" rtlCol="0">
            <a:spAutoFit/>
          </a:bodyPr>
          <a:lstStyle/>
          <a:p>
            <a:pPr marL="342900" indent="-342900">
              <a:buFont typeface="Wingdings" panose="05000000000000000000" pitchFamily="2" charset="2"/>
              <a:buChar char="Ø"/>
            </a:pPr>
            <a:r>
              <a:rPr lang="en-US"/>
              <a:t>Member Inner Classes </a:t>
            </a:r>
          </a:p>
        </p:txBody>
      </p:sp>
      <p:pic>
        <p:nvPicPr>
          <p:cNvPr id="14" name="Picture 13">
            <a:extLst>
              <a:ext uri="{FF2B5EF4-FFF2-40B4-BE49-F238E27FC236}">
                <a16:creationId xmlns:a16="http://schemas.microsoft.com/office/drawing/2014/main" id="{AFC0B5B8-7E4B-4805-BA4C-1DBA8BFFA2C0}"/>
              </a:ext>
            </a:extLst>
          </p:cNvPr>
          <p:cNvPicPr>
            <a:picLocks noChangeAspect="1"/>
          </p:cNvPicPr>
          <p:nvPr/>
        </p:nvPicPr>
        <p:blipFill>
          <a:blip r:embed="rId3"/>
          <a:stretch>
            <a:fillRect/>
          </a:stretch>
        </p:blipFill>
        <p:spPr>
          <a:xfrm>
            <a:off x="230187" y="3379687"/>
            <a:ext cx="5343525" cy="1476375"/>
          </a:xfrm>
          <a:prstGeom prst="rect">
            <a:avLst/>
          </a:prstGeom>
        </p:spPr>
      </p:pic>
      <p:sp>
        <p:nvSpPr>
          <p:cNvPr id="15" name="TextBox 14">
            <a:extLst>
              <a:ext uri="{FF2B5EF4-FFF2-40B4-BE49-F238E27FC236}">
                <a16:creationId xmlns:a16="http://schemas.microsoft.com/office/drawing/2014/main" id="{98C5E916-5BDD-4778-B260-D87F1B95FDDA}"/>
              </a:ext>
            </a:extLst>
          </p:cNvPr>
          <p:cNvSpPr txBox="1"/>
          <p:nvPr/>
        </p:nvSpPr>
        <p:spPr>
          <a:xfrm>
            <a:off x="108284" y="4799996"/>
            <a:ext cx="1139483" cy="369332"/>
          </a:xfrm>
          <a:prstGeom prst="rect">
            <a:avLst/>
          </a:prstGeom>
          <a:noFill/>
        </p:spPr>
        <p:txBody>
          <a:bodyPr wrap="square" rtlCol="0">
            <a:spAutoFit/>
          </a:bodyPr>
          <a:lstStyle/>
          <a:p>
            <a:r>
              <a:rPr lang="en-US"/>
              <a:t>Examples</a:t>
            </a:r>
            <a:r>
              <a:rPr lang="ar-KW"/>
              <a:t>:</a:t>
            </a:r>
            <a:endParaRPr lang="en-US"/>
          </a:p>
        </p:txBody>
      </p:sp>
      <p:sp>
        <p:nvSpPr>
          <p:cNvPr id="16" name="TextBox 15">
            <a:extLst>
              <a:ext uri="{FF2B5EF4-FFF2-40B4-BE49-F238E27FC236}">
                <a16:creationId xmlns:a16="http://schemas.microsoft.com/office/drawing/2014/main" id="{096E3158-3A2C-4FA4-AE34-70B90852EF97}"/>
              </a:ext>
            </a:extLst>
          </p:cNvPr>
          <p:cNvSpPr txBox="1"/>
          <p:nvPr/>
        </p:nvSpPr>
        <p:spPr>
          <a:xfrm>
            <a:off x="228099" y="5155015"/>
            <a:ext cx="611894" cy="307777"/>
          </a:xfrm>
          <a:prstGeom prst="rect">
            <a:avLst/>
          </a:prstGeom>
          <a:noFill/>
        </p:spPr>
        <p:txBody>
          <a:bodyPr wrap="square" rtlCol="0">
            <a:spAutoFit/>
          </a:bodyPr>
          <a:lstStyle/>
          <a:p>
            <a:r>
              <a:rPr lang="en-US" sz="1400"/>
              <a:t>Ex1:</a:t>
            </a:r>
          </a:p>
        </p:txBody>
      </p:sp>
      <p:pic>
        <p:nvPicPr>
          <p:cNvPr id="20" name="Picture 19">
            <a:extLst>
              <a:ext uri="{FF2B5EF4-FFF2-40B4-BE49-F238E27FC236}">
                <a16:creationId xmlns:a16="http://schemas.microsoft.com/office/drawing/2014/main" id="{236082DB-D02A-4E94-A5B2-D8453F6D9ECF}"/>
              </a:ext>
            </a:extLst>
          </p:cNvPr>
          <p:cNvPicPr>
            <a:picLocks noChangeAspect="1"/>
          </p:cNvPicPr>
          <p:nvPr/>
        </p:nvPicPr>
        <p:blipFill>
          <a:blip r:embed="rId4"/>
          <a:stretch>
            <a:fillRect/>
          </a:stretch>
        </p:blipFill>
        <p:spPr>
          <a:xfrm>
            <a:off x="406066" y="5450760"/>
            <a:ext cx="2933700" cy="1247775"/>
          </a:xfrm>
          <a:prstGeom prst="rect">
            <a:avLst/>
          </a:prstGeom>
        </p:spPr>
      </p:pic>
      <p:cxnSp>
        <p:nvCxnSpPr>
          <p:cNvPr id="21" name="Straight Connector 20">
            <a:extLst>
              <a:ext uri="{FF2B5EF4-FFF2-40B4-BE49-F238E27FC236}">
                <a16:creationId xmlns:a16="http://schemas.microsoft.com/office/drawing/2014/main" id="{140EE604-AA82-4096-A942-E25A48DFF2C1}"/>
              </a:ext>
            </a:extLst>
          </p:cNvPr>
          <p:cNvCxnSpPr/>
          <p:nvPr/>
        </p:nvCxnSpPr>
        <p:spPr>
          <a:xfrm>
            <a:off x="5702968"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CD68E4E-5D97-4425-B337-72D10A6902CF}"/>
              </a:ext>
            </a:extLst>
          </p:cNvPr>
          <p:cNvPicPr>
            <a:picLocks noChangeAspect="1"/>
          </p:cNvPicPr>
          <p:nvPr/>
        </p:nvPicPr>
        <p:blipFill>
          <a:blip r:embed="rId5"/>
          <a:stretch>
            <a:fillRect/>
          </a:stretch>
        </p:blipFill>
        <p:spPr>
          <a:xfrm>
            <a:off x="5912184" y="105276"/>
            <a:ext cx="3105150" cy="2171700"/>
          </a:xfrm>
          <a:prstGeom prst="rect">
            <a:avLst/>
          </a:prstGeom>
        </p:spPr>
      </p:pic>
      <p:pic>
        <p:nvPicPr>
          <p:cNvPr id="25" name="Picture 24">
            <a:extLst>
              <a:ext uri="{FF2B5EF4-FFF2-40B4-BE49-F238E27FC236}">
                <a16:creationId xmlns:a16="http://schemas.microsoft.com/office/drawing/2014/main" id="{45E2BF25-1AA4-4067-9D57-FA079B379339}"/>
              </a:ext>
            </a:extLst>
          </p:cNvPr>
          <p:cNvPicPr>
            <a:picLocks noChangeAspect="1"/>
          </p:cNvPicPr>
          <p:nvPr/>
        </p:nvPicPr>
        <p:blipFill>
          <a:blip r:embed="rId6"/>
          <a:stretch>
            <a:fillRect/>
          </a:stretch>
        </p:blipFill>
        <p:spPr>
          <a:xfrm>
            <a:off x="5912184" y="2287821"/>
            <a:ext cx="4638675" cy="914400"/>
          </a:xfrm>
          <a:prstGeom prst="rect">
            <a:avLst/>
          </a:prstGeom>
        </p:spPr>
      </p:pic>
      <p:cxnSp>
        <p:nvCxnSpPr>
          <p:cNvPr id="27" name="Straight Arrow Connector 26">
            <a:extLst>
              <a:ext uri="{FF2B5EF4-FFF2-40B4-BE49-F238E27FC236}">
                <a16:creationId xmlns:a16="http://schemas.microsoft.com/office/drawing/2014/main" id="{7C43D0CD-A7AC-4E93-A4AB-DCA69B25EDE9}"/>
              </a:ext>
            </a:extLst>
          </p:cNvPr>
          <p:cNvCxnSpPr>
            <a:cxnSpLocks/>
          </p:cNvCxnSpPr>
          <p:nvPr/>
        </p:nvCxnSpPr>
        <p:spPr>
          <a:xfrm flipH="1" flipV="1">
            <a:off x="9168063" y="1699915"/>
            <a:ext cx="1696453" cy="577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B83F5-489A-4A51-9273-50F64FD32FE7}"/>
              </a:ext>
            </a:extLst>
          </p:cNvPr>
          <p:cNvCxnSpPr/>
          <p:nvPr/>
        </p:nvCxnSpPr>
        <p:spPr>
          <a:xfrm flipH="1">
            <a:off x="9125618" y="2276976"/>
            <a:ext cx="1738898" cy="2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00555B-7486-4243-8542-3040442A3E62}"/>
              </a:ext>
            </a:extLst>
          </p:cNvPr>
          <p:cNvCxnSpPr>
            <a:cxnSpLocks/>
          </p:cNvCxnSpPr>
          <p:nvPr/>
        </p:nvCxnSpPr>
        <p:spPr>
          <a:xfrm>
            <a:off x="8638674" y="757989"/>
            <a:ext cx="378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DB5413-1783-40C4-A733-19A37F5FC08A}"/>
              </a:ext>
            </a:extLst>
          </p:cNvPr>
          <p:cNvCxnSpPr/>
          <p:nvPr/>
        </p:nvCxnSpPr>
        <p:spPr>
          <a:xfrm>
            <a:off x="9017334" y="757989"/>
            <a:ext cx="0" cy="1419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EBF34F-2412-4273-B985-1F1D8AD6C6F0}"/>
              </a:ext>
            </a:extLst>
          </p:cNvPr>
          <p:cNvCxnSpPr>
            <a:cxnSpLocks/>
          </p:cNvCxnSpPr>
          <p:nvPr/>
        </p:nvCxnSpPr>
        <p:spPr>
          <a:xfrm flipH="1">
            <a:off x="8638674" y="2177716"/>
            <a:ext cx="37866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029EBD-9B81-435D-B983-FF7603CD239A}"/>
              </a:ext>
            </a:extLst>
          </p:cNvPr>
          <p:cNvSpPr txBox="1"/>
          <p:nvPr/>
        </p:nvSpPr>
        <p:spPr>
          <a:xfrm>
            <a:off x="10719531" y="1849945"/>
            <a:ext cx="686406" cy="276999"/>
          </a:xfrm>
          <a:prstGeom prst="rect">
            <a:avLst/>
          </a:prstGeom>
          <a:noFill/>
        </p:spPr>
        <p:txBody>
          <a:bodyPr wrap="none" rtlCol="0">
            <a:spAutoFit/>
          </a:bodyPr>
          <a:lstStyle/>
          <a:p>
            <a:r>
              <a:rPr lang="en-US" sz="1200"/>
              <a:t>output :</a:t>
            </a:r>
          </a:p>
        </p:txBody>
      </p:sp>
      <p:sp>
        <p:nvSpPr>
          <p:cNvPr id="45" name="TextBox 44">
            <a:extLst>
              <a:ext uri="{FF2B5EF4-FFF2-40B4-BE49-F238E27FC236}">
                <a16:creationId xmlns:a16="http://schemas.microsoft.com/office/drawing/2014/main" id="{8FBAA932-9745-43F2-87B5-D8F5717FC7D9}"/>
              </a:ext>
            </a:extLst>
          </p:cNvPr>
          <p:cNvSpPr txBox="1"/>
          <p:nvPr/>
        </p:nvSpPr>
        <p:spPr>
          <a:xfrm>
            <a:off x="11405937" y="1901878"/>
            <a:ext cx="304892" cy="600164"/>
          </a:xfrm>
          <a:prstGeom prst="rect">
            <a:avLst/>
          </a:prstGeom>
          <a:noFill/>
        </p:spPr>
        <p:txBody>
          <a:bodyPr wrap="none" rtlCol="0">
            <a:spAutoFit/>
          </a:bodyPr>
          <a:lstStyle/>
          <a:p>
            <a:r>
              <a:rPr lang="en-US" sz="1100"/>
              <a:t>Hi</a:t>
            </a:r>
            <a:br>
              <a:rPr lang="en-US" sz="1100"/>
            </a:br>
            <a:r>
              <a:rPr lang="en-US" sz="1100" err="1"/>
              <a:t>Hi</a:t>
            </a:r>
            <a:br>
              <a:rPr lang="en-US" sz="1100"/>
            </a:br>
            <a:r>
              <a:rPr lang="en-US" sz="1100" err="1"/>
              <a:t>Hi</a:t>
            </a:r>
            <a:endParaRPr lang="en-US" sz="1100"/>
          </a:p>
        </p:txBody>
      </p:sp>
      <p:sp>
        <p:nvSpPr>
          <p:cNvPr id="46" name="TextBox 45">
            <a:extLst>
              <a:ext uri="{FF2B5EF4-FFF2-40B4-BE49-F238E27FC236}">
                <a16:creationId xmlns:a16="http://schemas.microsoft.com/office/drawing/2014/main" id="{160F100D-570C-4D05-AC2D-CC7C2526CD68}"/>
              </a:ext>
            </a:extLst>
          </p:cNvPr>
          <p:cNvSpPr txBox="1"/>
          <p:nvPr/>
        </p:nvSpPr>
        <p:spPr>
          <a:xfrm>
            <a:off x="5727032" y="3188223"/>
            <a:ext cx="611894" cy="307777"/>
          </a:xfrm>
          <a:prstGeom prst="rect">
            <a:avLst/>
          </a:prstGeom>
          <a:noFill/>
        </p:spPr>
        <p:txBody>
          <a:bodyPr wrap="square" rtlCol="0">
            <a:spAutoFit/>
          </a:bodyPr>
          <a:lstStyle/>
          <a:p>
            <a:r>
              <a:rPr lang="en-US" sz="1400"/>
              <a:t>Ex2:</a:t>
            </a:r>
          </a:p>
        </p:txBody>
      </p:sp>
      <p:pic>
        <p:nvPicPr>
          <p:cNvPr id="48" name="Picture 47">
            <a:extLst>
              <a:ext uri="{FF2B5EF4-FFF2-40B4-BE49-F238E27FC236}">
                <a16:creationId xmlns:a16="http://schemas.microsoft.com/office/drawing/2014/main" id="{82163CE5-7A67-4B47-B37A-0F4B8C66E697}"/>
              </a:ext>
            </a:extLst>
          </p:cNvPr>
          <p:cNvPicPr>
            <a:picLocks noChangeAspect="1"/>
          </p:cNvPicPr>
          <p:nvPr/>
        </p:nvPicPr>
        <p:blipFill>
          <a:blip r:embed="rId7"/>
          <a:stretch>
            <a:fillRect/>
          </a:stretch>
        </p:blipFill>
        <p:spPr>
          <a:xfrm>
            <a:off x="5912184" y="3496000"/>
            <a:ext cx="3781425" cy="2028825"/>
          </a:xfrm>
          <a:prstGeom prst="rect">
            <a:avLst/>
          </a:prstGeom>
        </p:spPr>
      </p:pic>
      <p:pic>
        <p:nvPicPr>
          <p:cNvPr id="50" name="Picture 49">
            <a:extLst>
              <a:ext uri="{FF2B5EF4-FFF2-40B4-BE49-F238E27FC236}">
                <a16:creationId xmlns:a16="http://schemas.microsoft.com/office/drawing/2014/main" id="{EE930BE6-F428-43B9-B836-669A063B3CF6}"/>
              </a:ext>
            </a:extLst>
          </p:cNvPr>
          <p:cNvPicPr>
            <a:picLocks noChangeAspect="1"/>
          </p:cNvPicPr>
          <p:nvPr/>
        </p:nvPicPr>
        <p:blipFill>
          <a:blip r:embed="rId8"/>
          <a:stretch>
            <a:fillRect/>
          </a:stretch>
        </p:blipFill>
        <p:spPr>
          <a:xfrm>
            <a:off x="5934531" y="5452311"/>
            <a:ext cx="3314700" cy="1295400"/>
          </a:xfrm>
          <a:prstGeom prst="rect">
            <a:avLst/>
          </a:prstGeom>
        </p:spPr>
      </p:pic>
      <p:pic>
        <p:nvPicPr>
          <p:cNvPr id="22" name="Picture 21">
            <a:extLst>
              <a:ext uri="{FF2B5EF4-FFF2-40B4-BE49-F238E27FC236}">
                <a16:creationId xmlns:a16="http://schemas.microsoft.com/office/drawing/2014/main" id="{11398160-F924-40A8-B014-03E3BB1BC75D}"/>
              </a:ext>
            </a:extLst>
          </p:cNvPr>
          <p:cNvPicPr>
            <a:picLocks noChangeAspect="1"/>
          </p:cNvPicPr>
          <p:nvPr/>
        </p:nvPicPr>
        <p:blipFill>
          <a:blip r:embed="rId9"/>
          <a:stretch>
            <a:fillRect/>
          </a:stretch>
        </p:blipFill>
        <p:spPr>
          <a:xfrm>
            <a:off x="11379964" y="-3581"/>
            <a:ext cx="786063" cy="3187405"/>
          </a:xfrm>
          <a:prstGeom prst="rect">
            <a:avLst/>
          </a:prstGeom>
        </p:spPr>
      </p:pic>
      <p:pic>
        <p:nvPicPr>
          <p:cNvPr id="24" name="Picture 23">
            <a:extLst>
              <a:ext uri="{FF2B5EF4-FFF2-40B4-BE49-F238E27FC236}">
                <a16:creationId xmlns:a16="http://schemas.microsoft.com/office/drawing/2014/main" id="{0EE3D149-1CD3-4064-9006-48F259FE6A33}"/>
              </a:ext>
            </a:extLst>
          </p:cNvPr>
          <p:cNvPicPr>
            <a:picLocks noChangeAspect="1"/>
          </p:cNvPicPr>
          <p:nvPr/>
        </p:nvPicPr>
        <p:blipFill>
          <a:blip r:embed="rId9"/>
          <a:stretch>
            <a:fillRect/>
          </a:stretch>
        </p:blipFill>
        <p:spPr>
          <a:xfrm>
            <a:off x="9187094" y="3532624"/>
            <a:ext cx="2905116" cy="1985905"/>
          </a:xfrm>
          <a:prstGeom prst="rect">
            <a:avLst/>
          </a:prstGeom>
        </p:spPr>
      </p:pic>
    </p:spTree>
    <p:extLst>
      <p:ext uri="{BB962C8B-B14F-4D97-AF65-F5344CB8AC3E}">
        <p14:creationId xmlns:p14="http://schemas.microsoft.com/office/powerpoint/2010/main" val="137389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C11F-BB84-4BE0-B579-9C491728F778}"/>
              </a:ext>
            </a:extLst>
          </p:cNvPr>
          <p:cNvPicPr>
            <a:picLocks noChangeAspect="1"/>
          </p:cNvPicPr>
          <p:nvPr/>
        </p:nvPicPr>
        <p:blipFill>
          <a:blip r:embed="rId2"/>
          <a:stretch>
            <a:fillRect/>
          </a:stretch>
        </p:blipFill>
        <p:spPr>
          <a:xfrm>
            <a:off x="0" y="0"/>
            <a:ext cx="5295900" cy="4981575"/>
          </a:xfrm>
          <a:prstGeom prst="rect">
            <a:avLst/>
          </a:prstGeom>
        </p:spPr>
      </p:pic>
      <p:sp>
        <p:nvSpPr>
          <p:cNvPr id="5" name="TextBox 4">
            <a:extLst>
              <a:ext uri="{FF2B5EF4-FFF2-40B4-BE49-F238E27FC236}">
                <a16:creationId xmlns:a16="http://schemas.microsoft.com/office/drawing/2014/main" id="{6E0F6562-7F5F-493D-933B-6D7F8B12BEF3}"/>
              </a:ext>
            </a:extLst>
          </p:cNvPr>
          <p:cNvSpPr txBox="1"/>
          <p:nvPr/>
        </p:nvSpPr>
        <p:spPr>
          <a:xfrm>
            <a:off x="-1" y="4981575"/>
            <a:ext cx="3429001" cy="369332"/>
          </a:xfrm>
          <a:prstGeom prst="rect">
            <a:avLst/>
          </a:prstGeom>
          <a:noFill/>
        </p:spPr>
        <p:txBody>
          <a:bodyPr wrap="square">
            <a:spAutoFit/>
          </a:bodyPr>
          <a:lstStyle/>
          <a:p>
            <a:pPr marL="342900" indent="-342900">
              <a:buFont typeface="Wingdings" panose="05000000000000000000" pitchFamily="2" charset="2"/>
              <a:buChar char="Ø"/>
            </a:pPr>
            <a:r>
              <a:rPr lang="en-US"/>
              <a:t>Manipulating Dates and Times </a:t>
            </a:r>
          </a:p>
        </p:txBody>
      </p:sp>
      <p:sp>
        <p:nvSpPr>
          <p:cNvPr id="6" name="Rectangle 5">
            <a:extLst>
              <a:ext uri="{FF2B5EF4-FFF2-40B4-BE49-F238E27FC236}">
                <a16:creationId xmlns:a16="http://schemas.microsoft.com/office/drawing/2014/main" id="{530E8C71-BB2C-4228-9832-0174AC7A1075}"/>
              </a:ext>
            </a:extLst>
          </p:cNvPr>
          <p:cNvSpPr/>
          <p:nvPr/>
        </p:nvSpPr>
        <p:spPr>
          <a:xfrm>
            <a:off x="68826" y="5350907"/>
            <a:ext cx="5631422" cy="600164"/>
          </a:xfrm>
          <a:prstGeom prst="rect">
            <a:avLst/>
          </a:prstGeom>
        </p:spPr>
        <p:txBody>
          <a:bodyPr wrap="square">
            <a:spAutoFit/>
          </a:bodyPr>
          <a:lstStyle/>
          <a:p>
            <a:r>
              <a:rPr lang="en-US" sz="1100"/>
              <a:t>Adding to a date is easy. The date and time classes are immutable. As you learned in Chapter 2,</a:t>
            </a:r>
          </a:p>
          <a:p>
            <a:r>
              <a:rPr lang="en-US" sz="1100"/>
              <a:t> “Design Patterns and Principles,” this means that we need to remember to assign the results of</a:t>
            </a:r>
          </a:p>
          <a:p>
            <a:r>
              <a:rPr lang="en-US" sz="1100"/>
              <a:t> these methods to a reference variable so that they are not lost.</a:t>
            </a:r>
          </a:p>
        </p:txBody>
      </p:sp>
      <p:cxnSp>
        <p:nvCxnSpPr>
          <p:cNvPr id="7" name="Straight Connector 6">
            <a:extLst>
              <a:ext uri="{FF2B5EF4-FFF2-40B4-BE49-F238E27FC236}">
                <a16:creationId xmlns:a16="http://schemas.microsoft.com/office/drawing/2014/main" id="{0135A772-4F65-456C-AEA6-20C207A8DBA0}"/>
              </a:ext>
            </a:extLst>
          </p:cNvPr>
          <p:cNvCxnSpPr>
            <a:cxnSpLocks/>
          </p:cNvCxnSpPr>
          <p:nvPr/>
        </p:nvCxnSpPr>
        <p:spPr>
          <a:xfrm>
            <a:off x="564371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38955A-25EC-4D12-85D2-4D31AFDD988A}"/>
              </a:ext>
            </a:extLst>
          </p:cNvPr>
          <p:cNvPicPr>
            <a:picLocks noChangeAspect="1"/>
          </p:cNvPicPr>
          <p:nvPr/>
        </p:nvPicPr>
        <p:blipFill>
          <a:blip r:embed="rId3"/>
          <a:stretch>
            <a:fillRect/>
          </a:stretch>
        </p:blipFill>
        <p:spPr>
          <a:xfrm>
            <a:off x="5803951" y="0"/>
            <a:ext cx="3990975" cy="1847850"/>
          </a:xfrm>
          <a:prstGeom prst="rect">
            <a:avLst/>
          </a:prstGeom>
        </p:spPr>
      </p:pic>
      <p:pic>
        <p:nvPicPr>
          <p:cNvPr id="9" name="Picture 8">
            <a:extLst>
              <a:ext uri="{FF2B5EF4-FFF2-40B4-BE49-F238E27FC236}">
                <a16:creationId xmlns:a16="http://schemas.microsoft.com/office/drawing/2014/main" id="{AEDF38C1-325C-4AB5-8F0B-7C25E976FAFE}"/>
              </a:ext>
            </a:extLst>
          </p:cNvPr>
          <p:cNvPicPr>
            <a:picLocks noChangeAspect="1"/>
          </p:cNvPicPr>
          <p:nvPr/>
        </p:nvPicPr>
        <p:blipFill>
          <a:blip r:embed="rId4"/>
          <a:stretch>
            <a:fillRect/>
          </a:stretch>
        </p:blipFill>
        <p:spPr>
          <a:xfrm>
            <a:off x="1674019" y="525262"/>
            <a:ext cx="3438525" cy="4341705"/>
          </a:xfrm>
          <a:prstGeom prst="rect">
            <a:avLst/>
          </a:prstGeom>
        </p:spPr>
      </p:pic>
      <p:pic>
        <p:nvPicPr>
          <p:cNvPr id="10" name="Picture 9">
            <a:extLst>
              <a:ext uri="{FF2B5EF4-FFF2-40B4-BE49-F238E27FC236}">
                <a16:creationId xmlns:a16="http://schemas.microsoft.com/office/drawing/2014/main" id="{2823EF11-9674-462C-971F-7E1406D3289A}"/>
              </a:ext>
            </a:extLst>
          </p:cNvPr>
          <p:cNvPicPr>
            <a:picLocks noChangeAspect="1"/>
          </p:cNvPicPr>
          <p:nvPr/>
        </p:nvPicPr>
        <p:blipFill>
          <a:blip r:embed="rId4"/>
          <a:stretch>
            <a:fillRect/>
          </a:stretch>
        </p:blipFill>
        <p:spPr>
          <a:xfrm>
            <a:off x="8072124" y="218554"/>
            <a:ext cx="3990975" cy="1628375"/>
          </a:xfrm>
          <a:prstGeom prst="rect">
            <a:avLst/>
          </a:prstGeom>
        </p:spPr>
      </p:pic>
      <p:sp>
        <p:nvSpPr>
          <p:cNvPr id="11" name="Rectangle 10">
            <a:extLst>
              <a:ext uri="{FF2B5EF4-FFF2-40B4-BE49-F238E27FC236}">
                <a16:creationId xmlns:a16="http://schemas.microsoft.com/office/drawing/2014/main" id="{0F565CD0-FF52-45C6-824E-4FEFEF12153A}"/>
              </a:ext>
            </a:extLst>
          </p:cNvPr>
          <p:cNvSpPr/>
          <p:nvPr/>
        </p:nvSpPr>
        <p:spPr>
          <a:xfrm>
            <a:off x="5643715" y="1799305"/>
            <a:ext cx="6096000" cy="261610"/>
          </a:xfrm>
          <a:prstGeom prst="rect">
            <a:avLst/>
          </a:prstGeom>
        </p:spPr>
        <p:txBody>
          <a:bodyPr>
            <a:spAutoFit/>
          </a:bodyPr>
          <a:lstStyle/>
          <a:p>
            <a:r>
              <a:rPr lang="en-US" sz="1100"/>
              <a:t>There are also nice, easy methods to go backward in time. This time, let’s work with LocalDateTime :</a:t>
            </a:r>
          </a:p>
        </p:txBody>
      </p:sp>
      <p:pic>
        <p:nvPicPr>
          <p:cNvPr id="12" name="Picture 11">
            <a:extLst>
              <a:ext uri="{FF2B5EF4-FFF2-40B4-BE49-F238E27FC236}">
                <a16:creationId xmlns:a16="http://schemas.microsoft.com/office/drawing/2014/main" id="{B4CC55BD-755E-45DE-AB53-9E6E725D5339}"/>
              </a:ext>
            </a:extLst>
          </p:cNvPr>
          <p:cNvPicPr>
            <a:picLocks noChangeAspect="1"/>
          </p:cNvPicPr>
          <p:nvPr/>
        </p:nvPicPr>
        <p:blipFill>
          <a:blip r:embed="rId5"/>
          <a:stretch>
            <a:fillRect/>
          </a:stretch>
        </p:blipFill>
        <p:spPr>
          <a:xfrm>
            <a:off x="5803951" y="2060915"/>
            <a:ext cx="4362450" cy="1809750"/>
          </a:xfrm>
          <a:prstGeom prst="rect">
            <a:avLst/>
          </a:prstGeom>
        </p:spPr>
      </p:pic>
      <p:pic>
        <p:nvPicPr>
          <p:cNvPr id="13" name="Picture 12">
            <a:extLst>
              <a:ext uri="{FF2B5EF4-FFF2-40B4-BE49-F238E27FC236}">
                <a16:creationId xmlns:a16="http://schemas.microsoft.com/office/drawing/2014/main" id="{192A242A-23AD-45BE-86C6-172CE2459211}"/>
              </a:ext>
            </a:extLst>
          </p:cNvPr>
          <p:cNvPicPr>
            <a:picLocks noChangeAspect="1"/>
          </p:cNvPicPr>
          <p:nvPr/>
        </p:nvPicPr>
        <p:blipFill>
          <a:blip r:embed="rId4"/>
          <a:stretch>
            <a:fillRect/>
          </a:stretch>
        </p:blipFill>
        <p:spPr>
          <a:xfrm>
            <a:off x="8645400" y="2575600"/>
            <a:ext cx="3318845" cy="1247440"/>
          </a:xfrm>
          <a:prstGeom prst="rect">
            <a:avLst/>
          </a:prstGeom>
        </p:spPr>
      </p:pic>
      <p:sp>
        <p:nvSpPr>
          <p:cNvPr id="14" name="Rectangle 13">
            <a:extLst>
              <a:ext uri="{FF2B5EF4-FFF2-40B4-BE49-F238E27FC236}">
                <a16:creationId xmlns:a16="http://schemas.microsoft.com/office/drawing/2014/main" id="{8D3EDB7B-0D76-4534-B1AB-D65067897268}"/>
              </a:ext>
            </a:extLst>
          </p:cNvPr>
          <p:cNvSpPr/>
          <p:nvPr/>
        </p:nvSpPr>
        <p:spPr>
          <a:xfrm>
            <a:off x="5643715" y="3870665"/>
            <a:ext cx="6096000" cy="430887"/>
          </a:xfrm>
          <a:prstGeom prst="rect">
            <a:avLst/>
          </a:prstGeom>
        </p:spPr>
        <p:txBody>
          <a:bodyPr>
            <a:spAutoFit/>
          </a:bodyPr>
          <a:lstStyle/>
          <a:p>
            <a:r>
              <a:rPr lang="en-US" sz="1100"/>
              <a:t>It is common for date and time methods to be chained. For example, without the print statements, the previous example could be rewritten as follows:</a:t>
            </a:r>
          </a:p>
        </p:txBody>
      </p:sp>
      <p:pic>
        <p:nvPicPr>
          <p:cNvPr id="15" name="Picture 14">
            <a:extLst>
              <a:ext uri="{FF2B5EF4-FFF2-40B4-BE49-F238E27FC236}">
                <a16:creationId xmlns:a16="http://schemas.microsoft.com/office/drawing/2014/main" id="{37A83BAD-C07A-4D13-8C1E-534AA8B7ADA3}"/>
              </a:ext>
            </a:extLst>
          </p:cNvPr>
          <p:cNvPicPr>
            <a:picLocks noChangeAspect="1"/>
          </p:cNvPicPr>
          <p:nvPr/>
        </p:nvPicPr>
        <p:blipFill>
          <a:blip r:embed="rId6"/>
          <a:stretch>
            <a:fillRect/>
          </a:stretch>
        </p:blipFill>
        <p:spPr>
          <a:xfrm>
            <a:off x="5797962" y="4286804"/>
            <a:ext cx="5219700" cy="762000"/>
          </a:xfrm>
          <a:prstGeom prst="rect">
            <a:avLst/>
          </a:prstGeom>
        </p:spPr>
      </p:pic>
      <p:pic>
        <p:nvPicPr>
          <p:cNvPr id="16" name="Picture 15">
            <a:extLst>
              <a:ext uri="{FF2B5EF4-FFF2-40B4-BE49-F238E27FC236}">
                <a16:creationId xmlns:a16="http://schemas.microsoft.com/office/drawing/2014/main" id="{625C309A-363F-47BD-A145-1F676F754066}"/>
              </a:ext>
            </a:extLst>
          </p:cNvPr>
          <p:cNvPicPr>
            <a:picLocks noChangeAspect="1"/>
          </p:cNvPicPr>
          <p:nvPr/>
        </p:nvPicPr>
        <p:blipFill>
          <a:blip r:embed="rId4"/>
          <a:stretch>
            <a:fillRect/>
          </a:stretch>
        </p:blipFill>
        <p:spPr>
          <a:xfrm>
            <a:off x="9436513" y="4620836"/>
            <a:ext cx="2623074" cy="511312"/>
          </a:xfrm>
          <a:prstGeom prst="rect">
            <a:avLst/>
          </a:prstGeom>
        </p:spPr>
      </p:pic>
      <p:sp>
        <p:nvSpPr>
          <p:cNvPr id="17" name="Rectangle 16">
            <a:extLst>
              <a:ext uri="{FF2B5EF4-FFF2-40B4-BE49-F238E27FC236}">
                <a16:creationId xmlns:a16="http://schemas.microsoft.com/office/drawing/2014/main" id="{C799BF4D-040D-4E17-A39C-25556CAB0907}"/>
              </a:ext>
            </a:extLst>
          </p:cNvPr>
          <p:cNvSpPr/>
          <p:nvPr/>
        </p:nvSpPr>
        <p:spPr>
          <a:xfrm>
            <a:off x="5647979" y="5053294"/>
            <a:ext cx="6096000" cy="430887"/>
          </a:xfrm>
          <a:prstGeom prst="rect">
            <a:avLst/>
          </a:prstGeom>
        </p:spPr>
        <p:txBody>
          <a:bodyPr>
            <a:spAutoFit/>
          </a:bodyPr>
          <a:lstStyle/>
          <a:p>
            <a:r>
              <a:rPr lang="en-US" sz="1100"/>
              <a:t>When you have a lot of manipulations to make, this chaining comes in handy. There are two ways that the exam creators can try to trick you. What do you think this prints? </a:t>
            </a:r>
          </a:p>
        </p:txBody>
      </p:sp>
      <p:pic>
        <p:nvPicPr>
          <p:cNvPr id="18" name="Picture 17">
            <a:extLst>
              <a:ext uri="{FF2B5EF4-FFF2-40B4-BE49-F238E27FC236}">
                <a16:creationId xmlns:a16="http://schemas.microsoft.com/office/drawing/2014/main" id="{8B1A3CF9-8E6D-416E-9ED8-2414A9A07C84}"/>
              </a:ext>
            </a:extLst>
          </p:cNvPr>
          <p:cNvPicPr>
            <a:picLocks noChangeAspect="1"/>
          </p:cNvPicPr>
          <p:nvPr/>
        </p:nvPicPr>
        <p:blipFill>
          <a:blip r:embed="rId7"/>
          <a:stretch>
            <a:fillRect/>
          </a:stretch>
        </p:blipFill>
        <p:spPr>
          <a:xfrm>
            <a:off x="5797962" y="5486221"/>
            <a:ext cx="3743325" cy="628650"/>
          </a:xfrm>
          <a:prstGeom prst="rect">
            <a:avLst/>
          </a:prstGeom>
        </p:spPr>
      </p:pic>
      <p:pic>
        <p:nvPicPr>
          <p:cNvPr id="19" name="Picture 18">
            <a:extLst>
              <a:ext uri="{FF2B5EF4-FFF2-40B4-BE49-F238E27FC236}">
                <a16:creationId xmlns:a16="http://schemas.microsoft.com/office/drawing/2014/main" id="{FE26E7AB-8821-417A-934B-CC4233CB5186}"/>
              </a:ext>
            </a:extLst>
          </p:cNvPr>
          <p:cNvPicPr>
            <a:picLocks noChangeAspect="1"/>
          </p:cNvPicPr>
          <p:nvPr/>
        </p:nvPicPr>
        <p:blipFill>
          <a:blip r:embed="rId4"/>
          <a:stretch>
            <a:fillRect/>
          </a:stretch>
        </p:blipFill>
        <p:spPr>
          <a:xfrm>
            <a:off x="7765091" y="5764314"/>
            <a:ext cx="4365933" cy="355654"/>
          </a:xfrm>
          <a:prstGeom prst="rect">
            <a:avLst/>
          </a:prstGeom>
        </p:spPr>
      </p:pic>
      <p:sp>
        <p:nvSpPr>
          <p:cNvPr id="20" name="Rectangle 19">
            <a:extLst>
              <a:ext uri="{FF2B5EF4-FFF2-40B4-BE49-F238E27FC236}">
                <a16:creationId xmlns:a16="http://schemas.microsoft.com/office/drawing/2014/main" id="{791490F1-6823-4C8B-9566-65344525EAC1}"/>
              </a:ext>
            </a:extLst>
          </p:cNvPr>
          <p:cNvSpPr/>
          <p:nvPr/>
        </p:nvSpPr>
        <p:spPr>
          <a:xfrm>
            <a:off x="5647979" y="6048531"/>
            <a:ext cx="6096000" cy="430887"/>
          </a:xfrm>
          <a:prstGeom prst="rect">
            <a:avLst/>
          </a:prstGeom>
        </p:spPr>
        <p:txBody>
          <a:bodyPr>
            <a:spAutoFit/>
          </a:bodyPr>
          <a:lstStyle/>
          <a:p>
            <a:r>
              <a:rPr lang="en-US" sz="1100"/>
              <a:t>The exam also may test to see if you remember what each of the date and time objects includes. Do you see what is wrong here?</a:t>
            </a:r>
          </a:p>
        </p:txBody>
      </p:sp>
      <p:pic>
        <p:nvPicPr>
          <p:cNvPr id="21" name="Picture 20">
            <a:extLst>
              <a:ext uri="{FF2B5EF4-FFF2-40B4-BE49-F238E27FC236}">
                <a16:creationId xmlns:a16="http://schemas.microsoft.com/office/drawing/2014/main" id="{DC485135-B438-427D-9A27-581245421B0A}"/>
              </a:ext>
            </a:extLst>
          </p:cNvPr>
          <p:cNvPicPr>
            <a:picLocks noChangeAspect="1"/>
          </p:cNvPicPr>
          <p:nvPr/>
        </p:nvPicPr>
        <p:blipFill>
          <a:blip r:embed="rId8"/>
          <a:stretch>
            <a:fillRect/>
          </a:stretch>
        </p:blipFill>
        <p:spPr>
          <a:xfrm>
            <a:off x="5797962" y="6515100"/>
            <a:ext cx="3657600" cy="342900"/>
          </a:xfrm>
          <a:prstGeom prst="rect">
            <a:avLst/>
          </a:prstGeom>
        </p:spPr>
      </p:pic>
      <p:pic>
        <p:nvPicPr>
          <p:cNvPr id="22" name="Picture 21">
            <a:extLst>
              <a:ext uri="{FF2B5EF4-FFF2-40B4-BE49-F238E27FC236}">
                <a16:creationId xmlns:a16="http://schemas.microsoft.com/office/drawing/2014/main" id="{93FA28EE-1601-48E9-A206-8502C88E890C}"/>
              </a:ext>
            </a:extLst>
          </p:cNvPr>
          <p:cNvPicPr>
            <a:picLocks noChangeAspect="1"/>
          </p:cNvPicPr>
          <p:nvPr/>
        </p:nvPicPr>
        <p:blipFill>
          <a:blip r:embed="rId4"/>
          <a:stretch>
            <a:fillRect/>
          </a:stretch>
        </p:blipFill>
        <p:spPr>
          <a:xfrm>
            <a:off x="7826067" y="6719579"/>
            <a:ext cx="4365933" cy="146889"/>
          </a:xfrm>
          <a:prstGeom prst="rect">
            <a:avLst/>
          </a:prstGeom>
        </p:spPr>
      </p:pic>
    </p:spTree>
    <p:extLst>
      <p:ext uri="{BB962C8B-B14F-4D97-AF65-F5344CB8AC3E}">
        <p14:creationId xmlns:p14="http://schemas.microsoft.com/office/powerpoint/2010/main" val="403146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5D2D9-8A83-4A28-AF67-763ADB24A8E0}"/>
              </a:ext>
            </a:extLst>
          </p:cNvPr>
          <p:cNvPicPr>
            <a:picLocks noChangeAspect="1"/>
          </p:cNvPicPr>
          <p:nvPr/>
        </p:nvPicPr>
        <p:blipFill>
          <a:blip r:embed="rId3"/>
          <a:stretch>
            <a:fillRect/>
          </a:stretch>
        </p:blipFill>
        <p:spPr>
          <a:xfrm>
            <a:off x="0" y="0"/>
            <a:ext cx="5286375" cy="3733800"/>
          </a:xfrm>
          <a:prstGeom prst="rect">
            <a:avLst/>
          </a:prstGeom>
        </p:spPr>
      </p:pic>
      <p:cxnSp>
        <p:nvCxnSpPr>
          <p:cNvPr id="5" name="Straight Connector 4">
            <a:extLst>
              <a:ext uri="{FF2B5EF4-FFF2-40B4-BE49-F238E27FC236}">
                <a16:creationId xmlns:a16="http://schemas.microsoft.com/office/drawing/2014/main" id="{7F137790-D227-4F21-B746-4FFE278899BA}"/>
              </a:ext>
            </a:extLst>
          </p:cNvPr>
          <p:cNvCxnSpPr>
            <a:cxnSpLocks/>
          </p:cNvCxnSpPr>
          <p:nvPr/>
        </p:nvCxnSpPr>
        <p:spPr>
          <a:xfrm>
            <a:off x="562896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F10BDE-A5F8-4897-87A7-DB503B57EA88}"/>
              </a:ext>
            </a:extLst>
          </p:cNvPr>
          <p:cNvSpPr txBox="1"/>
          <p:nvPr/>
        </p:nvSpPr>
        <p:spPr>
          <a:xfrm>
            <a:off x="1" y="3733800"/>
            <a:ext cx="4798449" cy="369332"/>
          </a:xfrm>
          <a:prstGeom prst="rect">
            <a:avLst/>
          </a:prstGeom>
          <a:noFill/>
        </p:spPr>
        <p:txBody>
          <a:bodyPr wrap="square">
            <a:spAutoFit/>
          </a:bodyPr>
          <a:lstStyle/>
          <a:p>
            <a:pPr marL="342900" indent="-342900">
              <a:buFont typeface="Wingdings" panose="05000000000000000000" pitchFamily="2" charset="2"/>
              <a:buChar char="Ø"/>
            </a:pPr>
            <a:r>
              <a:rPr lang="en-US"/>
              <a:t>Working with Periods </a:t>
            </a:r>
          </a:p>
        </p:txBody>
      </p:sp>
      <p:sp>
        <p:nvSpPr>
          <p:cNvPr id="7" name="Rectangle 6">
            <a:extLst>
              <a:ext uri="{FF2B5EF4-FFF2-40B4-BE49-F238E27FC236}">
                <a16:creationId xmlns:a16="http://schemas.microsoft.com/office/drawing/2014/main" id="{0F306CD3-FF3D-436E-B57E-A46E6DEDCDB8}"/>
              </a:ext>
            </a:extLst>
          </p:cNvPr>
          <p:cNvSpPr/>
          <p:nvPr/>
        </p:nvSpPr>
        <p:spPr>
          <a:xfrm>
            <a:off x="68826" y="4103132"/>
            <a:ext cx="5560131" cy="600164"/>
          </a:xfrm>
          <a:prstGeom prst="rect">
            <a:avLst/>
          </a:prstGeom>
        </p:spPr>
        <p:txBody>
          <a:bodyPr wrap="square">
            <a:spAutoFit/>
          </a:bodyPr>
          <a:lstStyle/>
          <a:p>
            <a:r>
              <a:rPr lang="en-US" sz="1100"/>
              <a:t>Now you know enough to do something fun with dates! Our zoo performs animal enrichment </a:t>
            </a:r>
          </a:p>
          <a:p>
            <a:r>
              <a:rPr lang="en-US" sz="1100"/>
              <a:t>activities to give the animals something fun to do. The head zookeeper has decided to switch </a:t>
            </a:r>
          </a:p>
          <a:p>
            <a:r>
              <a:rPr lang="en-US" sz="1100"/>
              <a:t>the toys every month. This system will continue for three months to see how it works out.</a:t>
            </a:r>
          </a:p>
        </p:txBody>
      </p:sp>
      <p:pic>
        <p:nvPicPr>
          <p:cNvPr id="8" name="Picture 7">
            <a:extLst>
              <a:ext uri="{FF2B5EF4-FFF2-40B4-BE49-F238E27FC236}">
                <a16:creationId xmlns:a16="http://schemas.microsoft.com/office/drawing/2014/main" id="{C3B88E78-B9D1-4309-AF07-6530423CD92F}"/>
              </a:ext>
            </a:extLst>
          </p:cNvPr>
          <p:cNvPicPr>
            <a:picLocks noChangeAspect="1"/>
          </p:cNvPicPr>
          <p:nvPr/>
        </p:nvPicPr>
        <p:blipFill>
          <a:blip r:embed="rId4"/>
          <a:stretch>
            <a:fillRect/>
          </a:stretch>
        </p:blipFill>
        <p:spPr>
          <a:xfrm>
            <a:off x="193726" y="4703296"/>
            <a:ext cx="5153025" cy="2009775"/>
          </a:xfrm>
          <a:prstGeom prst="rect">
            <a:avLst/>
          </a:prstGeom>
        </p:spPr>
      </p:pic>
      <p:sp>
        <p:nvSpPr>
          <p:cNvPr id="9" name="Rectangle 8">
            <a:extLst>
              <a:ext uri="{FF2B5EF4-FFF2-40B4-BE49-F238E27FC236}">
                <a16:creationId xmlns:a16="http://schemas.microsoft.com/office/drawing/2014/main" id="{2F40EFCC-4AC7-4109-9273-763F248FF442}"/>
              </a:ext>
            </a:extLst>
          </p:cNvPr>
          <p:cNvSpPr/>
          <p:nvPr/>
        </p:nvSpPr>
        <p:spPr>
          <a:xfrm>
            <a:off x="5628957" y="0"/>
            <a:ext cx="6096000" cy="430887"/>
          </a:xfrm>
          <a:prstGeom prst="rect">
            <a:avLst/>
          </a:prstGeom>
        </p:spPr>
        <p:txBody>
          <a:bodyPr>
            <a:spAutoFit/>
          </a:bodyPr>
          <a:lstStyle/>
          <a:p>
            <a:r>
              <a:rPr lang="en-US" sz="1100"/>
              <a:t>This code works fine. It adds a month to the date until it hits the end date. The problem is that this method can’t be reused. Our zookeeper wants to try different schedules to see which works best.</a:t>
            </a:r>
          </a:p>
        </p:txBody>
      </p:sp>
      <p:pic>
        <p:nvPicPr>
          <p:cNvPr id="10" name="Picture 9">
            <a:extLst>
              <a:ext uri="{FF2B5EF4-FFF2-40B4-BE49-F238E27FC236}">
                <a16:creationId xmlns:a16="http://schemas.microsoft.com/office/drawing/2014/main" id="{152913CC-ABF2-496E-AD2E-29178AD76BE4}"/>
              </a:ext>
            </a:extLst>
          </p:cNvPr>
          <p:cNvPicPr>
            <a:picLocks noChangeAspect="1"/>
          </p:cNvPicPr>
          <p:nvPr/>
        </p:nvPicPr>
        <p:blipFill>
          <a:blip r:embed="rId5"/>
          <a:stretch>
            <a:fillRect/>
          </a:stretch>
        </p:blipFill>
        <p:spPr>
          <a:xfrm>
            <a:off x="5687647" y="430887"/>
            <a:ext cx="5286370" cy="3067050"/>
          </a:xfrm>
          <a:prstGeom prst="rect">
            <a:avLst/>
          </a:prstGeom>
        </p:spPr>
      </p:pic>
      <p:sp>
        <p:nvSpPr>
          <p:cNvPr id="11" name="Rectangle 10">
            <a:extLst>
              <a:ext uri="{FF2B5EF4-FFF2-40B4-BE49-F238E27FC236}">
                <a16:creationId xmlns:a16="http://schemas.microsoft.com/office/drawing/2014/main" id="{8A63BB39-D5AA-4C46-A9C7-975BD6B1755E}"/>
              </a:ext>
            </a:extLst>
          </p:cNvPr>
          <p:cNvSpPr/>
          <p:nvPr/>
        </p:nvSpPr>
        <p:spPr>
          <a:xfrm>
            <a:off x="5628957" y="3436382"/>
            <a:ext cx="6096000" cy="430887"/>
          </a:xfrm>
          <a:prstGeom prst="rect">
            <a:avLst/>
          </a:prstGeom>
        </p:spPr>
        <p:txBody>
          <a:bodyPr>
            <a:spAutoFit/>
          </a:bodyPr>
          <a:lstStyle/>
          <a:p>
            <a:r>
              <a:rPr lang="en-US" sz="1100"/>
              <a:t>Luckily, Java has a Period class that we can pass in. This code does the same thing as the previous example:</a:t>
            </a:r>
          </a:p>
        </p:txBody>
      </p:sp>
      <p:pic>
        <p:nvPicPr>
          <p:cNvPr id="12" name="Picture 11">
            <a:extLst>
              <a:ext uri="{FF2B5EF4-FFF2-40B4-BE49-F238E27FC236}">
                <a16:creationId xmlns:a16="http://schemas.microsoft.com/office/drawing/2014/main" id="{BA5F212F-FF29-48BB-AF92-6616601F3243}"/>
              </a:ext>
            </a:extLst>
          </p:cNvPr>
          <p:cNvPicPr>
            <a:picLocks noChangeAspect="1"/>
          </p:cNvPicPr>
          <p:nvPr/>
        </p:nvPicPr>
        <p:blipFill>
          <a:blip r:embed="rId6"/>
          <a:stretch>
            <a:fillRect/>
          </a:stretch>
        </p:blipFill>
        <p:spPr>
          <a:xfrm>
            <a:off x="5753857" y="3867269"/>
            <a:ext cx="5038725" cy="2390775"/>
          </a:xfrm>
          <a:prstGeom prst="rect">
            <a:avLst/>
          </a:prstGeom>
        </p:spPr>
      </p:pic>
      <p:sp>
        <p:nvSpPr>
          <p:cNvPr id="13" name="Rectangle 12">
            <a:extLst>
              <a:ext uri="{FF2B5EF4-FFF2-40B4-BE49-F238E27FC236}">
                <a16:creationId xmlns:a16="http://schemas.microsoft.com/office/drawing/2014/main" id="{D42255F8-50C5-4189-B63D-7C39254EE0B7}"/>
              </a:ext>
            </a:extLst>
          </p:cNvPr>
          <p:cNvSpPr/>
          <p:nvPr/>
        </p:nvSpPr>
        <p:spPr>
          <a:xfrm>
            <a:off x="5628957" y="6427113"/>
            <a:ext cx="6096000" cy="430887"/>
          </a:xfrm>
          <a:prstGeom prst="rect">
            <a:avLst/>
          </a:prstGeom>
        </p:spPr>
        <p:txBody>
          <a:bodyPr>
            <a:spAutoFit/>
          </a:bodyPr>
          <a:lstStyle/>
          <a:p>
            <a:r>
              <a:rPr lang="en-US" sz="1100"/>
              <a:t>The method can add an arbitrary period of time that gets passed in. This allows us to reuse the same method for different periods of time as our zookeeper changes her mind.</a:t>
            </a:r>
          </a:p>
        </p:txBody>
      </p:sp>
      <p:pic>
        <p:nvPicPr>
          <p:cNvPr id="14" name="Picture 13">
            <a:extLst>
              <a:ext uri="{FF2B5EF4-FFF2-40B4-BE49-F238E27FC236}">
                <a16:creationId xmlns:a16="http://schemas.microsoft.com/office/drawing/2014/main" id="{261325D0-F735-4619-B3D4-F45333E0D64F}"/>
              </a:ext>
            </a:extLst>
          </p:cNvPr>
          <p:cNvPicPr>
            <a:picLocks noChangeAspect="1"/>
          </p:cNvPicPr>
          <p:nvPr/>
        </p:nvPicPr>
        <p:blipFill>
          <a:blip r:embed="rId7"/>
          <a:stretch>
            <a:fillRect/>
          </a:stretch>
        </p:blipFill>
        <p:spPr>
          <a:xfrm>
            <a:off x="1375606" y="955760"/>
            <a:ext cx="4169168" cy="2691032"/>
          </a:xfrm>
          <a:prstGeom prst="rect">
            <a:avLst/>
          </a:prstGeom>
        </p:spPr>
      </p:pic>
    </p:spTree>
    <p:extLst>
      <p:ext uri="{BB962C8B-B14F-4D97-AF65-F5344CB8AC3E}">
        <p14:creationId xmlns:p14="http://schemas.microsoft.com/office/powerpoint/2010/main" val="2536151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05DDCD-0F5B-47B9-A844-5BA79391B847}"/>
              </a:ext>
            </a:extLst>
          </p:cNvPr>
          <p:cNvSpPr/>
          <p:nvPr/>
        </p:nvSpPr>
        <p:spPr>
          <a:xfrm>
            <a:off x="0" y="0"/>
            <a:ext cx="2688557" cy="261610"/>
          </a:xfrm>
          <a:prstGeom prst="rect">
            <a:avLst/>
          </a:prstGeom>
        </p:spPr>
        <p:txBody>
          <a:bodyPr wrap="none">
            <a:spAutoFit/>
          </a:bodyPr>
          <a:lstStyle/>
          <a:p>
            <a:r>
              <a:rPr lang="en-US" sz="1100"/>
              <a:t>There are five ways to create a Period class:</a:t>
            </a:r>
          </a:p>
        </p:txBody>
      </p:sp>
      <p:pic>
        <p:nvPicPr>
          <p:cNvPr id="6" name="Picture 5">
            <a:extLst>
              <a:ext uri="{FF2B5EF4-FFF2-40B4-BE49-F238E27FC236}">
                <a16:creationId xmlns:a16="http://schemas.microsoft.com/office/drawing/2014/main" id="{09AB3CDC-B670-45D6-AD46-1900D5D80D8E}"/>
              </a:ext>
            </a:extLst>
          </p:cNvPr>
          <p:cNvPicPr>
            <a:picLocks noChangeAspect="1"/>
          </p:cNvPicPr>
          <p:nvPr/>
        </p:nvPicPr>
        <p:blipFill>
          <a:blip r:embed="rId2"/>
          <a:stretch>
            <a:fillRect/>
          </a:stretch>
        </p:blipFill>
        <p:spPr>
          <a:xfrm>
            <a:off x="105542" y="261610"/>
            <a:ext cx="5019675" cy="923925"/>
          </a:xfrm>
          <a:prstGeom prst="rect">
            <a:avLst/>
          </a:prstGeom>
        </p:spPr>
      </p:pic>
      <p:pic>
        <p:nvPicPr>
          <p:cNvPr id="7" name="Picture 6">
            <a:extLst>
              <a:ext uri="{FF2B5EF4-FFF2-40B4-BE49-F238E27FC236}">
                <a16:creationId xmlns:a16="http://schemas.microsoft.com/office/drawing/2014/main" id="{5A7E7613-C81E-4FA5-A4C9-4E29CE075081}"/>
              </a:ext>
            </a:extLst>
          </p:cNvPr>
          <p:cNvPicPr>
            <a:picLocks noChangeAspect="1"/>
          </p:cNvPicPr>
          <p:nvPr/>
        </p:nvPicPr>
        <p:blipFill>
          <a:blip r:embed="rId3"/>
          <a:stretch>
            <a:fillRect/>
          </a:stretch>
        </p:blipFill>
        <p:spPr>
          <a:xfrm>
            <a:off x="3504498" y="261609"/>
            <a:ext cx="1715969" cy="923925"/>
          </a:xfrm>
          <a:prstGeom prst="rect">
            <a:avLst/>
          </a:prstGeom>
        </p:spPr>
      </p:pic>
      <p:sp>
        <p:nvSpPr>
          <p:cNvPr id="8" name="Rectangle 7">
            <a:extLst>
              <a:ext uri="{FF2B5EF4-FFF2-40B4-BE49-F238E27FC236}">
                <a16:creationId xmlns:a16="http://schemas.microsoft.com/office/drawing/2014/main" id="{75EFA302-FC51-4B63-9FBC-1930F741FD1F}"/>
              </a:ext>
            </a:extLst>
          </p:cNvPr>
          <p:cNvSpPr/>
          <p:nvPr/>
        </p:nvSpPr>
        <p:spPr>
          <a:xfrm>
            <a:off x="0" y="1185534"/>
            <a:ext cx="6096000" cy="600164"/>
          </a:xfrm>
          <a:prstGeom prst="rect">
            <a:avLst/>
          </a:prstGeom>
        </p:spPr>
        <p:txBody>
          <a:bodyPr>
            <a:spAutoFit/>
          </a:bodyPr>
          <a:lstStyle/>
          <a:p>
            <a:r>
              <a:rPr lang="en-US" sz="1100"/>
              <a:t>There’s one catch. You cannot chain methods when creating a Period. The following code looks like it is equivalent to the everyYearAndAWeek example, but it’s not. Only the last method is used because the Period of_______ methods are static methods.</a:t>
            </a:r>
          </a:p>
        </p:txBody>
      </p:sp>
      <p:pic>
        <p:nvPicPr>
          <p:cNvPr id="9" name="Picture 8">
            <a:extLst>
              <a:ext uri="{FF2B5EF4-FFF2-40B4-BE49-F238E27FC236}">
                <a16:creationId xmlns:a16="http://schemas.microsoft.com/office/drawing/2014/main" id="{F481B7CD-E7FF-40D5-928A-6277F078E8BB}"/>
              </a:ext>
            </a:extLst>
          </p:cNvPr>
          <p:cNvPicPr>
            <a:picLocks noChangeAspect="1"/>
          </p:cNvPicPr>
          <p:nvPr/>
        </p:nvPicPr>
        <p:blipFill>
          <a:blip r:embed="rId4"/>
          <a:stretch>
            <a:fillRect/>
          </a:stretch>
        </p:blipFill>
        <p:spPr>
          <a:xfrm>
            <a:off x="105542" y="1785698"/>
            <a:ext cx="4486275" cy="914400"/>
          </a:xfrm>
          <a:prstGeom prst="rect">
            <a:avLst/>
          </a:prstGeom>
        </p:spPr>
      </p:pic>
      <p:sp>
        <p:nvSpPr>
          <p:cNvPr id="10" name="Rectangle 9">
            <a:extLst>
              <a:ext uri="{FF2B5EF4-FFF2-40B4-BE49-F238E27FC236}">
                <a16:creationId xmlns:a16="http://schemas.microsoft.com/office/drawing/2014/main" id="{28C0453A-F7F1-45AE-9CD8-79726D2563A9}"/>
              </a:ext>
            </a:extLst>
          </p:cNvPr>
          <p:cNvSpPr/>
          <p:nvPr/>
        </p:nvSpPr>
        <p:spPr>
          <a:xfrm>
            <a:off x="0" y="2700098"/>
            <a:ext cx="6096000" cy="769441"/>
          </a:xfrm>
          <a:prstGeom prst="rect">
            <a:avLst/>
          </a:prstGeom>
        </p:spPr>
        <p:txBody>
          <a:bodyPr>
            <a:spAutoFit/>
          </a:bodyPr>
          <a:lstStyle/>
          <a:p>
            <a:r>
              <a:rPr lang="en-US" sz="1100"/>
              <a:t>The of() method takes only years, months, and days. The ability to use another factory method to pass weeks is merely a convenience. As you might imagine, the actual period is stored in terms of years, months, and days. When you print out the value, Oracle displays any non-zero parts using the format shown in Figure 5.1.</a:t>
            </a:r>
          </a:p>
        </p:txBody>
      </p:sp>
      <p:pic>
        <p:nvPicPr>
          <p:cNvPr id="11" name="Picture 10">
            <a:extLst>
              <a:ext uri="{FF2B5EF4-FFF2-40B4-BE49-F238E27FC236}">
                <a16:creationId xmlns:a16="http://schemas.microsoft.com/office/drawing/2014/main" id="{AC3B9DEC-B323-4B31-A5CE-BE401094EE74}"/>
              </a:ext>
            </a:extLst>
          </p:cNvPr>
          <p:cNvPicPr>
            <a:picLocks noChangeAspect="1"/>
          </p:cNvPicPr>
          <p:nvPr/>
        </p:nvPicPr>
        <p:blipFill>
          <a:blip r:embed="rId5"/>
          <a:stretch>
            <a:fillRect/>
          </a:stretch>
        </p:blipFill>
        <p:spPr>
          <a:xfrm>
            <a:off x="103084" y="3469539"/>
            <a:ext cx="3095625" cy="1790700"/>
          </a:xfrm>
          <a:prstGeom prst="rect">
            <a:avLst/>
          </a:prstGeom>
        </p:spPr>
      </p:pic>
      <p:sp>
        <p:nvSpPr>
          <p:cNvPr id="12" name="Rectangle 11">
            <a:extLst>
              <a:ext uri="{FF2B5EF4-FFF2-40B4-BE49-F238E27FC236}">
                <a16:creationId xmlns:a16="http://schemas.microsoft.com/office/drawing/2014/main" id="{6DED8738-64C9-416F-B3D6-D74E307F9ED0}"/>
              </a:ext>
            </a:extLst>
          </p:cNvPr>
          <p:cNvSpPr/>
          <p:nvPr/>
        </p:nvSpPr>
        <p:spPr>
          <a:xfrm>
            <a:off x="0" y="5260239"/>
            <a:ext cx="6096000" cy="600164"/>
          </a:xfrm>
          <a:prstGeom prst="rect">
            <a:avLst/>
          </a:prstGeom>
        </p:spPr>
        <p:txBody>
          <a:bodyPr>
            <a:spAutoFit/>
          </a:bodyPr>
          <a:lstStyle/>
          <a:p>
            <a:r>
              <a:rPr lang="en-US" sz="1100"/>
              <a:t>As you can see, the P always starts out the String to show it is a period measure. Then come the number of years, number of months, and number of days. If any of these are zero, they are omitted. Can you figure out what this outputs?</a:t>
            </a:r>
          </a:p>
        </p:txBody>
      </p:sp>
      <p:cxnSp>
        <p:nvCxnSpPr>
          <p:cNvPr id="13" name="Straight Connector 12">
            <a:extLst>
              <a:ext uri="{FF2B5EF4-FFF2-40B4-BE49-F238E27FC236}">
                <a16:creationId xmlns:a16="http://schemas.microsoft.com/office/drawing/2014/main" id="{E788D703-73C0-4C0B-A3B6-248375147DF2}"/>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2EFF691-BA6F-4E6C-8438-4E2A6A345518}"/>
              </a:ext>
            </a:extLst>
          </p:cNvPr>
          <p:cNvPicPr>
            <a:picLocks noChangeAspect="1"/>
          </p:cNvPicPr>
          <p:nvPr/>
        </p:nvPicPr>
        <p:blipFill>
          <a:blip r:embed="rId6"/>
          <a:stretch>
            <a:fillRect/>
          </a:stretch>
        </p:blipFill>
        <p:spPr>
          <a:xfrm>
            <a:off x="103084" y="5860403"/>
            <a:ext cx="3524250" cy="590550"/>
          </a:xfrm>
          <a:prstGeom prst="rect">
            <a:avLst/>
          </a:prstGeom>
        </p:spPr>
      </p:pic>
      <p:pic>
        <p:nvPicPr>
          <p:cNvPr id="20" name="Picture 19">
            <a:extLst>
              <a:ext uri="{FF2B5EF4-FFF2-40B4-BE49-F238E27FC236}">
                <a16:creationId xmlns:a16="http://schemas.microsoft.com/office/drawing/2014/main" id="{F33BC1F6-F2F8-407F-A192-2532AB3AE947}"/>
              </a:ext>
            </a:extLst>
          </p:cNvPr>
          <p:cNvPicPr>
            <a:picLocks noChangeAspect="1"/>
          </p:cNvPicPr>
          <p:nvPr/>
        </p:nvPicPr>
        <p:blipFill>
          <a:blip r:embed="rId3"/>
          <a:stretch>
            <a:fillRect/>
          </a:stretch>
        </p:blipFill>
        <p:spPr>
          <a:xfrm>
            <a:off x="2769853" y="5758370"/>
            <a:ext cx="3069970" cy="934017"/>
          </a:xfrm>
          <a:prstGeom prst="rect">
            <a:avLst/>
          </a:prstGeom>
        </p:spPr>
      </p:pic>
      <p:sp>
        <p:nvSpPr>
          <p:cNvPr id="21" name="Rectangle 20">
            <a:extLst>
              <a:ext uri="{FF2B5EF4-FFF2-40B4-BE49-F238E27FC236}">
                <a16:creationId xmlns:a16="http://schemas.microsoft.com/office/drawing/2014/main" id="{77B92E68-15BB-4F58-8FED-C72723875715}"/>
              </a:ext>
            </a:extLst>
          </p:cNvPr>
          <p:cNvSpPr/>
          <p:nvPr/>
        </p:nvSpPr>
        <p:spPr>
          <a:xfrm>
            <a:off x="6154995" y="0"/>
            <a:ext cx="6096000" cy="261610"/>
          </a:xfrm>
          <a:prstGeom prst="rect">
            <a:avLst/>
          </a:prstGeom>
        </p:spPr>
        <p:txBody>
          <a:bodyPr>
            <a:spAutoFit/>
          </a:bodyPr>
          <a:lstStyle/>
          <a:p>
            <a:r>
              <a:rPr lang="en-US" sz="1100"/>
              <a:t>The last thing to know about Period is what objects it can be used with. Let’s look at some code:</a:t>
            </a:r>
          </a:p>
        </p:txBody>
      </p:sp>
      <p:pic>
        <p:nvPicPr>
          <p:cNvPr id="24" name="Picture 23">
            <a:extLst>
              <a:ext uri="{FF2B5EF4-FFF2-40B4-BE49-F238E27FC236}">
                <a16:creationId xmlns:a16="http://schemas.microsoft.com/office/drawing/2014/main" id="{878DC787-EE48-46D0-90CE-47C721B5084A}"/>
              </a:ext>
            </a:extLst>
          </p:cNvPr>
          <p:cNvPicPr>
            <a:picLocks noChangeAspect="1"/>
          </p:cNvPicPr>
          <p:nvPr/>
        </p:nvPicPr>
        <p:blipFill>
          <a:blip r:embed="rId7"/>
          <a:stretch>
            <a:fillRect/>
          </a:stretch>
        </p:blipFill>
        <p:spPr>
          <a:xfrm>
            <a:off x="6279739" y="261609"/>
            <a:ext cx="5467350" cy="1314450"/>
          </a:xfrm>
          <a:prstGeom prst="rect">
            <a:avLst/>
          </a:prstGeom>
        </p:spPr>
      </p:pic>
      <p:pic>
        <p:nvPicPr>
          <p:cNvPr id="25" name="Picture 24">
            <a:extLst>
              <a:ext uri="{FF2B5EF4-FFF2-40B4-BE49-F238E27FC236}">
                <a16:creationId xmlns:a16="http://schemas.microsoft.com/office/drawing/2014/main" id="{D3C813F1-05B1-4A14-B746-8F3CEF2BB3FF}"/>
              </a:ext>
            </a:extLst>
          </p:cNvPr>
          <p:cNvPicPr>
            <a:picLocks noChangeAspect="1"/>
          </p:cNvPicPr>
          <p:nvPr/>
        </p:nvPicPr>
        <p:blipFill>
          <a:blip r:embed="rId3"/>
          <a:stretch>
            <a:fillRect/>
          </a:stretch>
        </p:blipFill>
        <p:spPr>
          <a:xfrm>
            <a:off x="9353886" y="806618"/>
            <a:ext cx="2757382" cy="769441"/>
          </a:xfrm>
          <a:prstGeom prst="rect">
            <a:avLst/>
          </a:prstGeom>
        </p:spPr>
      </p:pic>
      <p:sp>
        <p:nvSpPr>
          <p:cNvPr id="26" name="TextBox 25">
            <a:extLst>
              <a:ext uri="{FF2B5EF4-FFF2-40B4-BE49-F238E27FC236}">
                <a16:creationId xmlns:a16="http://schemas.microsoft.com/office/drawing/2014/main" id="{27D88375-1378-46A7-A4F0-27835804DD32}"/>
              </a:ext>
            </a:extLst>
          </p:cNvPr>
          <p:cNvSpPr txBox="1"/>
          <p:nvPr/>
        </p:nvSpPr>
        <p:spPr>
          <a:xfrm>
            <a:off x="6027174" y="1576059"/>
            <a:ext cx="2897285" cy="369332"/>
          </a:xfrm>
          <a:prstGeom prst="rect">
            <a:avLst/>
          </a:prstGeom>
          <a:noFill/>
        </p:spPr>
        <p:txBody>
          <a:bodyPr wrap="square">
            <a:spAutoFit/>
          </a:bodyPr>
          <a:lstStyle/>
          <a:p>
            <a:pPr marL="342900" indent="-342900">
              <a:buFont typeface="Wingdings" panose="05000000000000000000" pitchFamily="2" charset="2"/>
              <a:buChar char="Ø"/>
            </a:pPr>
            <a:r>
              <a:rPr lang="en-US"/>
              <a:t>Working with Durations </a:t>
            </a:r>
          </a:p>
        </p:txBody>
      </p:sp>
      <p:sp>
        <p:nvSpPr>
          <p:cNvPr id="27" name="Rectangle 26">
            <a:extLst>
              <a:ext uri="{FF2B5EF4-FFF2-40B4-BE49-F238E27FC236}">
                <a16:creationId xmlns:a16="http://schemas.microsoft.com/office/drawing/2014/main" id="{4EE09283-2745-45F8-921B-0509113614D5}"/>
              </a:ext>
            </a:extLst>
          </p:cNvPr>
          <p:cNvSpPr/>
          <p:nvPr/>
        </p:nvSpPr>
        <p:spPr>
          <a:xfrm>
            <a:off x="6096000" y="1858177"/>
            <a:ext cx="6096000" cy="769441"/>
          </a:xfrm>
          <a:prstGeom prst="rect">
            <a:avLst/>
          </a:prstGeom>
        </p:spPr>
        <p:txBody>
          <a:bodyPr>
            <a:spAutoFit/>
          </a:bodyPr>
          <a:lstStyle/>
          <a:p>
            <a:r>
              <a:rPr lang="en-US" sz="1100"/>
              <a:t>You’ve probably noticed by now that a Period is a day or more of time. There is also Duration, which is intended for smaller units of time. For Duration, you can specify the number of days, hours, minutes, seconds, or nanoseconds. And yes, you could pass 365 days to make a year, but you really shouldn’t—that’s what Period is for.</a:t>
            </a:r>
          </a:p>
        </p:txBody>
      </p:sp>
      <p:sp>
        <p:nvSpPr>
          <p:cNvPr id="28" name="Rectangle 27">
            <a:extLst>
              <a:ext uri="{FF2B5EF4-FFF2-40B4-BE49-F238E27FC236}">
                <a16:creationId xmlns:a16="http://schemas.microsoft.com/office/drawing/2014/main" id="{2B03A806-9744-4F03-B130-20C6D15FB19B}"/>
              </a:ext>
            </a:extLst>
          </p:cNvPr>
          <p:cNvSpPr/>
          <p:nvPr/>
        </p:nvSpPr>
        <p:spPr>
          <a:xfrm>
            <a:off x="6096000" y="2664771"/>
            <a:ext cx="6096000" cy="769441"/>
          </a:xfrm>
          <a:prstGeom prst="rect">
            <a:avLst/>
          </a:prstGeom>
        </p:spPr>
        <p:txBody>
          <a:bodyPr>
            <a:spAutoFit/>
          </a:bodyPr>
          <a:lstStyle/>
          <a:p>
            <a:r>
              <a:rPr lang="en-US" sz="1100"/>
              <a:t>Conveniently, Duration roughly works the same way as Period, except it is used with objects that have time. Remember that a Period is output beginning with a P. Duration is output beginning with PT, which you can think of as a period of time. A Duration is stored in hours, minutes, and seconds. The number of seconds includes fractional seconds.</a:t>
            </a:r>
          </a:p>
        </p:txBody>
      </p:sp>
      <p:sp>
        <p:nvSpPr>
          <p:cNvPr id="29" name="Rectangle 28">
            <a:extLst>
              <a:ext uri="{FF2B5EF4-FFF2-40B4-BE49-F238E27FC236}">
                <a16:creationId xmlns:a16="http://schemas.microsoft.com/office/drawing/2014/main" id="{0B1195D8-BCFB-4248-A9C5-76E3970470B6}"/>
              </a:ext>
            </a:extLst>
          </p:cNvPr>
          <p:cNvSpPr/>
          <p:nvPr/>
        </p:nvSpPr>
        <p:spPr>
          <a:xfrm>
            <a:off x="6096000" y="3474481"/>
            <a:ext cx="6096000" cy="261610"/>
          </a:xfrm>
          <a:prstGeom prst="rect">
            <a:avLst/>
          </a:prstGeom>
        </p:spPr>
        <p:txBody>
          <a:bodyPr>
            <a:spAutoFit/>
          </a:bodyPr>
          <a:lstStyle/>
          <a:p>
            <a:r>
              <a:rPr lang="en-US" sz="1100"/>
              <a:t>We can create a Duration using a number of different granularities: </a:t>
            </a:r>
          </a:p>
        </p:txBody>
      </p:sp>
      <p:pic>
        <p:nvPicPr>
          <p:cNvPr id="30" name="Picture 29">
            <a:extLst>
              <a:ext uri="{FF2B5EF4-FFF2-40B4-BE49-F238E27FC236}">
                <a16:creationId xmlns:a16="http://schemas.microsoft.com/office/drawing/2014/main" id="{6C338A01-F472-43DC-82AB-1167FF7DC922}"/>
              </a:ext>
            </a:extLst>
          </p:cNvPr>
          <p:cNvPicPr>
            <a:picLocks noChangeAspect="1"/>
          </p:cNvPicPr>
          <p:nvPr/>
        </p:nvPicPr>
        <p:blipFill>
          <a:blip r:embed="rId8"/>
          <a:stretch>
            <a:fillRect/>
          </a:stretch>
        </p:blipFill>
        <p:spPr>
          <a:xfrm>
            <a:off x="6279739" y="3776360"/>
            <a:ext cx="4591050" cy="1076325"/>
          </a:xfrm>
          <a:prstGeom prst="rect">
            <a:avLst/>
          </a:prstGeom>
        </p:spPr>
      </p:pic>
      <p:pic>
        <p:nvPicPr>
          <p:cNvPr id="31" name="Picture 30">
            <a:extLst>
              <a:ext uri="{FF2B5EF4-FFF2-40B4-BE49-F238E27FC236}">
                <a16:creationId xmlns:a16="http://schemas.microsoft.com/office/drawing/2014/main" id="{ADFE5E00-5C2B-4267-8597-01083556087B}"/>
              </a:ext>
            </a:extLst>
          </p:cNvPr>
          <p:cNvPicPr>
            <a:picLocks noChangeAspect="1"/>
          </p:cNvPicPr>
          <p:nvPr/>
        </p:nvPicPr>
        <p:blipFill>
          <a:blip r:embed="rId3"/>
          <a:stretch>
            <a:fillRect/>
          </a:stretch>
        </p:blipFill>
        <p:spPr>
          <a:xfrm>
            <a:off x="9674174" y="3773218"/>
            <a:ext cx="2297979" cy="1155454"/>
          </a:xfrm>
          <a:prstGeom prst="rect">
            <a:avLst/>
          </a:prstGeom>
        </p:spPr>
      </p:pic>
      <p:sp>
        <p:nvSpPr>
          <p:cNvPr id="32" name="Rectangle 31">
            <a:extLst>
              <a:ext uri="{FF2B5EF4-FFF2-40B4-BE49-F238E27FC236}">
                <a16:creationId xmlns:a16="http://schemas.microsoft.com/office/drawing/2014/main" id="{5882CF3D-146E-4B44-A499-D8E8847D7CAB}"/>
              </a:ext>
            </a:extLst>
          </p:cNvPr>
          <p:cNvSpPr/>
          <p:nvPr/>
        </p:nvSpPr>
        <p:spPr>
          <a:xfrm>
            <a:off x="6096000" y="4892954"/>
            <a:ext cx="6096000" cy="1954381"/>
          </a:xfrm>
          <a:prstGeom prst="rect">
            <a:avLst/>
          </a:prstGeom>
        </p:spPr>
        <p:txBody>
          <a:bodyPr>
            <a:spAutoFit/>
          </a:bodyPr>
          <a:lstStyle/>
          <a:p>
            <a:r>
              <a:rPr lang="en-US" sz="1100"/>
              <a:t>This is similar to Period. We pass a number to the proper method. We also try to make the code readable. We could say </a:t>
            </a:r>
            <a:r>
              <a:rPr lang="en-US" sz="1100" err="1"/>
              <a:t>Duration.ofSeconds</a:t>
            </a:r>
            <a:r>
              <a:rPr lang="en-US" sz="1100"/>
              <a:t>(3600) to mean one hour. That’s just confusing. Although the exam prides itself on being confusing, it isn’t testing your mathematical ability in converting between units of dates. </a:t>
            </a:r>
          </a:p>
          <a:p>
            <a:endParaRPr lang="en-US" sz="1100"/>
          </a:p>
          <a:p>
            <a:r>
              <a:rPr lang="en-US" sz="1100"/>
              <a:t>Duration doesn’t have a constructor that takes multiple units like Period does. If you want something to happen every hour and a half, you would specify 90 minutes. </a:t>
            </a:r>
          </a:p>
          <a:p>
            <a:endParaRPr lang="en-US" sz="1100"/>
          </a:p>
          <a:p>
            <a:r>
              <a:rPr lang="en-US" sz="1100"/>
              <a:t>Duration includes another more generic factory method. It takes a number and a </a:t>
            </a:r>
            <a:r>
              <a:rPr lang="en-US" sz="1100" err="1"/>
              <a:t>TemporalUnit</a:t>
            </a:r>
            <a:r>
              <a:rPr lang="en-US" sz="1100"/>
              <a:t>. The idea is, say, something like “5 seconds.” However, </a:t>
            </a:r>
            <a:r>
              <a:rPr lang="en-US" sz="1100" err="1"/>
              <a:t>TemporalUnit</a:t>
            </a:r>
            <a:r>
              <a:rPr lang="en-US" sz="1100"/>
              <a:t> is an interface. At the moment, there is only one implementation named </a:t>
            </a:r>
            <a:r>
              <a:rPr lang="en-US" sz="1100" err="1"/>
              <a:t>ChronoUnit</a:t>
            </a:r>
            <a:r>
              <a:rPr lang="en-US" sz="1100"/>
              <a:t>. </a:t>
            </a:r>
          </a:p>
        </p:txBody>
      </p:sp>
    </p:spTree>
    <p:extLst>
      <p:ext uri="{BB962C8B-B14F-4D97-AF65-F5344CB8AC3E}">
        <p14:creationId xmlns:p14="http://schemas.microsoft.com/office/powerpoint/2010/main" val="656263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540D06-A9AB-4031-810A-F059F17D98D7}"/>
              </a:ext>
            </a:extLst>
          </p:cNvPr>
          <p:cNvSpPr/>
          <p:nvPr/>
        </p:nvSpPr>
        <p:spPr>
          <a:xfrm>
            <a:off x="0" y="0"/>
            <a:ext cx="5486400" cy="261610"/>
          </a:xfrm>
          <a:prstGeom prst="rect">
            <a:avLst/>
          </a:prstGeom>
        </p:spPr>
        <p:txBody>
          <a:bodyPr wrap="square">
            <a:spAutoFit/>
          </a:bodyPr>
          <a:lstStyle/>
          <a:p>
            <a:r>
              <a:rPr lang="en-US" sz="1100"/>
              <a:t>The previous example could be rewritten as this:</a:t>
            </a:r>
          </a:p>
        </p:txBody>
      </p:sp>
      <p:pic>
        <p:nvPicPr>
          <p:cNvPr id="5" name="Picture 4">
            <a:extLst>
              <a:ext uri="{FF2B5EF4-FFF2-40B4-BE49-F238E27FC236}">
                <a16:creationId xmlns:a16="http://schemas.microsoft.com/office/drawing/2014/main" id="{F4159376-40D2-4715-BB1F-A3254F1B8E0B}"/>
              </a:ext>
            </a:extLst>
          </p:cNvPr>
          <p:cNvPicPr>
            <a:picLocks noChangeAspect="1"/>
          </p:cNvPicPr>
          <p:nvPr/>
        </p:nvPicPr>
        <p:blipFill>
          <a:blip r:embed="rId2"/>
          <a:stretch>
            <a:fillRect/>
          </a:stretch>
        </p:blipFill>
        <p:spPr>
          <a:xfrm>
            <a:off x="119062" y="261610"/>
            <a:ext cx="4219575" cy="1123950"/>
          </a:xfrm>
          <a:prstGeom prst="rect">
            <a:avLst/>
          </a:prstGeom>
        </p:spPr>
      </p:pic>
      <p:sp>
        <p:nvSpPr>
          <p:cNvPr id="6" name="Rectangle 5">
            <a:extLst>
              <a:ext uri="{FF2B5EF4-FFF2-40B4-BE49-F238E27FC236}">
                <a16:creationId xmlns:a16="http://schemas.microsoft.com/office/drawing/2014/main" id="{B893BBC4-EE27-49CB-A421-5A16D13BC67B}"/>
              </a:ext>
            </a:extLst>
          </p:cNvPr>
          <p:cNvSpPr/>
          <p:nvPr/>
        </p:nvSpPr>
        <p:spPr>
          <a:xfrm>
            <a:off x="0" y="1385560"/>
            <a:ext cx="6096000" cy="261610"/>
          </a:xfrm>
          <a:prstGeom prst="rect">
            <a:avLst/>
          </a:prstGeom>
        </p:spPr>
        <p:txBody>
          <a:bodyPr wrap="square">
            <a:spAutoFit/>
          </a:bodyPr>
          <a:lstStyle/>
          <a:p>
            <a:r>
              <a:rPr lang="en-US" sz="1100" err="1"/>
              <a:t>ChronoUnit</a:t>
            </a:r>
            <a:r>
              <a:rPr lang="en-US" sz="1100"/>
              <a:t> also includes some convenient units such as </a:t>
            </a:r>
            <a:r>
              <a:rPr lang="en-US" sz="1100" err="1"/>
              <a:t>ChronoUnit.HALF_DAYS</a:t>
            </a:r>
            <a:r>
              <a:rPr lang="en-US" sz="1100"/>
              <a:t> to represent 12 hours. </a:t>
            </a:r>
          </a:p>
        </p:txBody>
      </p:sp>
      <p:pic>
        <p:nvPicPr>
          <p:cNvPr id="7" name="Picture 6">
            <a:extLst>
              <a:ext uri="{FF2B5EF4-FFF2-40B4-BE49-F238E27FC236}">
                <a16:creationId xmlns:a16="http://schemas.microsoft.com/office/drawing/2014/main" id="{046BBB29-C6AA-4E96-B42E-711D8AFE2CCF}"/>
              </a:ext>
            </a:extLst>
          </p:cNvPr>
          <p:cNvPicPr>
            <a:picLocks noChangeAspect="1"/>
          </p:cNvPicPr>
          <p:nvPr/>
        </p:nvPicPr>
        <p:blipFill>
          <a:blip r:embed="rId3"/>
          <a:stretch>
            <a:fillRect/>
          </a:stretch>
        </p:blipFill>
        <p:spPr>
          <a:xfrm>
            <a:off x="109537" y="1647170"/>
            <a:ext cx="5267325" cy="2009775"/>
          </a:xfrm>
          <a:prstGeom prst="rect">
            <a:avLst/>
          </a:prstGeom>
        </p:spPr>
      </p:pic>
      <p:pic>
        <p:nvPicPr>
          <p:cNvPr id="8" name="Picture 7">
            <a:extLst>
              <a:ext uri="{FF2B5EF4-FFF2-40B4-BE49-F238E27FC236}">
                <a16:creationId xmlns:a16="http://schemas.microsoft.com/office/drawing/2014/main" id="{5176C479-5D7A-4ADF-8D6C-DFD22386D1A4}"/>
              </a:ext>
            </a:extLst>
          </p:cNvPr>
          <p:cNvPicPr>
            <a:picLocks noChangeAspect="1"/>
          </p:cNvPicPr>
          <p:nvPr/>
        </p:nvPicPr>
        <p:blipFill>
          <a:blip r:embed="rId4"/>
          <a:stretch>
            <a:fillRect/>
          </a:stretch>
        </p:blipFill>
        <p:spPr>
          <a:xfrm>
            <a:off x="3841877" y="2263877"/>
            <a:ext cx="1644522" cy="1165122"/>
          </a:xfrm>
          <a:prstGeom prst="rect">
            <a:avLst/>
          </a:prstGeom>
        </p:spPr>
      </p:pic>
      <p:pic>
        <p:nvPicPr>
          <p:cNvPr id="9" name="Picture 8">
            <a:extLst>
              <a:ext uri="{FF2B5EF4-FFF2-40B4-BE49-F238E27FC236}">
                <a16:creationId xmlns:a16="http://schemas.microsoft.com/office/drawing/2014/main" id="{26A5F336-C6C8-409A-A7DB-E16128E577BF}"/>
              </a:ext>
            </a:extLst>
          </p:cNvPr>
          <p:cNvPicPr>
            <a:picLocks noChangeAspect="1"/>
          </p:cNvPicPr>
          <p:nvPr/>
        </p:nvPicPr>
        <p:blipFill>
          <a:blip r:embed="rId4"/>
          <a:stretch>
            <a:fillRect/>
          </a:stretch>
        </p:blipFill>
        <p:spPr>
          <a:xfrm>
            <a:off x="3956178" y="3396020"/>
            <a:ext cx="1430210" cy="164929"/>
          </a:xfrm>
          <a:prstGeom prst="rect">
            <a:avLst/>
          </a:prstGeom>
        </p:spPr>
      </p:pic>
      <p:sp>
        <p:nvSpPr>
          <p:cNvPr id="10" name="Rectangle 9">
            <a:extLst>
              <a:ext uri="{FF2B5EF4-FFF2-40B4-BE49-F238E27FC236}">
                <a16:creationId xmlns:a16="http://schemas.microsoft.com/office/drawing/2014/main" id="{6AD46684-0C25-4A97-A423-7ED317C840FC}"/>
              </a:ext>
            </a:extLst>
          </p:cNvPr>
          <p:cNvSpPr/>
          <p:nvPr/>
        </p:nvSpPr>
        <p:spPr>
          <a:xfrm>
            <a:off x="0" y="3657630"/>
            <a:ext cx="4267200" cy="261610"/>
          </a:xfrm>
          <a:prstGeom prst="rect">
            <a:avLst/>
          </a:prstGeom>
        </p:spPr>
        <p:txBody>
          <a:bodyPr wrap="square">
            <a:spAutoFit/>
          </a:bodyPr>
          <a:lstStyle/>
          <a:p>
            <a:r>
              <a:rPr lang="en-US" sz="1100"/>
              <a:t>Using a Duration works the same way as using a Period, for example: </a:t>
            </a:r>
          </a:p>
        </p:txBody>
      </p:sp>
      <p:pic>
        <p:nvPicPr>
          <p:cNvPr id="11" name="Picture 10">
            <a:extLst>
              <a:ext uri="{FF2B5EF4-FFF2-40B4-BE49-F238E27FC236}">
                <a16:creationId xmlns:a16="http://schemas.microsoft.com/office/drawing/2014/main" id="{B090F863-38BA-45D0-92B9-8FE41D4C8141}"/>
              </a:ext>
            </a:extLst>
          </p:cNvPr>
          <p:cNvPicPr>
            <a:picLocks noChangeAspect="1"/>
          </p:cNvPicPr>
          <p:nvPr/>
        </p:nvPicPr>
        <p:blipFill>
          <a:blip r:embed="rId5"/>
          <a:stretch>
            <a:fillRect/>
          </a:stretch>
        </p:blipFill>
        <p:spPr>
          <a:xfrm>
            <a:off x="119062" y="4020205"/>
            <a:ext cx="5391150" cy="1266825"/>
          </a:xfrm>
          <a:prstGeom prst="rect">
            <a:avLst/>
          </a:prstGeom>
        </p:spPr>
      </p:pic>
      <p:pic>
        <p:nvPicPr>
          <p:cNvPr id="12" name="Picture 11">
            <a:extLst>
              <a:ext uri="{FF2B5EF4-FFF2-40B4-BE49-F238E27FC236}">
                <a16:creationId xmlns:a16="http://schemas.microsoft.com/office/drawing/2014/main" id="{921901CF-AC3F-4564-853A-E88112BFFB5D}"/>
              </a:ext>
            </a:extLst>
          </p:cNvPr>
          <p:cNvPicPr>
            <a:picLocks noChangeAspect="1"/>
          </p:cNvPicPr>
          <p:nvPr/>
        </p:nvPicPr>
        <p:blipFill>
          <a:blip r:embed="rId4"/>
          <a:stretch>
            <a:fillRect/>
          </a:stretch>
        </p:blipFill>
        <p:spPr>
          <a:xfrm>
            <a:off x="3448049" y="4660777"/>
            <a:ext cx="2038349" cy="626254"/>
          </a:xfrm>
          <a:prstGeom prst="rect">
            <a:avLst/>
          </a:prstGeom>
        </p:spPr>
      </p:pic>
      <p:sp>
        <p:nvSpPr>
          <p:cNvPr id="13" name="Rectangle 12">
            <a:extLst>
              <a:ext uri="{FF2B5EF4-FFF2-40B4-BE49-F238E27FC236}">
                <a16:creationId xmlns:a16="http://schemas.microsoft.com/office/drawing/2014/main" id="{1CFC0477-531E-4FE2-835F-6AC1CA2588E1}"/>
              </a:ext>
            </a:extLst>
          </p:cNvPr>
          <p:cNvSpPr/>
          <p:nvPr/>
        </p:nvSpPr>
        <p:spPr>
          <a:xfrm>
            <a:off x="0" y="5283339"/>
            <a:ext cx="2856872" cy="261610"/>
          </a:xfrm>
          <a:prstGeom prst="rect">
            <a:avLst/>
          </a:prstGeom>
        </p:spPr>
        <p:txBody>
          <a:bodyPr wrap="none">
            <a:spAutoFit/>
          </a:bodyPr>
          <a:lstStyle/>
          <a:p>
            <a:r>
              <a:rPr lang="en-US" sz="1100"/>
              <a:t>Let’s try that again, but add 23 hours this time.</a:t>
            </a:r>
          </a:p>
        </p:txBody>
      </p:sp>
      <p:pic>
        <p:nvPicPr>
          <p:cNvPr id="14" name="Picture 13">
            <a:extLst>
              <a:ext uri="{FF2B5EF4-FFF2-40B4-BE49-F238E27FC236}">
                <a16:creationId xmlns:a16="http://schemas.microsoft.com/office/drawing/2014/main" id="{62F32B6C-4E9E-4AAB-A916-57B642B4BD67}"/>
              </a:ext>
            </a:extLst>
          </p:cNvPr>
          <p:cNvPicPr>
            <a:picLocks noChangeAspect="1"/>
          </p:cNvPicPr>
          <p:nvPr/>
        </p:nvPicPr>
        <p:blipFill>
          <a:blip r:embed="rId6"/>
          <a:stretch>
            <a:fillRect/>
          </a:stretch>
        </p:blipFill>
        <p:spPr>
          <a:xfrm>
            <a:off x="157162" y="5591175"/>
            <a:ext cx="5381625" cy="1266825"/>
          </a:xfrm>
          <a:prstGeom prst="rect">
            <a:avLst/>
          </a:prstGeom>
        </p:spPr>
      </p:pic>
      <p:pic>
        <p:nvPicPr>
          <p:cNvPr id="15" name="Picture 14">
            <a:extLst>
              <a:ext uri="{FF2B5EF4-FFF2-40B4-BE49-F238E27FC236}">
                <a16:creationId xmlns:a16="http://schemas.microsoft.com/office/drawing/2014/main" id="{C45FBE0A-8230-4BFF-B0D4-141BB7FDAAC3}"/>
              </a:ext>
            </a:extLst>
          </p:cNvPr>
          <p:cNvPicPr>
            <a:picLocks noChangeAspect="1"/>
          </p:cNvPicPr>
          <p:nvPr/>
        </p:nvPicPr>
        <p:blipFill>
          <a:blip r:embed="rId4"/>
          <a:stretch>
            <a:fillRect/>
          </a:stretch>
        </p:blipFill>
        <p:spPr>
          <a:xfrm>
            <a:off x="3477545" y="6284096"/>
            <a:ext cx="2059783" cy="554854"/>
          </a:xfrm>
          <a:prstGeom prst="rect">
            <a:avLst/>
          </a:prstGeom>
        </p:spPr>
      </p:pic>
      <p:cxnSp>
        <p:nvCxnSpPr>
          <p:cNvPr id="16" name="Straight Connector 15">
            <a:extLst>
              <a:ext uri="{FF2B5EF4-FFF2-40B4-BE49-F238E27FC236}">
                <a16:creationId xmlns:a16="http://schemas.microsoft.com/office/drawing/2014/main" id="{970E9DE1-17A6-44B3-9BDC-C136103690CC}"/>
              </a:ext>
            </a:extLst>
          </p:cNvPr>
          <p:cNvCxnSpPr>
            <a:cxnSpLocks/>
          </p:cNvCxnSpPr>
          <p:nvPr/>
        </p:nvCxnSpPr>
        <p:spPr>
          <a:xfrm>
            <a:off x="596049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A3E345-23E1-4117-A0F8-394AF0ACB560}"/>
              </a:ext>
            </a:extLst>
          </p:cNvPr>
          <p:cNvSpPr/>
          <p:nvPr/>
        </p:nvSpPr>
        <p:spPr>
          <a:xfrm>
            <a:off x="6015039" y="0"/>
            <a:ext cx="6231501" cy="430887"/>
          </a:xfrm>
          <a:prstGeom prst="rect">
            <a:avLst/>
          </a:prstGeom>
        </p:spPr>
        <p:txBody>
          <a:bodyPr wrap="square">
            <a:spAutoFit/>
          </a:bodyPr>
          <a:lstStyle/>
          <a:p>
            <a:r>
              <a:rPr lang="en-US" sz="1100"/>
              <a:t>Remember that Period and Duration are not equivalent. This example shows a Period and Duration of the same length:</a:t>
            </a:r>
          </a:p>
        </p:txBody>
      </p:sp>
      <p:pic>
        <p:nvPicPr>
          <p:cNvPr id="21" name="Picture 20">
            <a:extLst>
              <a:ext uri="{FF2B5EF4-FFF2-40B4-BE49-F238E27FC236}">
                <a16:creationId xmlns:a16="http://schemas.microsoft.com/office/drawing/2014/main" id="{62DEACA6-F913-4F4A-9572-9DA92D1A296D}"/>
              </a:ext>
            </a:extLst>
          </p:cNvPr>
          <p:cNvPicPr>
            <a:picLocks noChangeAspect="1"/>
          </p:cNvPicPr>
          <p:nvPr/>
        </p:nvPicPr>
        <p:blipFill>
          <a:blip r:embed="rId7"/>
          <a:stretch>
            <a:fillRect/>
          </a:stretch>
        </p:blipFill>
        <p:spPr>
          <a:xfrm>
            <a:off x="6105987" y="396601"/>
            <a:ext cx="4381500" cy="942975"/>
          </a:xfrm>
          <a:prstGeom prst="rect">
            <a:avLst/>
          </a:prstGeom>
        </p:spPr>
      </p:pic>
      <p:pic>
        <p:nvPicPr>
          <p:cNvPr id="22" name="Picture 21">
            <a:extLst>
              <a:ext uri="{FF2B5EF4-FFF2-40B4-BE49-F238E27FC236}">
                <a16:creationId xmlns:a16="http://schemas.microsoft.com/office/drawing/2014/main" id="{0195D69C-64DC-4312-AA24-99E3DD99BA0E}"/>
              </a:ext>
            </a:extLst>
          </p:cNvPr>
          <p:cNvPicPr>
            <a:picLocks noChangeAspect="1"/>
          </p:cNvPicPr>
          <p:nvPr/>
        </p:nvPicPr>
        <p:blipFill>
          <a:blip r:embed="rId4"/>
          <a:stretch>
            <a:fillRect/>
          </a:stretch>
        </p:blipFill>
        <p:spPr>
          <a:xfrm>
            <a:off x="8651083" y="535712"/>
            <a:ext cx="3412330" cy="565884"/>
          </a:xfrm>
          <a:prstGeom prst="rect">
            <a:avLst/>
          </a:prstGeom>
        </p:spPr>
      </p:pic>
      <p:pic>
        <p:nvPicPr>
          <p:cNvPr id="23" name="Picture 22">
            <a:extLst>
              <a:ext uri="{FF2B5EF4-FFF2-40B4-BE49-F238E27FC236}">
                <a16:creationId xmlns:a16="http://schemas.microsoft.com/office/drawing/2014/main" id="{CEAF7F42-3EC0-499B-B082-DD4C339E839F}"/>
              </a:ext>
            </a:extLst>
          </p:cNvPr>
          <p:cNvPicPr>
            <a:picLocks noChangeAspect="1"/>
          </p:cNvPicPr>
          <p:nvPr/>
        </p:nvPicPr>
        <p:blipFill>
          <a:blip r:embed="rId4"/>
          <a:stretch>
            <a:fillRect/>
          </a:stretch>
        </p:blipFill>
        <p:spPr>
          <a:xfrm>
            <a:off x="8572271" y="1160197"/>
            <a:ext cx="3412330" cy="135618"/>
          </a:xfrm>
          <a:prstGeom prst="rect">
            <a:avLst/>
          </a:prstGeom>
        </p:spPr>
      </p:pic>
      <p:sp>
        <p:nvSpPr>
          <p:cNvPr id="24" name="TextBox 23">
            <a:extLst>
              <a:ext uri="{FF2B5EF4-FFF2-40B4-BE49-F238E27FC236}">
                <a16:creationId xmlns:a16="http://schemas.microsoft.com/office/drawing/2014/main" id="{9499F0B0-28D4-40A6-8C10-56A360B81EDD}"/>
              </a:ext>
            </a:extLst>
          </p:cNvPr>
          <p:cNvSpPr txBox="1"/>
          <p:nvPr/>
        </p:nvSpPr>
        <p:spPr>
          <a:xfrm>
            <a:off x="5960499" y="1354099"/>
            <a:ext cx="2048061" cy="338554"/>
          </a:xfrm>
          <a:prstGeom prst="rect">
            <a:avLst/>
          </a:prstGeom>
          <a:noFill/>
        </p:spPr>
        <p:txBody>
          <a:bodyPr wrap="none" rtlCol="0">
            <a:spAutoFit/>
          </a:bodyPr>
          <a:lstStyle/>
          <a:p>
            <a:r>
              <a:rPr lang="en-US" sz="1600" u="sng"/>
              <a:t>Working with Instants </a:t>
            </a:r>
          </a:p>
        </p:txBody>
      </p:sp>
      <p:sp>
        <p:nvSpPr>
          <p:cNvPr id="25" name="Rectangle 24">
            <a:extLst>
              <a:ext uri="{FF2B5EF4-FFF2-40B4-BE49-F238E27FC236}">
                <a16:creationId xmlns:a16="http://schemas.microsoft.com/office/drawing/2014/main" id="{1857E9F6-63AA-4A42-82B7-4C6CD90441EC}"/>
              </a:ext>
            </a:extLst>
          </p:cNvPr>
          <p:cNvSpPr/>
          <p:nvPr/>
        </p:nvSpPr>
        <p:spPr>
          <a:xfrm>
            <a:off x="6015039" y="1689794"/>
            <a:ext cx="6096000" cy="430887"/>
          </a:xfrm>
          <a:prstGeom prst="rect">
            <a:avLst/>
          </a:prstGeom>
        </p:spPr>
        <p:txBody>
          <a:bodyPr>
            <a:spAutoFit/>
          </a:bodyPr>
          <a:lstStyle/>
          <a:p>
            <a:r>
              <a:rPr lang="en-US" sz="1100"/>
              <a:t>The Instant class represents a specific moment in time in the GMT time zone. Suppose that you want to run a timer:</a:t>
            </a:r>
          </a:p>
        </p:txBody>
      </p:sp>
      <p:pic>
        <p:nvPicPr>
          <p:cNvPr id="26" name="Picture 25">
            <a:extLst>
              <a:ext uri="{FF2B5EF4-FFF2-40B4-BE49-F238E27FC236}">
                <a16:creationId xmlns:a16="http://schemas.microsoft.com/office/drawing/2014/main" id="{20A918D1-1317-431F-977F-A9584FFC451E}"/>
              </a:ext>
            </a:extLst>
          </p:cNvPr>
          <p:cNvPicPr>
            <a:picLocks noChangeAspect="1"/>
          </p:cNvPicPr>
          <p:nvPr/>
        </p:nvPicPr>
        <p:blipFill>
          <a:blip r:embed="rId8"/>
          <a:stretch>
            <a:fillRect/>
          </a:stretch>
        </p:blipFill>
        <p:spPr>
          <a:xfrm>
            <a:off x="6077412" y="2035227"/>
            <a:ext cx="3305175" cy="1019175"/>
          </a:xfrm>
          <a:prstGeom prst="rect">
            <a:avLst/>
          </a:prstGeom>
        </p:spPr>
      </p:pic>
      <p:sp>
        <p:nvSpPr>
          <p:cNvPr id="27" name="Rectangle 26">
            <a:extLst>
              <a:ext uri="{FF2B5EF4-FFF2-40B4-BE49-F238E27FC236}">
                <a16:creationId xmlns:a16="http://schemas.microsoft.com/office/drawing/2014/main" id="{57402E96-8929-4EA1-B02A-E40881A3847C}"/>
              </a:ext>
            </a:extLst>
          </p:cNvPr>
          <p:cNvSpPr/>
          <p:nvPr/>
        </p:nvSpPr>
        <p:spPr>
          <a:xfrm>
            <a:off x="6015039" y="3137012"/>
            <a:ext cx="3655168" cy="261610"/>
          </a:xfrm>
          <a:prstGeom prst="rect">
            <a:avLst/>
          </a:prstGeom>
        </p:spPr>
        <p:txBody>
          <a:bodyPr wrap="none">
            <a:spAutoFit/>
          </a:bodyPr>
          <a:lstStyle/>
          <a:p>
            <a:r>
              <a:rPr lang="en-US" sz="1100"/>
              <a:t>If you have a ZonedDateTime, you can turn it into an Instant:</a:t>
            </a:r>
          </a:p>
        </p:txBody>
      </p:sp>
      <p:pic>
        <p:nvPicPr>
          <p:cNvPr id="28" name="Picture 27">
            <a:extLst>
              <a:ext uri="{FF2B5EF4-FFF2-40B4-BE49-F238E27FC236}">
                <a16:creationId xmlns:a16="http://schemas.microsoft.com/office/drawing/2014/main" id="{A522D869-FE94-442C-88E5-673DE3B27C37}"/>
              </a:ext>
            </a:extLst>
          </p:cNvPr>
          <p:cNvPicPr>
            <a:picLocks noChangeAspect="1"/>
          </p:cNvPicPr>
          <p:nvPr/>
        </p:nvPicPr>
        <p:blipFill>
          <a:blip r:embed="rId9"/>
          <a:stretch>
            <a:fillRect/>
          </a:stretch>
        </p:blipFill>
        <p:spPr>
          <a:xfrm>
            <a:off x="6105987" y="3398622"/>
            <a:ext cx="4857750" cy="1285875"/>
          </a:xfrm>
          <a:prstGeom prst="rect">
            <a:avLst/>
          </a:prstGeom>
        </p:spPr>
      </p:pic>
      <p:pic>
        <p:nvPicPr>
          <p:cNvPr id="29" name="Picture 28">
            <a:extLst>
              <a:ext uri="{FF2B5EF4-FFF2-40B4-BE49-F238E27FC236}">
                <a16:creationId xmlns:a16="http://schemas.microsoft.com/office/drawing/2014/main" id="{868A6263-1A44-45FC-A430-E309743CAE46}"/>
              </a:ext>
            </a:extLst>
          </p:cNvPr>
          <p:cNvPicPr>
            <a:picLocks noChangeAspect="1"/>
          </p:cNvPicPr>
          <p:nvPr/>
        </p:nvPicPr>
        <p:blipFill>
          <a:blip r:embed="rId4"/>
          <a:stretch>
            <a:fillRect/>
          </a:stretch>
        </p:blipFill>
        <p:spPr>
          <a:xfrm>
            <a:off x="9130789" y="4160762"/>
            <a:ext cx="2942149" cy="166228"/>
          </a:xfrm>
          <a:prstGeom prst="rect">
            <a:avLst/>
          </a:prstGeom>
        </p:spPr>
      </p:pic>
      <p:pic>
        <p:nvPicPr>
          <p:cNvPr id="30" name="Picture 29">
            <a:extLst>
              <a:ext uri="{FF2B5EF4-FFF2-40B4-BE49-F238E27FC236}">
                <a16:creationId xmlns:a16="http://schemas.microsoft.com/office/drawing/2014/main" id="{0F9CED42-6BB5-45EE-B465-FC33269F7D1C}"/>
              </a:ext>
            </a:extLst>
          </p:cNvPr>
          <p:cNvPicPr>
            <a:picLocks noChangeAspect="1"/>
          </p:cNvPicPr>
          <p:nvPr/>
        </p:nvPicPr>
        <p:blipFill>
          <a:blip r:embed="rId4"/>
          <a:stretch>
            <a:fillRect/>
          </a:stretch>
        </p:blipFill>
        <p:spPr>
          <a:xfrm>
            <a:off x="8448446" y="4324073"/>
            <a:ext cx="2942149" cy="142385"/>
          </a:xfrm>
          <a:prstGeom prst="rect">
            <a:avLst/>
          </a:prstGeom>
        </p:spPr>
      </p:pic>
      <p:pic>
        <p:nvPicPr>
          <p:cNvPr id="31" name="Picture 30">
            <a:extLst>
              <a:ext uri="{FF2B5EF4-FFF2-40B4-BE49-F238E27FC236}">
                <a16:creationId xmlns:a16="http://schemas.microsoft.com/office/drawing/2014/main" id="{28B15E04-D184-473D-9262-AB6F2B3E42B7}"/>
              </a:ext>
            </a:extLst>
          </p:cNvPr>
          <p:cNvPicPr>
            <a:picLocks noChangeAspect="1"/>
          </p:cNvPicPr>
          <p:nvPr/>
        </p:nvPicPr>
        <p:blipFill>
          <a:blip r:embed="rId4"/>
          <a:stretch>
            <a:fillRect/>
          </a:stretch>
        </p:blipFill>
        <p:spPr>
          <a:xfrm>
            <a:off x="8050740" y="4514083"/>
            <a:ext cx="2942149" cy="218097"/>
          </a:xfrm>
          <a:prstGeom prst="rect">
            <a:avLst/>
          </a:prstGeom>
        </p:spPr>
      </p:pic>
      <p:sp>
        <p:nvSpPr>
          <p:cNvPr id="32" name="Rectangle 31">
            <a:extLst>
              <a:ext uri="{FF2B5EF4-FFF2-40B4-BE49-F238E27FC236}">
                <a16:creationId xmlns:a16="http://schemas.microsoft.com/office/drawing/2014/main" id="{5495A6DD-44C8-464E-9E1B-2D56755A094F}"/>
              </a:ext>
            </a:extLst>
          </p:cNvPr>
          <p:cNvSpPr/>
          <p:nvPr/>
        </p:nvSpPr>
        <p:spPr>
          <a:xfrm>
            <a:off x="5991454" y="4728835"/>
            <a:ext cx="6096000" cy="1446550"/>
          </a:xfrm>
          <a:prstGeom prst="rect">
            <a:avLst/>
          </a:prstGeom>
        </p:spPr>
        <p:txBody>
          <a:bodyPr>
            <a:spAutoFit/>
          </a:bodyPr>
          <a:lstStyle/>
          <a:p>
            <a:r>
              <a:rPr lang="en-US" sz="1100"/>
              <a:t>The last two lines represent the same moment in time. The ZonedDateTime includes a time zone. The Instant gets rid of the time zone and turns it into an Instant of time in GMT. </a:t>
            </a:r>
          </a:p>
          <a:p>
            <a:endParaRPr lang="en-US" sz="1100"/>
          </a:p>
          <a:p>
            <a:r>
              <a:rPr lang="en-US" sz="1100"/>
              <a:t>You cannot convert a LocalDateTime to an Instant. Remember that an Instant is a point in time. A LocalDateTime does not contain a time zone, and it is therefore not universally recognized around the world as the same moment in time. </a:t>
            </a:r>
          </a:p>
          <a:p>
            <a:endParaRPr lang="en-US" sz="1100"/>
          </a:p>
          <a:p>
            <a:r>
              <a:rPr lang="en-US" sz="1100"/>
              <a:t>If you have the number of seconds since 1970, you can also create an Instant that way:</a:t>
            </a:r>
          </a:p>
        </p:txBody>
      </p:sp>
      <p:pic>
        <p:nvPicPr>
          <p:cNvPr id="33" name="Picture 32">
            <a:extLst>
              <a:ext uri="{FF2B5EF4-FFF2-40B4-BE49-F238E27FC236}">
                <a16:creationId xmlns:a16="http://schemas.microsoft.com/office/drawing/2014/main" id="{C0CC15C4-0007-449B-A91C-9A0D29BB8C47}"/>
              </a:ext>
            </a:extLst>
          </p:cNvPr>
          <p:cNvPicPr>
            <a:picLocks noChangeAspect="1"/>
          </p:cNvPicPr>
          <p:nvPr/>
        </p:nvPicPr>
        <p:blipFill>
          <a:blip r:embed="rId10"/>
          <a:stretch>
            <a:fillRect/>
          </a:stretch>
        </p:blipFill>
        <p:spPr>
          <a:xfrm>
            <a:off x="6081944" y="6177189"/>
            <a:ext cx="4000500" cy="381000"/>
          </a:xfrm>
          <a:prstGeom prst="rect">
            <a:avLst/>
          </a:prstGeom>
        </p:spPr>
      </p:pic>
      <p:pic>
        <p:nvPicPr>
          <p:cNvPr id="34" name="Picture 33">
            <a:extLst>
              <a:ext uri="{FF2B5EF4-FFF2-40B4-BE49-F238E27FC236}">
                <a16:creationId xmlns:a16="http://schemas.microsoft.com/office/drawing/2014/main" id="{5051AF05-B9A8-4EB1-96D0-63C6C46958AD}"/>
              </a:ext>
            </a:extLst>
          </p:cNvPr>
          <p:cNvPicPr>
            <a:picLocks noChangeAspect="1"/>
          </p:cNvPicPr>
          <p:nvPr/>
        </p:nvPicPr>
        <p:blipFill>
          <a:blip r:embed="rId4"/>
          <a:stretch>
            <a:fillRect/>
          </a:stretch>
        </p:blipFill>
        <p:spPr>
          <a:xfrm>
            <a:off x="8141982" y="6363929"/>
            <a:ext cx="2942149" cy="174435"/>
          </a:xfrm>
          <a:prstGeom prst="rect">
            <a:avLst/>
          </a:prstGeom>
        </p:spPr>
      </p:pic>
    </p:spTree>
    <p:extLst>
      <p:ext uri="{BB962C8B-B14F-4D97-AF65-F5344CB8AC3E}">
        <p14:creationId xmlns:p14="http://schemas.microsoft.com/office/powerpoint/2010/main" val="820735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BE6257-6D0C-48BE-AF91-1D88D2C252A1}"/>
              </a:ext>
            </a:extLst>
          </p:cNvPr>
          <p:cNvSpPr/>
          <p:nvPr/>
        </p:nvSpPr>
        <p:spPr>
          <a:xfrm>
            <a:off x="104775" y="0"/>
            <a:ext cx="6096000" cy="261610"/>
          </a:xfrm>
          <a:prstGeom prst="rect">
            <a:avLst/>
          </a:prstGeom>
        </p:spPr>
        <p:txBody>
          <a:bodyPr>
            <a:spAutoFit/>
          </a:bodyPr>
          <a:lstStyle/>
          <a:p>
            <a:r>
              <a:rPr lang="en-US" sz="1100"/>
              <a:t>Using that Instant, you can do math. Instant allows you to add any unit day or smaller, for example:</a:t>
            </a:r>
          </a:p>
        </p:txBody>
      </p:sp>
      <p:pic>
        <p:nvPicPr>
          <p:cNvPr id="5" name="Picture 4">
            <a:extLst>
              <a:ext uri="{FF2B5EF4-FFF2-40B4-BE49-F238E27FC236}">
                <a16:creationId xmlns:a16="http://schemas.microsoft.com/office/drawing/2014/main" id="{487FC957-C49D-46A5-AED4-5B9A0D1245C5}"/>
              </a:ext>
            </a:extLst>
          </p:cNvPr>
          <p:cNvPicPr>
            <a:picLocks noChangeAspect="1"/>
          </p:cNvPicPr>
          <p:nvPr/>
        </p:nvPicPr>
        <p:blipFill>
          <a:blip r:embed="rId2"/>
          <a:stretch>
            <a:fillRect/>
          </a:stretch>
        </p:blipFill>
        <p:spPr>
          <a:xfrm>
            <a:off x="228600" y="261610"/>
            <a:ext cx="4419600" cy="923925"/>
          </a:xfrm>
          <a:prstGeom prst="rect">
            <a:avLst/>
          </a:prstGeom>
        </p:spPr>
      </p:pic>
      <p:sp>
        <p:nvSpPr>
          <p:cNvPr id="6" name="Rectangle 5">
            <a:extLst>
              <a:ext uri="{FF2B5EF4-FFF2-40B4-BE49-F238E27FC236}">
                <a16:creationId xmlns:a16="http://schemas.microsoft.com/office/drawing/2014/main" id="{A887C41C-B0C9-4DEE-8B29-B48E045919CB}"/>
              </a:ext>
            </a:extLst>
          </p:cNvPr>
          <p:cNvSpPr/>
          <p:nvPr/>
        </p:nvSpPr>
        <p:spPr>
          <a:xfrm>
            <a:off x="104775" y="1185535"/>
            <a:ext cx="6096000" cy="430887"/>
          </a:xfrm>
          <a:prstGeom prst="rect">
            <a:avLst/>
          </a:prstGeom>
        </p:spPr>
        <p:txBody>
          <a:bodyPr>
            <a:spAutoFit/>
          </a:bodyPr>
          <a:lstStyle/>
          <a:p>
            <a:r>
              <a:rPr lang="en-US" sz="1100"/>
              <a:t>It’s weird that an Instant displays a year and month while preventing you from doing math with those fields. Unfortunately, you need to memorize this fact.</a:t>
            </a:r>
          </a:p>
        </p:txBody>
      </p:sp>
      <p:sp>
        <p:nvSpPr>
          <p:cNvPr id="7" name="TextBox 6">
            <a:extLst>
              <a:ext uri="{FF2B5EF4-FFF2-40B4-BE49-F238E27FC236}">
                <a16:creationId xmlns:a16="http://schemas.microsoft.com/office/drawing/2014/main" id="{EE8082F6-A9A8-44B3-8FE7-852082008F26}"/>
              </a:ext>
            </a:extLst>
          </p:cNvPr>
          <p:cNvSpPr txBox="1"/>
          <p:nvPr/>
        </p:nvSpPr>
        <p:spPr>
          <a:xfrm>
            <a:off x="0" y="1616422"/>
            <a:ext cx="4181475" cy="369332"/>
          </a:xfrm>
          <a:prstGeom prst="rect">
            <a:avLst/>
          </a:prstGeom>
          <a:noFill/>
        </p:spPr>
        <p:txBody>
          <a:bodyPr wrap="square">
            <a:spAutoFit/>
          </a:bodyPr>
          <a:lstStyle/>
          <a:p>
            <a:pPr marL="342900" indent="-342900">
              <a:buFont typeface="Wingdings" panose="05000000000000000000" pitchFamily="2" charset="2"/>
              <a:buChar char="Ø"/>
            </a:pPr>
            <a:r>
              <a:rPr lang="en-US"/>
              <a:t>Accounting for Daylight Savings Time </a:t>
            </a:r>
          </a:p>
        </p:txBody>
      </p:sp>
      <p:pic>
        <p:nvPicPr>
          <p:cNvPr id="8" name="Picture 7">
            <a:extLst>
              <a:ext uri="{FF2B5EF4-FFF2-40B4-BE49-F238E27FC236}">
                <a16:creationId xmlns:a16="http://schemas.microsoft.com/office/drawing/2014/main" id="{5FB4FDBE-F7E2-4CE7-B4C0-5C19871EFFDA}"/>
              </a:ext>
            </a:extLst>
          </p:cNvPr>
          <p:cNvPicPr>
            <a:picLocks noChangeAspect="1"/>
          </p:cNvPicPr>
          <p:nvPr/>
        </p:nvPicPr>
        <p:blipFill>
          <a:blip r:embed="rId3"/>
          <a:stretch>
            <a:fillRect/>
          </a:stretch>
        </p:blipFill>
        <p:spPr>
          <a:xfrm>
            <a:off x="2145150" y="450172"/>
            <a:ext cx="2038349" cy="154015"/>
          </a:xfrm>
          <a:prstGeom prst="rect">
            <a:avLst/>
          </a:prstGeom>
        </p:spPr>
      </p:pic>
      <p:pic>
        <p:nvPicPr>
          <p:cNvPr id="9" name="Picture 8">
            <a:extLst>
              <a:ext uri="{FF2B5EF4-FFF2-40B4-BE49-F238E27FC236}">
                <a16:creationId xmlns:a16="http://schemas.microsoft.com/office/drawing/2014/main" id="{D38F3D73-8997-4858-92F9-5EE9D644CE4F}"/>
              </a:ext>
            </a:extLst>
          </p:cNvPr>
          <p:cNvPicPr>
            <a:picLocks noChangeAspect="1"/>
          </p:cNvPicPr>
          <p:nvPr/>
        </p:nvPicPr>
        <p:blipFill>
          <a:blip r:embed="rId3"/>
          <a:stretch>
            <a:fillRect/>
          </a:stretch>
        </p:blipFill>
        <p:spPr>
          <a:xfrm>
            <a:off x="2259808" y="849137"/>
            <a:ext cx="2038349" cy="168580"/>
          </a:xfrm>
          <a:prstGeom prst="rect">
            <a:avLst/>
          </a:prstGeom>
        </p:spPr>
      </p:pic>
      <p:pic>
        <p:nvPicPr>
          <p:cNvPr id="10" name="Picture 9">
            <a:extLst>
              <a:ext uri="{FF2B5EF4-FFF2-40B4-BE49-F238E27FC236}">
                <a16:creationId xmlns:a16="http://schemas.microsoft.com/office/drawing/2014/main" id="{DDE347BC-6F71-4271-98FB-2D1F1A6243D8}"/>
              </a:ext>
            </a:extLst>
          </p:cNvPr>
          <p:cNvPicPr>
            <a:picLocks noChangeAspect="1"/>
          </p:cNvPicPr>
          <p:nvPr/>
        </p:nvPicPr>
        <p:blipFill>
          <a:blip r:embed="rId3"/>
          <a:stretch>
            <a:fillRect/>
          </a:stretch>
        </p:blipFill>
        <p:spPr>
          <a:xfrm>
            <a:off x="3744154" y="932155"/>
            <a:ext cx="2038349" cy="250358"/>
          </a:xfrm>
          <a:prstGeom prst="rect">
            <a:avLst/>
          </a:prstGeom>
        </p:spPr>
      </p:pic>
      <p:cxnSp>
        <p:nvCxnSpPr>
          <p:cNvPr id="11" name="Straight Connector 10">
            <a:extLst>
              <a:ext uri="{FF2B5EF4-FFF2-40B4-BE49-F238E27FC236}">
                <a16:creationId xmlns:a16="http://schemas.microsoft.com/office/drawing/2014/main" id="{8ED6B6B4-D760-4214-A9E3-F9178B085043}"/>
              </a:ext>
            </a:extLst>
          </p:cNvPr>
          <p:cNvCxnSpPr>
            <a:cxnSpLocks/>
          </p:cNvCxnSpPr>
          <p:nvPr/>
        </p:nvCxnSpPr>
        <p:spPr>
          <a:xfrm>
            <a:off x="609247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8F0CF1-71A4-4BEC-8144-FFA115D1F01B}"/>
              </a:ext>
            </a:extLst>
          </p:cNvPr>
          <p:cNvSpPr txBox="1"/>
          <p:nvPr/>
        </p:nvSpPr>
        <p:spPr>
          <a:xfrm>
            <a:off x="87843" y="1985245"/>
            <a:ext cx="6112932" cy="1446550"/>
          </a:xfrm>
          <a:prstGeom prst="rect">
            <a:avLst/>
          </a:prstGeom>
          <a:noFill/>
        </p:spPr>
        <p:txBody>
          <a:bodyPr wrap="square" lIns="91440" tIns="45720" rIns="91440" bIns="45720" anchor="t">
            <a:spAutoFit/>
          </a:bodyPr>
          <a:lstStyle/>
          <a:p>
            <a:r>
              <a:rPr lang="en-US" sz="1100"/>
              <a:t>Some countries observe </a:t>
            </a:r>
            <a:r>
              <a:rPr lang="en-US" sz="1100" b="1" i="1"/>
              <a:t>daylight savings time</a:t>
            </a:r>
            <a:r>
              <a:rPr lang="en-US" sz="1100"/>
              <a:t>. This is where the clocks are adjusted by an hour twice a year to make better use of the sunlight. Not all countries participate, and those that do use different weekends for the change.</a:t>
            </a:r>
          </a:p>
          <a:p>
            <a:endParaRPr lang="en-US" sz="1100"/>
          </a:p>
          <a:p>
            <a:r>
              <a:rPr lang="en-US" sz="1100"/>
              <a:t>For example, on March 13, 2016, we move our clocks forward an hour and jump from 2:00 a.m. to 3:00 a.m. This means that there is no 2:30 a.m. that day. If we wanted to know the time an hour later than 1:30, it would be 3:30.</a:t>
            </a:r>
            <a:endParaRPr lang="en-US" sz="1100">
              <a:ea typeface="Calibri"/>
              <a:cs typeface="Calibri"/>
            </a:endParaRPr>
          </a:p>
          <a:p>
            <a:endParaRPr lang="en-US" sz="1100"/>
          </a:p>
        </p:txBody>
      </p:sp>
      <p:pic>
        <p:nvPicPr>
          <p:cNvPr id="17" name="Picture 16">
            <a:extLst>
              <a:ext uri="{FF2B5EF4-FFF2-40B4-BE49-F238E27FC236}">
                <a16:creationId xmlns:a16="http://schemas.microsoft.com/office/drawing/2014/main" id="{FEDEB95A-A3E5-4569-9474-A1BFC54B06DB}"/>
              </a:ext>
            </a:extLst>
          </p:cNvPr>
          <p:cNvPicPr>
            <a:picLocks noChangeAspect="1"/>
          </p:cNvPicPr>
          <p:nvPr/>
        </p:nvPicPr>
        <p:blipFill>
          <a:blip r:embed="rId4"/>
          <a:stretch>
            <a:fillRect/>
          </a:stretch>
        </p:blipFill>
        <p:spPr>
          <a:xfrm>
            <a:off x="228600" y="3233947"/>
            <a:ext cx="4857750" cy="1638300"/>
          </a:xfrm>
          <a:prstGeom prst="rect">
            <a:avLst/>
          </a:prstGeom>
        </p:spPr>
      </p:pic>
      <p:pic>
        <p:nvPicPr>
          <p:cNvPr id="18" name="Picture 17">
            <a:extLst>
              <a:ext uri="{FF2B5EF4-FFF2-40B4-BE49-F238E27FC236}">
                <a16:creationId xmlns:a16="http://schemas.microsoft.com/office/drawing/2014/main" id="{576C667E-3B0A-45E7-9A0C-299507608027}"/>
              </a:ext>
            </a:extLst>
          </p:cNvPr>
          <p:cNvPicPr>
            <a:picLocks noChangeAspect="1"/>
          </p:cNvPicPr>
          <p:nvPr/>
        </p:nvPicPr>
        <p:blipFill>
          <a:blip r:embed="rId3"/>
          <a:stretch>
            <a:fillRect/>
          </a:stretch>
        </p:blipFill>
        <p:spPr>
          <a:xfrm>
            <a:off x="2526243" y="3960549"/>
            <a:ext cx="3417353" cy="844989"/>
          </a:xfrm>
          <a:prstGeom prst="rect">
            <a:avLst/>
          </a:prstGeom>
        </p:spPr>
      </p:pic>
      <p:sp>
        <p:nvSpPr>
          <p:cNvPr id="20" name="TextBox 19">
            <a:extLst>
              <a:ext uri="{FF2B5EF4-FFF2-40B4-BE49-F238E27FC236}">
                <a16:creationId xmlns:a16="http://schemas.microsoft.com/office/drawing/2014/main" id="{C5B46BD1-CCE2-43D8-A0D7-AFCB16EF40E7}"/>
              </a:ext>
            </a:extLst>
          </p:cNvPr>
          <p:cNvSpPr txBox="1"/>
          <p:nvPr/>
        </p:nvSpPr>
        <p:spPr>
          <a:xfrm>
            <a:off x="105834" y="4872247"/>
            <a:ext cx="5903381" cy="1446550"/>
          </a:xfrm>
          <a:prstGeom prst="rect">
            <a:avLst/>
          </a:prstGeom>
          <a:noFill/>
        </p:spPr>
        <p:txBody>
          <a:bodyPr wrap="square">
            <a:spAutoFit/>
          </a:bodyPr>
          <a:lstStyle/>
          <a:p>
            <a:r>
              <a:rPr lang="en-US" sz="1100"/>
              <a:t>Notice that two things change in this example. The time jumps from 1:30 to 3:30. The UTC offset also changes. Remember when we calculated GMT time by subtracting the time zone from the time? You</a:t>
            </a:r>
          </a:p>
          <a:p>
            <a:r>
              <a:rPr lang="en-US" sz="1100"/>
              <a:t> can see that we went from 6:30 GMT (1:30 minus -5:00) to 7:30 GMT (3:30 minus -4:00). This shows that the time really did change by one hour from GMT’s point of view. </a:t>
            </a:r>
          </a:p>
          <a:p>
            <a:endParaRPr lang="en-US" sz="1100"/>
          </a:p>
          <a:p>
            <a:r>
              <a:rPr lang="en-US" sz="1100"/>
              <a:t>Similarly in November, an hour after the initial 1:30 is also 1:30 because at 2:00 a.m. we repeat the hour. This time, try to calculate the GMT time yourself for all three times to confirm that we really do move back only one hour at a time.</a:t>
            </a:r>
          </a:p>
        </p:txBody>
      </p:sp>
      <p:pic>
        <p:nvPicPr>
          <p:cNvPr id="22" name="Picture 21">
            <a:extLst>
              <a:ext uri="{FF2B5EF4-FFF2-40B4-BE49-F238E27FC236}">
                <a16:creationId xmlns:a16="http://schemas.microsoft.com/office/drawing/2014/main" id="{56836597-551A-4663-A46C-587D43470FDF}"/>
              </a:ext>
            </a:extLst>
          </p:cNvPr>
          <p:cNvPicPr>
            <a:picLocks noChangeAspect="1"/>
          </p:cNvPicPr>
          <p:nvPr/>
        </p:nvPicPr>
        <p:blipFill>
          <a:blip r:embed="rId5"/>
          <a:stretch>
            <a:fillRect/>
          </a:stretch>
        </p:blipFill>
        <p:spPr>
          <a:xfrm>
            <a:off x="6284034" y="-1844"/>
            <a:ext cx="4857750" cy="2124075"/>
          </a:xfrm>
          <a:prstGeom prst="rect">
            <a:avLst/>
          </a:prstGeom>
        </p:spPr>
      </p:pic>
      <p:pic>
        <p:nvPicPr>
          <p:cNvPr id="23" name="Picture 22">
            <a:extLst>
              <a:ext uri="{FF2B5EF4-FFF2-40B4-BE49-F238E27FC236}">
                <a16:creationId xmlns:a16="http://schemas.microsoft.com/office/drawing/2014/main" id="{8438EF38-6657-45D3-92CD-A9C0F46A9760}"/>
              </a:ext>
            </a:extLst>
          </p:cNvPr>
          <p:cNvPicPr>
            <a:picLocks noChangeAspect="1"/>
          </p:cNvPicPr>
          <p:nvPr/>
        </p:nvPicPr>
        <p:blipFill>
          <a:blip r:embed="rId3"/>
          <a:stretch>
            <a:fillRect/>
          </a:stretch>
        </p:blipFill>
        <p:spPr>
          <a:xfrm>
            <a:off x="8595361" y="754602"/>
            <a:ext cx="3432596" cy="1384303"/>
          </a:xfrm>
          <a:prstGeom prst="rect">
            <a:avLst/>
          </a:prstGeom>
        </p:spPr>
      </p:pic>
      <p:sp>
        <p:nvSpPr>
          <p:cNvPr id="25" name="TextBox 24">
            <a:extLst>
              <a:ext uri="{FF2B5EF4-FFF2-40B4-BE49-F238E27FC236}">
                <a16:creationId xmlns:a16="http://schemas.microsoft.com/office/drawing/2014/main" id="{C57E69C0-DF3A-460F-8A7A-07C9D5892AB3}"/>
              </a:ext>
            </a:extLst>
          </p:cNvPr>
          <p:cNvSpPr txBox="1"/>
          <p:nvPr/>
        </p:nvSpPr>
        <p:spPr>
          <a:xfrm>
            <a:off x="6174322" y="2149270"/>
            <a:ext cx="6031082" cy="430887"/>
          </a:xfrm>
          <a:prstGeom prst="rect">
            <a:avLst/>
          </a:prstGeom>
          <a:noFill/>
        </p:spPr>
        <p:txBody>
          <a:bodyPr wrap="square">
            <a:spAutoFit/>
          </a:bodyPr>
          <a:lstStyle/>
          <a:p>
            <a:r>
              <a:rPr lang="en-US" sz="1100"/>
              <a:t>Did you get it? We went from 5:30 GMT to 6:30 GMT to 7:30 GMT. Finally, trying to create a time that doesn’t exist just rolls forward:</a:t>
            </a:r>
          </a:p>
        </p:txBody>
      </p:sp>
      <p:pic>
        <p:nvPicPr>
          <p:cNvPr id="29" name="Picture 28">
            <a:extLst>
              <a:ext uri="{FF2B5EF4-FFF2-40B4-BE49-F238E27FC236}">
                <a16:creationId xmlns:a16="http://schemas.microsoft.com/office/drawing/2014/main" id="{C5C60716-2F45-4E64-98F1-A59E70294D14}"/>
              </a:ext>
            </a:extLst>
          </p:cNvPr>
          <p:cNvPicPr>
            <a:picLocks noChangeAspect="1"/>
          </p:cNvPicPr>
          <p:nvPr/>
        </p:nvPicPr>
        <p:blipFill>
          <a:blip r:embed="rId6"/>
          <a:stretch>
            <a:fillRect/>
          </a:stretch>
        </p:blipFill>
        <p:spPr>
          <a:xfrm>
            <a:off x="6284034" y="2593495"/>
            <a:ext cx="4619625" cy="981075"/>
          </a:xfrm>
          <a:prstGeom prst="rect">
            <a:avLst/>
          </a:prstGeom>
        </p:spPr>
      </p:pic>
      <p:pic>
        <p:nvPicPr>
          <p:cNvPr id="30" name="Picture 29">
            <a:extLst>
              <a:ext uri="{FF2B5EF4-FFF2-40B4-BE49-F238E27FC236}">
                <a16:creationId xmlns:a16="http://schemas.microsoft.com/office/drawing/2014/main" id="{D6970FA2-E32B-40D3-A695-0C32F34127D5}"/>
              </a:ext>
            </a:extLst>
          </p:cNvPr>
          <p:cNvPicPr>
            <a:picLocks noChangeAspect="1"/>
          </p:cNvPicPr>
          <p:nvPr/>
        </p:nvPicPr>
        <p:blipFill>
          <a:blip r:embed="rId3"/>
          <a:stretch>
            <a:fillRect/>
          </a:stretch>
        </p:blipFill>
        <p:spPr>
          <a:xfrm>
            <a:off x="8341087" y="3358997"/>
            <a:ext cx="3767664" cy="217712"/>
          </a:xfrm>
          <a:prstGeom prst="rect">
            <a:avLst/>
          </a:prstGeom>
        </p:spPr>
      </p:pic>
      <p:sp>
        <p:nvSpPr>
          <p:cNvPr id="33" name="TextBox 32">
            <a:extLst>
              <a:ext uri="{FF2B5EF4-FFF2-40B4-BE49-F238E27FC236}">
                <a16:creationId xmlns:a16="http://schemas.microsoft.com/office/drawing/2014/main" id="{2E4BAEA1-13C6-4CD8-93B0-4520E9C36E0F}"/>
              </a:ext>
            </a:extLst>
          </p:cNvPr>
          <p:cNvSpPr txBox="1"/>
          <p:nvPr/>
        </p:nvSpPr>
        <p:spPr>
          <a:xfrm>
            <a:off x="6116114" y="3920316"/>
            <a:ext cx="6220178" cy="938719"/>
          </a:xfrm>
          <a:prstGeom prst="rect">
            <a:avLst/>
          </a:prstGeom>
          <a:noFill/>
        </p:spPr>
        <p:txBody>
          <a:bodyPr wrap="square">
            <a:spAutoFit/>
          </a:bodyPr>
          <a:lstStyle/>
          <a:p>
            <a:r>
              <a:rPr lang="en-US" sz="1100"/>
              <a:t>Since there are so many String objects in a program, the String class is final and String objects are immutable. The value cannot change on an immutable object, as discussed in Chapter 2. This allows Java to optimize by storing string literals in the </a:t>
            </a:r>
            <a:r>
              <a:rPr lang="en-US" sz="1100" b="1" i="1"/>
              <a:t>string pool</a:t>
            </a:r>
            <a:r>
              <a:rPr lang="en-US" sz="1100"/>
              <a:t>. This also means that you can compare string literals with ==. However, it is still a good idea to compare with equals(), because String objects created via a constructor or a method call will not always match when using comparison with ==. Here’s an example:</a:t>
            </a:r>
          </a:p>
        </p:txBody>
      </p:sp>
      <p:sp>
        <p:nvSpPr>
          <p:cNvPr id="36" name="TextBox 35">
            <a:extLst>
              <a:ext uri="{FF2B5EF4-FFF2-40B4-BE49-F238E27FC236}">
                <a16:creationId xmlns:a16="http://schemas.microsoft.com/office/drawing/2014/main" id="{1DA0FF17-71BD-4F5D-9695-ECA78811D44F}"/>
              </a:ext>
            </a:extLst>
          </p:cNvPr>
          <p:cNvSpPr txBox="1"/>
          <p:nvPr/>
        </p:nvSpPr>
        <p:spPr>
          <a:xfrm>
            <a:off x="6092474" y="3491301"/>
            <a:ext cx="4503420" cy="461665"/>
          </a:xfrm>
          <a:prstGeom prst="rect">
            <a:avLst/>
          </a:prstGeom>
          <a:noFill/>
        </p:spPr>
        <p:txBody>
          <a:bodyPr wrap="square" rtlCol="0">
            <a:spAutoFit/>
          </a:bodyPr>
          <a:lstStyle/>
          <a:p>
            <a:r>
              <a:rPr lang="en-US" sz="2400" b="1" u="sng"/>
              <a:t>2- Reviewing the String class </a:t>
            </a:r>
          </a:p>
        </p:txBody>
      </p:sp>
      <p:pic>
        <p:nvPicPr>
          <p:cNvPr id="39" name="Picture 38">
            <a:extLst>
              <a:ext uri="{FF2B5EF4-FFF2-40B4-BE49-F238E27FC236}">
                <a16:creationId xmlns:a16="http://schemas.microsoft.com/office/drawing/2014/main" id="{77ACB6C3-BBD1-4F9E-B83A-AB4DEF5D5953}"/>
              </a:ext>
            </a:extLst>
          </p:cNvPr>
          <p:cNvPicPr>
            <a:picLocks noChangeAspect="1"/>
          </p:cNvPicPr>
          <p:nvPr/>
        </p:nvPicPr>
        <p:blipFill>
          <a:blip r:embed="rId7"/>
          <a:stretch>
            <a:fillRect/>
          </a:stretch>
        </p:blipFill>
        <p:spPr>
          <a:xfrm>
            <a:off x="6253342" y="4869242"/>
            <a:ext cx="3457575" cy="1104900"/>
          </a:xfrm>
          <a:prstGeom prst="rect">
            <a:avLst/>
          </a:prstGeom>
        </p:spPr>
      </p:pic>
      <p:pic>
        <p:nvPicPr>
          <p:cNvPr id="40" name="Picture 39">
            <a:extLst>
              <a:ext uri="{FF2B5EF4-FFF2-40B4-BE49-F238E27FC236}">
                <a16:creationId xmlns:a16="http://schemas.microsoft.com/office/drawing/2014/main" id="{CAFD4D7A-B528-43A2-92D8-DFD720FBA6E3}"/>
              </a:ext>
            </a:extLst>
          </p:cNvPr>
          <p:cNvPicPr>
            <a:picLocks noChangeAspect="1"/>
          </p:cNvPicPr>
          <p:nvPr/>
        </p:nvPicPr>
        <p:blipFill>
          <a:blip r:embed="rId3"/>
          <a:stretch>
            <a:fillRect/>
          </a:stretch>
        </p:blipFill>
        <p:spPr>
          <a:xfrm>
            <a:off x="9051489" y="4874488"/>
            <a:ext cx="2978942" cy="1109179"/>
          </a:xfrm>
          <a:prstGeom prst="rect">
            <a:avLst/>
          </a:prstGeom>
        </p:spPr>
      </p:pic>
    </p:spTree>
    <p:extLst>
      <p:ext uri="{BB962C8B-B14F-4D97-AF65-F5344CB8AC3E}">
        <p14:creationId xmlns:p14="http://schemas.microsoft.com/office/powerpoint/2010/main" val="3766833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8AF077-A35D-4B22-A7A8-0688B4633790}"/>
              </a:ext>
            </a:extLst>
          </p:cNvPr>
          <p:cNvSpPr txBox="1"/>
          <p:nvPr/>
        </p:nvSpPr>
        <p:spPr>
          <a:xfrm>
            <a:off x="0" y="0"/>
            <a:ext cx="6096000" cy="938719"/>
          </a:xfrm>
          <a:prstGeom prst="rect">
            <a:avLst/>
          </a:prstGeom>
          <a:noFill/>
        </p:spPr>
        <p:txBody>
          <a:bodyPr wrap="square">
            <a:spAutoFit/>
          </a:bodyPr>
          <a:lstStyle/>
          <a:p>
            <a:r>
              <a:rPr lang="en-US" sz="1100"/>
              <a:t>Since String is such a fundamental class, Java allows using the + operator to combine them, which is called </a:t>
            </a:r>
            <a:r>
              <a:rPr lang="en-US" sz="1100" b="1" i="1"/>
              <a:t>concatenation</a:t>
            </a:r>
            <a:r>
              <a:rPr lang="en-US" sz="1100"/>
              <a:t>. </a:t>
            </a:r>
            <a:r>
              <a:rPr lang="en-US" sz="1100" b="1" i="1"/>
              <a:t>Concatenation</a:t>
            </a:r>
            <a:r>
              <a:rPr lang="en-US" sz="1100"/>
              <a:t> is a big word, but it just means creating a new String with the values from both original strings. Remember that Java processes these operators from left to right. Also remember that a String concatenated with anything else is a String. Do you see what makes these two examples different?</a:t>
            </a:r>
          </a:p>
        </p:txBody>
      </p:sp>
      <p:cxnSp>
        <p:nvCxnSpPr>
          <p:cNvPr id="6" name="Straight Connector 5">
            <a:extLst>
              <a:ext uri="{FF2B5EF4-FFF2-40B4-BE49-F238E27FC236}">
                <a16:creationId xmlns:a16="http://schemas.microsoft.com/office/drawing/2014/main" id="{BDB4B860-8D2A-490C-AC35-72EB98D7944D}"/>
              </a:ext>
            </a:extLst>
          </p:cNvPr>
          <p:cNvCxnSpPr>
            <a:cxnSpLocks/>
          </p:cNvCxnSpPr>
          <p:nvPr/>
        </p:nvCxnSpPr>
        <p:spPr>
          <a:xfrm>
            <a:off x="5979585"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5410BA-C72E-42C3-8BC8-A4A5FFA4C792}"/>
              </a:ext>
            </a:extLst>
          </p:cNvPr>
          <p:cNvPicPr>
            <a:picLocks noChangeAspect="1"/>
          </p:cNvPicPr>
          <p:nvPr/>
        </p:nvPicPr>
        <p:blipFill>
          <a:blip r:embed="rId2"/>
          <a:stretch>
            <a:fillRect/>
          </a:stretch>
        </p:blipFill>
        <p:spPr>
          <a:xfrm>
            <a:off x="126471" y="938719"/>
            <a:ext cx="2524125" cy="762000"/>
          </a:xfrm>
          <a:prstGeom prst="rect">
            <a:avLst/>
          </a:prstGeom>
        </p:spPr>
      </p:pic>
      <p:pic>
        <p:nvPicPr>
          <p:cNvPr id="9" name="Picture 8">
            <a:extLst>
              <a:ext uri="{FF2B5EF4-FFF2-40B4-BE49-F238E27FC236}">
                <a16:creationId xmlns:a16="http://schemas.microsoft.com/office/drawing/2014/main" id="{503F5B49-9391-47F2-A355-3CDF2A003279}"/>
              </a:ext>
            </a:extLst>
          </p:cNvPr>
          <p:cNvPicPr>
            <a:picLocks noChangeAspect="1"/>
          </p:cNvPicPr>
          <p:nvPr/>
        </p:nvPicPr>
        <p:blipFill>
          <a:blip r:embed="rId3"/>
          <a:stretch>
            <a:fillRect/>
          </a:stretch>
        </p:blipFill>
        <p:spPr>
          <a:xfrm>
            <a:off x="2213597" y="855690"/>
            <a:ext cx="3687673" cy="921230"/>
          </a:xfrm>
          <a:prstGeom prst="rect">
            <a:avLst/>
          </a:prstGeom>
        </p:spPr>
      </p:pic>
      <p:sp>
        <p:nvSpPr>
          <p:cNvPr id="11" name="TextBox 10">
            <a:extLst>
              <a:ext uri="{FF2B5EF4-FFF2-40B4-BE49-F238E27FC236}">
                <a16:creationId xmlns:a16="http://schemas.microsoft.com/office/drawing/2014/main" id="{0C52BAFD-937B-4870-8410-101ECA2652A4}"/>
              </a:ext>
            </a:extLst>
          </p:cNvPr>
          <p:cNvSpPr txBox="1"/>
          <p:nvPr/>
        </p:nvSpPr>
        <p:spPr>
          <a:xfrm>
            <a:off x="0" y="1700719"/>
            <a:ext cx="6096000" cy="261610"/>
          </a:xfrm>
          <a:prstGeom prst="rect">
            <a:avLst/>
          </a:prstGeom>
          <a:noFill/>
        </p:spPr>
        <p:txBody>
          <a:bodyPr wrap="square">
            <a:spAutoFit/>
          </a:bodyPr>
          <a:lstStyle/>
          <a:p>
            <a:r>
              <a:rPr lang="en-US" sz="1100"/>
              <a:t>Finally, here is an example that uses common String methods:</a:t>
            </a:r>
          </a:p>
        </p:txBody>
      </p:sp>
      <p:pic>
        <p:nvPicPr>
          <p:cNvPr id="13" name="Picture 12">
            <a:extLst>
              <a:ext uri="{FF2B5EF4-FFF2-40B4-BE49-F238E27FC236}">
                <a16:creationId xmlns:a16="http://schemas.microsoft.com/office/drawing/2014/main" id="{FF296E0C-FFB4-4CD4-831A-A8973A4F2CFD}"/>
              </a:ext>
            </a:extLst>
          </p:cNvPr>
          <p:cNvPicPr>
            <a:picLocks noChangeAspect="1"/>
          </p:cNvPicPr>
          <p:nvPr/>
        </p:nvPicPr>
        <p:blipFill>
          <a:blip r:embed="rId4"/>
          <a:stretch>
            <a:fillRect/>
          </a:stretch>
        </p:blipFill>
        <p:spPr>
          <a:xfrm>
            <a:off x="126471" y="1962329"/>
            <a:ext cx="4514850" cy="1638300"/>
          </a:xfrm>
          <a:prstGeom prst="rect">
            <a:avLst/>
          </a:prstGeom>
        </p:spPr>
      </p:pic>
      <p:pic>
        <p:nvPicPr>
          <p:cNvPr id="14" name="Picture 13">
            <a:extLst>
              <a:ext uri="{FF2B5EF4-FFF2-40B4-BE49-F238E27FC236}">
                <a16:creationId xmlns:a16="http://schemas.microsoft.com/office/drawing/2014/main" id="{BD7B0559-FDA8-46C1-9B17-B3A33656AA69}"/>
              </a:ext>
            </a:extLst>
          </p:cNvPr>
          <p:cNvPicPr>
            <a:picLocks noChangeAspect="1"/>
          </p:cNvPicPr>
          <p:nvPr/>
        </p:nvPicPr>
        <p:blipFill>
          <a:blip r:embed="rId3"/>
          <a:stretch>
            <a:fillRect/>
          </a:stretch>
        </p:blipFill>
        <p:spPr>
          <a:xfrm>
            <a:off x="4040873" y="2143933"/>
            <a:ext cx="1843836" cy="1402676"/>
          </a:xfrm>
          <a:prstGeom prst="rect">
            <a:avLst/>
          </a:prstGeom>
        </p:spPr>
      </p:pic>
      <p:sp>
        <p:nvSpPr>
          <p:cNvPr id="16" name="TextBox 15">
            <a:extLst>
              <a:ext uri="{FF2B5EF4-FFF2-40B4-BE49-F238E27FC236}">
                <a16:creationId xmlns:a16="http://schemas.microsoft.com/office/drawing/2014/main" id="{456D89B0-2949-4E4A-B600-4568CF61476C}"/>
              </a:ext>
            </a:extLst>
          </p:cNvPr>
          <p:cNvSpPr txBox="1"/>
          <p:nvPr/>
        </p:nvSpPr>
        <p:spPr>
          <a:xfrm>
            <a:off x="0" y="3600629"/>
            <a:ext cx="6096000" cy="1107996"/>
          </a:xfrm>
          <a:prstGeom prst="rect">
            <a:avLst/>
          </a:prstGeom>
          <a:noFill/>
        </p:spPr>
        <p:txBody>
          <a:bodyPr wrap="square">
            <a:spAutoFit/>
          </a:bodyPr>
          <a:lstStyle/>
          <a:p>
            <a:r>
              <a:rPr lang="en-US" sz="1100"/>
              <a:t>Since String is immutable, it is inefficient for when you are updating the value in a loop. StringBuilder is better for that scenario. A StringBuilder is </a:t>
            </a:r>
            <a:r>
              <a:rPr lang="en-US" sz="1100" b="1" i="1"/>
              <a:t>mutable</a:t>
            </a:r>
            <a:r>
              <a:rPr lang="en-US" sz="1100"/>
              <a:t>, which means that it can change value and increase in capacity. If multiple threads are updating the same object, you should use </a:t>
            </a:r>
            <a:r>
              <a:rPr lang="en-US" sz="1100" err="1"/>
              <a:t>StringBuffer</a:t>
            </a:r>
            <a:r>
              <a:rPr lang="en-US" sz="1100"/>
              <a:t> rather than StringBuilder. </a:t>
            </a:r>
          </a:p>
          <a:p>
            <a:endParaRPr lang="en-US" sz="1100"/>
          </a:p>
          <a:p>
            <a:r>
              <a:rPr lang="en-US" sz="1100"/>
              <a:t>As a review of StringBuilder code, see if you remember why each of these lines outputs what it does:</a:t>
            </a:r>
          </a:p>
        </p:txBody>
      </p:sp>
      <p:pic>
        <p:nvPicPr>
          <p:cNvPr id="18" name="Picture 17">
            <a:extLst>
              <a:ext uri="{FF2B5EF4-FFF2-40B4-BE49-F238E27FC236}">
                <a16:creationId xmlns:a16="http://schemas.microsoft.com/office/drawing/2014/main" id="{E102D96A-B61F-4BF3-80ED-AAFF224ECAD5}"/>
              </a:ext>
            </a:extLst>
          </p:cNvPr>
          <p:cNvPicPr>
            <a:picLocks noChangeAspect="1"/>
          </p:cNvPicPr>
          <p:nvPr/>
        </p:nvPicPr>
        <p:blipFill>
          <a:blip r:embed="rId5"/>
          <a:stretch>
            <a:fillRect/>
          </a:stretch>
        </p:blipFill>
        <p:spPr>
          <a:xfrm>
            <a:off x="126471" y="4708625"/>
            <a:ext cx="3705225" cy="1638300"/>
          </a:xfrm>
          <a:prstGeom prst="rect">
            <a:avLst/>
          </a:prstGeom>
        </p:spPr>
      </p:pic>
      <p:pic>
        <p:nvPicPr>
          <p:cNvPr id="19" name="Picture 18">
            <a:extLst>
              <a:ext uri="{FF2B5EF4-FFF2-40B4-BE49-F238E27FC236}">
                <a16:creationId xmlns:a16="http://schemas.microsoft.com/office/drawing/2014/main" id="{293A16AA-BA91-492A-9988-5CC28F0A4589}"/>
              </a:ext>
            </a:extLst>
          </p:cNvPr>
          <p:cNvPicPr>
            <a:picLocks noChangeAspect="1"/>
          </p:cNvPicPr>
          <p:nvPr/>
        </p:nvPicPr>
        <p:blipFill>
          <a:blip r:embed="rId3"/>
          <a:stretch>
            <a:fillRect/>
          </a:stretch>
        </p:blipFill>
        <p:spPr>
          <a:xfrm>
            <a:off x="3095625" y="4702555"/>
            <a:ext cx="2815170" cy="1638324"/>
          </a:xfrm>
          <a:prstGeom prst="rect">
            <a:avLst/>
          </a:prstGeom>
        </p:spPr>
      </p:pic>
      <p:sp>
        <p:nvSpPr>
          <p:cNvPr id="21" name="TextBox 20">
            <a:extLst>
              <a:ext uri="{FF2B5EF4-FFF2-40B4-BE49-F238E27FC236}">
                <a16:creationId xmlns:a16="http://schemas.microsoft.com/office/drawing/2014/main" id="{0523A2CD-23AD-4AE1-B185-A1EF5F08960A}"/>
              </a:ext>
            </a:extLst>
          </p:cNvPr>
          <p:cNvSpPr txBox="1"/>
          <p:nvPr/>
        </p:nvSpPr>
        <p:spPr>
          <a:xfrm>
            <a:off x="5979585" y="-6184"/>
            <a:ext cx="6096000" cy="261610"/>
          </a:xfrm>
          <a:prstGeom prst="rect">
            <a:avLst/>
          </a:prstGeom>
          <a:noFill/>
        </p:spPr>
        <p:txBody>
          <a:bodyPr wrap="square">
            <a:spAutoFit/>
          </a:bodyPr>
          <a:lstStyle/>
          <a:p>
            <a:r>
              <a:rPr lang="en-US" sz="1100"/>
              <a:t>And now for some more: </a:t>
            </a:r>
          </a:p>
        </p:txBody>
      </p:sp>
      <p:pic>
        <p:nvPicPr>
          <p:cNvPr id="23" name="Picture 22">
            <a:extLst>
              <a:ext uri="{FF2B5EF4-FFF2-40B4-BE49-F238E27FC236}">
                <a16:creationId xmlns:a16="http://schemas.microsoft.com/office/drawing/2014/main" id="{8026DAB2-29A5-4E9C-B552-27D97C490FC0}"/>
              </a:ext>
            </a:extLst>
          </p:cNvPr>
          <p:cNvPicPr>
            <a:picLocks noChangeAspect="1"/>
          </p:cNvPicPr>
          <p:nvPr/>
        </p:nvPicPr>
        <p:blipFill>
          <a:blip r:embed="rId6"/>
          <a:stretch>
            <a:fillRect/>
          </a:stretch>
        </p:blipFill>
        <p:spPr>
          <a:xfrm>
            <a:off x="6062133" y="298291"/>
            <a:ext cx="3562350" cy="752475"/>
          </a:xfrm>
          <a:prstGeom prst="rect">
            <a:avLst/>
          </a:prstGeom>
        </p:spPr>
      </p:pic>
      <p:sp>
        <p:nvSpPr>
          <p:cNvPr id="24" name="TextBox 23">
            <a:extLst>
              <a:ext uri="{FF2B5EF4-FFF2-40B4-BE49-F238E27FC236}">
                <a16:creationId xmlns:a16="http://schemas.microsoft.com/office/drawing/2014/main" id="{3C255213-A71C-4089-9607-AC66E1D0AF27}"/>
              </a:ext>
            </a:extLst>
          </p:cNvPr>
          <p:cNvSpPr txBox="1"/>
          <p:nvPr/>
        </p:nvSpPr>
        <p:spPr>
          <a:xfrm>
            <a:off x="5911850" y="1144910"/>
            <a:ext cx="6095995" cy="461665"/>
          </a:xfrm>
          <a:prstGeom prst="rect">
            <a:avLst/>
          </a:prstGeom>
          <a:noFill/>
        </p:spPr>
        <p:txBody>
          <a:bodyPr wrap="square" rtlCol="0">
            <a:spAutoFit/>
          </a:bodyPr>
          <a:lstStyle/>
          <a:p>
            <a:r>
              <a:rPr lang="en-US" sz="2400" b="1" u="sng"/>
              <a:t>3- Adding Internationalization and Localization</a:t>
            </a:r>
          </a:p>
        </p:txBody>
      </p:sp>
      <p:sp>
        <p:nvSpPr>
          <p:cNvPr id="17" name="TextBox 16">
            <a:extLst>
              <a:ext uri="{FF2B5EF4-FFF2-40B4-BE49-F238E27FC236}">
                <a16:creationId xmlns:a16="http://schemas.microsoft.com/office/drawing/2014/main" id="{F5FACC50-7CD1-411D-AB54-52D27B0EABB7}"/>
              </a:ext>
            </a:extLst>
          </p:cNvPr>
          <p:cNvSpPr txBox="1"/>
          <p:nvPr/>
        </p:nvSpPr>
        <p:spPr>
          <a:xfrm>
            <a:off x="6003925" y="1606575"/>
            <a:ext cx="6188075" cy="1615827"/>
          </a:xfrm>
          <a:prstGeom prst="rect">
            <a:avLst/>
          </a:prstGeom>
          <a:noFill/>
        </p:spPr>
        <p:txBody>
          <a:bodyPr wrap="square">
            <a:spAutoFit/>
          </a:bodyPr>
          <a:lstStyle/>
          <a:p>
            <a:r>
              <a:rPr lang="en-US" sz="1100"/>
              <a:t>Many applications need to work for different countries and with different languages.</a:t>
            </a:r>
          </a:p>
          <a:p>
            <a:endParaRPr lang="en-US" sz="1100"/>
          </a:p>
          <a:p>
            <a:r>
              <a:rPr lang="en-US" sz="1100" b="1" i="1"/>
              <a:t>Internationalization</a:t>
            </a:r>
            <a:r>
              <a:rPr lang="en-US" sz="1100"/>
              <a:t> is the process of designing your program so it can be adapted.</a:t>
            </a:r>
          </a:p>
          <a:p>
            <a:endParaRPr lang="en-US" sz="1100"/>
          </a:p>
          <a:p>
            <a:r>
              <a:rPr lang="en-US" sz="1100" b="1" i="1"/>
              <a:t>Localization</a:t>
            </a:r>
            <a:r>
              <a:rPr lang="en-US" sz="1100"/>
              <a:t> means actually supporting multiple locales. Oracle defines a locale as “a specific geographical, political, or cultural region.”  </a:t>
            </a:r>
          </a:p>
          <a:p>
            <a:endParaRPr lang="en-US" sz="1100"/>
          </a:p>
          <a:p>
            <a:r>
              <a:rPr lang="en-US" sz="1100"/>
              <a:t>Since </a:t>
            </a:r>
            <a:r>
              <a:rPr lang="en-US" sz="1100" b="1" i="1"/>
              <a:t>internationalization</a:t>
            </a:r>
            <a:r>
              <a:rPr lang="en-US" sz="1100"/>
              <a:t> and </a:t>
            </a:r>
            <a:r>
              <a:rPr lang="en-US" sz="1100" b="1" i="1"/>
              <a:t>localization</a:t>
            </a:r>
            <a:r>
              <a:rPr lang="en-US" sz="1100"/>
              <a:t> are such long words, they are often abbreviated as i18n and l10n. </a:t>
            </a:r>
          </a:p>
        </p:txBody>
      </p:sp>
      <p:sp>
        <p:nvSpPr>
          <p:cNvPr id="25" name="TextBox 24">
            <a:extLst>
              <a:ext uri="{FF2B5EF4-FFF2-40B4-BE49-F238E27FC236}">
                <a16:creationId xmlns:a16="http://schemas.microsoft.com/office/drawing/2014/main" id="{EA05B15C-5589-442D-B9A4-0F38BA13E9E3}"/>
              </a:ext>
            </a:extLst>
          </p:cNvPr>
          <p:cNvSpPr txBox="1"/>
          <p:nvPr/>
        </p:nvSpPr>
        <p:spPr>
          <a:xfrm>
            <a:off x="5911851" y="3133231"/>
            <a:ext cx="2137128" cy="369332"/>
          </a:xfrm>
          <a:prstGeom prst="rect">
            <a:avLst/>
          </a:prstGeom>
          <a:noFill/>
        </p:spPr>
        <p:txBody>
          <a:bodyPr wrap="square">
            <a:spAutoFit/>
          </a:bodyPr>
          <a:lstStyle/>
          <a:p>
            <a:pPr marL="342900" indent="-342900">
              <a:buFont typeface="Wingdings" panose="05000000000000000000" pitchFamily="2" charset="2"/>
              <a:buChar char="Ø"/>
            </a:pPr>
            <a:r>
              <a:rPr lang="en-US"/>
              <a:t>Picking a Locale </a:t>
            </a:r>
          </a:p>
        </p:txBody>
      </p:sp>
      <p:sp>
        <p:nvSpPr>
          <p:cNvPr id="26" name="TextBox 25">
            <a:extLst>
              <a:ext uri="{FF2B5EF4-FFF2-40B4-BE49-F238E27FC236}">
                <a16:creationId xmlns:a16="http://schemas.microsoft.com/office/drawing/2014/main" id="{06A44B7C-0704-418D-930A-ED14917DCC06}"/>
              </a:ext>
            </a:extLst>
          </p:cNvPr>
          <p:cNvSpPr txBox="1"/>
          <p:nvPr/>
        </p:nvSpPr>
        <p:spPr>
          <a:xfrm>
            <a:off x="5979585" y="3425908"/>
            <a:ext cx="6096000" cy="430887"/>
          </a:xfrm>
          <a:prstGeom prst="rect">
            <a:avLst/>
          </a:prstGeom>
          <a:noFill/>
        </p:spPr>
        <p:txBody>
          <a:bodyPr wrap="square">
            <a:spAutoFit/>
          </a:bodyPr>
          <a:lstStyle/>
          <a:p>
            <a:r>
              <a:rPr lang="en-US" sz="1100"/>
              <a:t>The Locale class is in the </a:t>
            </a:r>
            <a:r>
              <a:rPr lang="en-US" sz="1100" err="1"/>
              <a:t>java.util</a:t>
            </a:r>
            <a:r>
              <a:rPr lang="en-US" sz="1100"/>
              <a:t> package. The first useful Locale to find is the user’s current locale. Try running the following code on your computer:</a:t>
            </a:r>
          </a:p>
        </p:txBody>
      </p:sp>
      <p:pic>
        <p:nvPicPr>
          <p:cNvPr id="27" name="Picture 26">
            <a:extLst>
              <a:ext uri="{FF2B5EF4-FFF2-40B4-BE49-F238E27FC236}">
                <a16:creationId xmlns:a16="http://schemas.microsoft.com/office/drawing/2014/main" id="{BA15181D-A6FA-4DE9-8C38-6B557FDC99EC}"/>
              </a:ext>
            </a:extLst>
          </p:cNvPr>
          <p:cNvPicPr>
            <a:picLocks noChangeAspect="1"/>
          </p:cNvPicPr>
          <p:nvPr/>
        </p:nvPicPr>
        <p:blipFill>
          <a:blip r:embed="rId7"/>
          <a:stretch>
            <a:fillRect/>
          </a:stretch>
        </p:blipFill>
        <p:spPr>
          <a:xfrm>
            <a:off x="6062133" y="3858395"/>
            <a:ext cx="2981325" cy="381000"/>
          </a:xfrm>
          <a:prstGeom prst="rect">
            <a:avLst/>
          </a:prstGeom>
        </p:spPr>
      </p:pic>
      <p:pic>
        <p:nvPicPr>
          <p:cNvPr id="28" name="Picture 27">
            <a:extLst>
              <a:ext uri="{FF2B5EF4-FFF2-40B4-BE49-F238E27FC236}">
                <a16:creationId xmlns:a16="http://schemas.microsoft.com/office/drawing/2014/main" id="{674951D4-5B4D-48AD-A766-4510D6770A6B}"/>
              </a:ext>
            </a:extLst>
          </p:cNvPr>
          <p:cNvPicPr>
            <a:picLocks noChangeAspect="1"/>
          </p:cNvPicPr>
          <p:nvPr/>
        </p:nvPicPr>
        <p:blipFill>
          <a:blip r:embed="rId3"/>
          <a:stretch>
            <a:fillRect/>
          </a:stretch>
        </p:blipFill>
        <p:spPr>
          <a:xfrm>
            <a:off x="8476968" y="3856795"/>
            <a:ext cx="3587327" cy="382600"/>
          </a:xfrm>
          <a:prstGeom prst="rect">
            <a:avLst/>
          </a:prstGeom>
        </p:spPr>
      </p:pic>
      <p:sp>
        <p:nvSpPr>
          <p:cNvPr id="30" name="TextBox 29">
            <a:extLst>
              <a:ext uri="{FF2B5EF4-FFF2-40B4-BE49-F238E27FC236}">
                <a16:creationId xmlns:a16="http://schemas.microsoft.com/office/drawing/2014/main" id="{0A76A22F-C66E-4396-A191-D03C75FC3DB3}"/>
              </a:ext>
            </a:extLst>
          </p:cNvPr>
          <p:cNvSpPr txBox="1"/>
          <p:nvPr/>
        </p:nvSpPr>
        <p:spPr>
          <a:xfrm>
            <a:off x="6062130" y="4239395"/>
            <a:ext cx="6096000" cy="600164"/>
          </a:xfrm>
          <a:prstGeom prst="rect">
            <a:avLst/>
          </a:prstGeom>
          <a:noFill/>
        </p:spPr>
        <p:txBody>
          <a:bodyPr wrap="square">
            <a:spAutoFit/>
          </a:bodyPr>
          <a:lstStyle/>
          <a:p>
            <a:r>
              <a:rPr lang="en-US" sz="1100"/>
              <a:t>Notice the format. First comes the lowercase language code. Then comes an underscore followed by the uppercase country code. The underscore and country code are optional. It is valid for a Locale to be only a language. Figure 5.3 shows the two formats for Locale objects that you are expected to remember.</a:t>
            </a:r>
          </a:p>
        </p:txBody>
      </p:sp>
      <p:pic>
        <p:nvPicPr>
          <p:cNvPr id="32" name="Picture 31">
            <a:extLst>
              <a:ext uri="{FF2B5EF4-FFF2-40B4-BE49-F238E27FC236}">
                <a16:creationId xmlns:a16="http://schemas.microsoft.com/office/drawing/2014/main" id="{0D49371C-1503-43A7-B2FE-4B371F0864F7}"/>
              </a:ext>
            </a:extLst>
          </p:cNvPr>
          <p:cNvPicPr>
            <a:picLocks noChangeAspect="1"/>
          </p:cNvPicPr>
          <p:nvPr/>
        </p:nvPicPr>
        <p:blipFill>
          <a:blip r:embed="rId8"/>
          <a:stretch>
            <a:fillRect/>
          </a:stretch>
        </p:blipFill>
        <p:spPr>
          <a:xfrm>
            <a:off x="6212416" y="4912105"/>
            <a:ext cx="2381250" cy="1304925"/>
          </a:xfrm>
          <a:prstGeom prst="rect">
            <a:avLst/>
          </a:prstGeom>
        </p:spPr>
      </p:pic>
      <p:pic>
        <p:nvPicPr>
          <p:cNvPr id="22" name="Picture 21">
            <a:extLst>
              <a:ext uri="{FF2B5EF4-FFF2-40B4-BE49-F238E27FC236}">
                <a16:creationId xmlns:a16="http://schemas.microsoft.com/office/drawing/2014/main" id="{402EE6CA-F73A-41FE-A5D7-996C2480853B}"/>
              </a:ext>
            </a:extLst>
          </p:cNvPr>
          <p:cNvPicPr>
            <a:picLocks noChangeAspect="1"/>
          </p:cNvPicPr>
          <p:nvPr/>
        </p:nvPicPr>
        <p:blipFill>
          <a:blip r:embed="rId3"/>
          <a:stretch>
            <a:fillRect/>
          </a:stretch>
        </p:blipFill>
        <p:spPr>
          <a:xfrm>
            <a:off x="9042395" y="582847"/>
            <a:ext cx="3032125" cy="467132"/>
          </a:xfrm>
          <a:prstGeom prst="rect">
            <a:avLst/>
          </a:prstGeom>
        </p:spPr>
      </p:pic>
    </p:spTree>
    <p:extLst>
      <p:ext uri="{BB962C8B-B14F-4D97-AF65-F5344CB8AC3E}">
        <p14:creationId xmlns:p14="http://schemas.microsoft.com/office/powerpoint/2010/main" val="751299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2CB7B-ED58-44CE-8870-2BB7716C20EA}"/>
              </a:ext>
            </a:extLst>
          </p:cNvPr>
          <p:cNvSpPr txBox="1"/>
          <p:nvPr/>
        </p:nvSpPr>
        <p:spPr>
          <a:xfrm>
            <a:off x="0" y="0"/>
            <a:ext cx="4865511" cy="259644"/>
          </a:xfrm>
          <a:prstGeom prst="rect">
            <a:avLst/>
          </a:prstGeom>
          <a:noFill/>
        </p:spPr>
        <p:txBody>
          <a:bodyPr wrap="square">
            <a:spAutoFit/>
          </a:bodyPr>
          <a:lstStyle/>
          <a:p>
            <a:r>
              <a:rPr lang="en-US" sz="1100"/>
              <a:t>As practice, make sure that you understand why each of these Locale s is invalid:</a:t>
            </a:r>
          </a:p>
        </p:txBody>
      </p:sp>
      <p:pic>
        <p:nvPicPr>
          <p:cNvPr id="7" name="Picture 6">
            <a:extLst>
              <a:ext uri="{FF2B5EF4-FFF2-40B4-BE49-F238E27FC236}">
                <a16:creationId xmlns:a16="http://schemas.microsoft.com/office/drawing/2014/main" id="{A21CA8C6-547A-4D2B-BD40-E93D90BC471B}"/>
              </a:ext>
            </a:extLst>
          </p:cNvPr>
          <p:cNvPicPr>
            <a:picLocks noChangeAspect="1"/>
          </p:cNvPicPr>
          <p:nvPr/>
        </p:nvPicPr>
        <p:blipFill>
          <a:blip r:embed="rId2"/>
          <a:stretch>
            <a:fillRect/>
          </a:stretch>
        </p:blipFill>
        <p:spPr>
          <a:xfrm>
            <a:off x="118180" y="259644"/>
            <a:ext cx="4629150" cy="723900"/>
          </a:xfrm>
          <a:prstGeom prst="rect">
            <a:avLst/>
          </a:prstGeom>
        </p:spPr>
      </p:pic>
      <p:pic>
        <p:nvPicPr>
          <p:cNvPr id="8" name="Picture 7">
            <a:extLst>
              <a:ext uri="{FF2B5EF4-FFF2-40B4-BE49-F238E27FC236}">
                <a16:creationId xmlns:a16="http://schemas.microsoft.com/office/drawing/2014/main" id="{3CC655A0-7B7B-4782-9148-EC62529F4A55}"/>
              </a:ext>
            </a:extLst>
          </p:cNvPr>
          <p:cNvPicPr>
            <a:picLocks noChangeAspect="1"/>
          </p:cNvPicPr>
          <p:nvPr/>
        </p:nvPicPr>
        <p:blipFill>
          <a:blip r:embed="rId3"/>
          <a:stretch>
            <a:fillRect/>
          </a:stretch>
        </p:blipFill>
        <p:spPr>
          <a:xfrm>
            <a:off x="639091" y="259644"/>
            <a:ext cx="4108239" cy="723899"/>
          </a:xfrm>
          <a:prstGeom prst="rect">
            <a:avLst/>
          </a:prstGeom>
        </p:spPr>
      </p:pic>
      <p:pic>
        <p:nvPicPr>
          <p:cNvPr id="10" name="Picture 9">
            <a:extLst>
              <a:ext uri="{FF2B5EF4-FFF2-40B4-BE49-F238E27FC236}">
                <a16:creationId xmlns:a16="http://schemas.microsoft.com/office/drawing/2014/main" id="{C29413C8-416A-43FC-A00F-80EF4469F948}"/>
              </a:ext>
            </a:extLst>
          </p:cNvPr>
          <p:cNvPicPr>
            <a:picLocks noChangeAspect="1"/>
          </p:cNvPicPr>
          <p:nvPr/>
        </p:nvPicPr>
        <p:blipFill>
          <a:blip r:embed="rId4"/>
          <a:stretch>
            <a:fillRect/>
          </a:stretch>
        </p:blipFill>
        <p:spPr>
          <a:xfrm>
            <a:off x="0" y="1172632"/>
            <a:ext cx="5505450" cy="581025"/>
          </a:xfrm>
          <a:prstGeom prst="rect">
            <a:avLst/>
          </a:prstGeom>
        </p:spPr>
      </p:pic>
      <p:cxnSp>
        <p:nvCxnSpPr>
          <p:cNvPr id="11" name="Straight Connector 10">
            <a:extLst>
              <a:ext uri="{FF2B5EF4-FFF2-40B4-BE49-F238E27FC236}">
                <a16:creationId xmlns:a16="http://schemas.microsoft.com/office/drawing/2014/main" id="{F884B8D7-FDFA-454C-97B7-6953965712AD}"/>
              </a:ext>
            </a:extLst>
          </p:cNvPr>
          <p:cNvCxnSpPr>
            <a:cxnSpLocks/>
          </p:cNvCxnSpPr>
          <p:nvPr/>
        </p:nvCxnSpPr>
        <p:spPr>
          <a:xfrm>
            <a:off x="6094025"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66439C-C33C-4621-A381-299283CA6C32}"/>
              </a:ext>
            </a:extLst>
          </p:cNvPr>
          <p:cNvSpPr txBox="1"/>
          <p:nvPr/>
        </p:nvSpPr>
        <p:spPr>
          <a:xfrm>
            <a:off x="0" y="1757536"/>
            <a:ext cx="6096000" cy="430887"/>
          </a:xfrm>
          <a:prstGeom prst="rect">
            <a:avLst/>
          </a:prstGeom>
          <a:noFill/>
        </p:spPr>
        <p:txBody>
          <a:bodyPr wrap="square">
            <a:spAutoFit/>
          </a:bodyPr>
          <a:lstStyle/>
          <a:p>
            <a:r>
              <a:rPr lang="en-US" sz="1100"/>
              <a:t>You can also use a Locale other than the default. There are three main ways of creating a Locale . </a:t>
            </a:r>
          </a:p>
          <a:p>
            <a:r>
              <a:rPr lang="en-US" sz="1100"/>
              <a:t>First, the Locale class provides constants for some of the most commonly used locales:</a:t>
            </a:r>
          </a:p>
        </p:txBody>
      </p:sp>
      <p:pic>
        <p:nvPicPr>
          <p:cNvPr id="15" name="Picture 14">
            <a:extLst>
              <a:ext uri="{FF2B5EF4-FFF2-40B4-BE49-F238E27FC236}">
                <a16:creationId xmlns:a16="http://schemas.microsoft.com/office/drawing/2014/main" id="{21CB0F7A-AC14-491D-B9D9-3C7EB25F0CE2}"/>
              </a:ext>
            </a:extLst>
          </p:cNvPr>
          <p:cNvPicPr>
            <a:picLocks noChangeAspect="1"/>
          </p:cNvPicPr>
          <p:nvPr/>
        </p:nvPicPr>
        <p:blipFill>
          <a:blip r:embed="rId5"/>
          <a:stretch>
            <a:fillRect/>
          </a:stretch>
        </p:blipFill>
        <p:spPr>
          <a:xfrm>
            <a:off x="118180" y="2184857"/>
            <a:ext cx="2990850" cy="409575"/>
          </a:xfrm>
          <a:prstGeom prst="rect">
            <a:avLst/>
          </a:prstGeom>
        </p:spPr>
      </p:pic>
      <p:pic>
        <p:nvPicPr>
          <p:cNvPr id="16" name="Picture 15">
            <a:extLst>
              <a:ext uri="{FF2B5EF4-FFF2-40B4-BE49-F238E27FC236}">
                <a16:creationId xmlns:a16="http://schemas.microsoft.com/office/drawing/2014/main" id="{071174A1-EF42-4C29-82C8-ED2B5E7A545A}"/>
              </a:ext>
            </a:extLst>
          </p:cNvPr>
          <p:cNvPicPr>
            <a:picLocks noChangeAspect="1"/>
          </p:cNvPicPr>
          <p:nvPr/>
        </p:nvPicPr>
        <p:blipFill>
          <a:blip r:embed="rId3"/>
          <a:stretch>
            <a:fillRect/>
          </a:stretch>
        </p:blipFill>
        <p:spPr>
          <a:xfrm>
            <a:off x="2509239" y="2184675"/>
            <a:ext cx="3402612" cy="438333"/>
          </a:xfrm>
          <a:prstGeom prst="rect">
            <a:avLst/>
          </a:prstGeom>
        </p:spPr>
      </p:pic>
      <p:sp>
        <p:nvSpPr>
          <p:cNvPr id="18" name="TextBox 17">
            <a:extLst>
              <a:ext uri="{FF2B5EF4-FFF2-40B4-BE49-F238E27FC236}">
                <a16:creationId xmlns:a16="http://schemas.microsoft.com/office/drawing/2014/main" id="{08CE46EA-D856-4FB5-9821-14C116FD2283}"/>
              </a:ext>
            </a:extLst>
          </p:cNvPr>
          <p:cNvSpPr txBox="1"/>
          <p:nvPr/>
        </p:nvSpPr>
        <p:spPr>
          <a:xfrm>
            <a:off x="0" y="2590866"/>
            <a:ext cx="6096000" cy="430887"/>
          </a:xfrm>
          <a:prstGeom prst="rect">
            <a:avLst/>
          </a:prstGeom>
          <a:noFill/>
        </p:spPr>
        <p:txBody>
          <a:bodyPr wrap="square">
            <a:spAutoFit/>
          </a:bodyPr>
          <a:lstStyle/>
          <a:p>
            <a:r>
              <a:rPr lang="en-US" sz="1100"/>
              <a:t>The other two main ways of creating a Locale are to use the constructors. You can pass just a language or both a language and country: </a:t>
            </a:r>
          </a:p>
        </p:txBody>
      </p:sp>
      <p:pic>
        <p:nvPicPr>
          <p:cNvPr id="20" name="Picture 19">
            <a:extLst>
              <a:ext uri="{FF2B5EF4-FFF2-40B4-BE49-F238E27FC236}">
                <a16:creationId xmlns:a16="http://schemas.microsoft.com/office/drawing/2014/main" id="{C67C87BD-9181-47B3-9BD3-1597431868BC}"/>
              </a:ext>
            </a:extLst>
          </p:cNvPr>
          <p:cNvPicPr>
            <a:picLocks noChangeAspect="1"/>
          </p:cNvPicPr>
          <p:nvPr/>
        </p:nvPicPr>
        <p:blipFill>
          <a:blip r:embed="rId6"/>
          <a:stretch>
            <a:fillRect/>
          </a:stretch>
        </p:blipFill>
        <p:spPr>
          <a:xfrm>
            <a:off x="118180" y="3021753"/>
            <a:ext cx="3857625" cy="390525"/>
          </a:xfrm>
          <a:prstGeom prst="rect">
            <a:avLst/>
          </a:prstGeom>
        </p:spPr>
      </p:pic>
      <p:pic>
        <p:nvPicPr>
          <p:cNvPr id="21" name="Picture 20">
            <a:extLst>
              <a:ext uri="{FF2B5EF4-FFF2-40B4-BE49-F238E27FC236}">
                <a16:creationId xmlns:a16="http://schemas.microsoft.com/office/drawing/2014/main" id="{4FAC7AA5-38DA-45C9-8BBA-967C5E8AA9C9}"/>
              </a:ext>
            </a:extLst>
          </p:cNvPr>
          <p:cNvPicPr>
            <a:picLocks noChangeAspect="1"/>
          </p:cNvPicPr>
          <p:nvPr/>
        </p:nvPicPr>
        <p:blipFill>
          <a:blip r:embed="rId3"/>
          <a:stretch>
            <a:fillRect/>
          </a:stretch>
        </p:blipFill>
        <p:spPr>
          <a:xfrm>
            <a:off x="3017450" y="2896062"/>
            <a:ext cx="2817144" cy="535398"/>
          </a:xfrm>
          <a:prstGeom prst="rect">
            <a:avLst/>
          </a:prstGeom>
        </p:spPr>
      </p:pic>
      <p:sp>
        <p:nvSpPr>
          <p:cNvPr id="23" name="TextBox 22">
            <a:extLst>
              <a:ext uri="{FF2B5EF4-FFF2-40B4-BE49-F238E27FC236}">
                <a16:creationId xmlns:a16="http://schemas.microsoft.com/office/drawing/2014/main" id="{024E454E-4CB4-415A-8E49-5E4E42A27CDD}"/>
              </a:ext>
            </a:extLst>
          </p:cNvPr>
          <p:cNvSpPr txBox="1"/>
          <p:nvPr/>
        </p:nvSpPr>
        <p:spPr>
          <a:xfrm>
            <a:off x="-1975" y="3402885"/>
            <a:ext cx="6096000" cy="1107996"/>
          </a:xfrm>
          <a:prstGeom prst="rect">
            <a:avLst/>
          </a:prstGeom>
          <a:noFill/>
        </p:spPr>
        <p:txBody>
          <a:bodyPr wrap="square">
            <a:spAutoFit/>
          </a:bodyPr>
          <a:lstStyle/>
          <a:p>
            <a:r>
              <a:rPr lang="en-US" sz="1100"/>
              <a:t>Java will let you create a Locale with an invalid language or country. However, it will not match the Locale that you want to use and your program will not behave as expected. </a:t>
            </a:r>
          </a:p>
          <a:p>
            <a:endParaRPr lang="en-US" sz="1100"/>
          </a:p>
          <a:p>
            <a:r>
              <a:rPr lang="en-US" sz="1100"/>
              <a:t>There’s another way to create a Locale that is more flexible. The builder design pattern lets you set all of the properties that you care about and then build it at the end. This means that you can specify the properties in any order. The following two Locale s both represent </a:t>
            </a:r>
            <a:r>
              <a:rPr lang="en-US" sz="1100" err="1"/>
              <a:t>en_US</a:t>
            </a:r>
            <a:r>
              <a:rPr lang="en-US" sz="1100"/>
              <a:t> .</a:t>
            </a:r>
          </a:p>
        </p:txBody>
      </p:sp>
      <p:pic>
        <p:nvPicPr>
          <p:cNvPr id="25" name="Picture 24">
            <a:extLst>
              <a:ext uri="{FF2B5EF4-FFF2-40B4-BE49-F238E27FC236}">
                <a16:creationId xmlns:a16="http://schemas.microsoft.com/office/drawing/2014/main" id="{38A24CDC-5068-417E-9E8A-7B670EFEFBB6}"/>
              </a:ext>
            </a:extLst>
          </p:cNvPr>
          <p:cNvPicPr>
            <a:picLocks noChangeAspect="1"/>
          </p:cNvPicPr>
          <p:nvPr/>
        </p:nvPicPr>
        <p:blipFill>
          <a:blip r:embed="rId7"/>
          <a:stretch>
            <a:fillRect/>
          </a:stretch>
        </p:blipFill>
        <p:spPr>
          <a:xfrm>
            <a:off x="46919" y="4510881"/>
            <a:ext cx="2314575" cy="1504950"/>
          </a:xfrm>
          <a:prstGeom prst="rect">
            <a:avLst/>
          </a:prstGeom>
        </p:spPr>
      </p:pic>
      <p:sp>
        <p:nvSpPr>
          <p:cNvPr id="27" name="TextBox 26">
            <a:extLst>
              <a:ext uri="{FF2B5EF4-FFF2-40B4-BE49-F238E27FC236}">
                <a16:creationId xmlns:a16="http://schemas.microsoft.com/office/drawing/2014/main" id="{F367E528-5311-4E03-8FE3-13108E2271C2}"/>
              </a:ext>
            </a:extLst>
          </p:cNvPr>
          <p:cNvSpPr txBox="1"/>
          <p:nvPr/>
        </p:nvSpPr>
        <p:spPr>
          <a:xfrm>
            <a:off x="0" y="6015831"/>
            <a:ext cx="6096000" cy="600164"/>
          </a:xfrm>
          <a:prstGeom prst="rect">
            <a:avLst/>
          </a:prstGeom>
          <a:noFill/>
        </p:spPr>
        <p:txBody>
          <a:bodyPr wrap="square">
            <a:spAutoFit/>
          </a:bodyPr>
          <a:lstStyle/>
          <a:p>
            <a:r>
              <a:rPr lang="en-US" sz="1100"/>
              <a:t>As you saw in Chapter 2 , the advantage of the builder pattern is that you can easily use different combinations of setter methods. </a:t>
            </a:r>
            <a:r>
              <a:rPr lang="en-US" sz="1100" err="1"/>
              <a:t>Locale.Builder</a:t>
            </a:r>
            <a:r>
              <a:rPr lang="en-US" sz="1100"/>
              <a:t> supports a number of other setter methods that you don’t need to know for the exam.</a:t>
            </a:r>
          </a:p>
        </p:txBody>
      </p:sp>
      <p:pic>
        <p:nvPicPr>
          <p:cNvPr id="29" name="Picture 28">
            <a:extLst>
              <a:ext uri="{FF2B5EF4-FFF2-40B4-BE49-F238E27FC236}">
                <a16:creationId xmlns:a16="http://schemas.microsoft.com/office/drawing/2014/main" id="{BDD7AA4E-DDBA-484A-A385-D33E0A5DBDC7}"/>
              </a:ext>
            </a:extLst>
          </p:cNvPr>
          <p:cNvPicPr>
            <a:picLocks noChangeAspect="1"/>
          </p:cNvPicPr>
          <p:nvPr/>
        </p:nvPicPr>
        <p:blipFill>
          <a:blip r:embed="rId8"/>
          <a:stretch>
            <a:fillRect/>
          </a:stretch>
        </p:blipFill>
        <p:spPr>
          <a:xfrm>
            <a:off x="6171216" y="-6184"/>
            <a:ext cx="5353050" cy="2324100"/>
          </a:xfrm>
          <a:prstGeom prst="rect">
            <a:avLst/>
          </a:prstGeom>
        </p:spPr>
      </p:pic>
      <p:sp>
        <p:nvSpPr>
          <p:cNvPr id="31" name="TextBox 30">
            <a:extLst>
              <a:ext uri="{FF2B5EF4-FFF2-40B4-BE49-F238E27FC236}">
                <a16:creationId xmlns:a16="http://schemas.microsoft.com/office/drawing/2014/main" id="{C6C68B61-998E-4FAE-BED6-9B362BD99B3F}"/>
              </a:ext>
            </a:extLst>
          </p:cNvPr>
          <p:cNvSpPr txBox="1"/>
          <p:nvPr/>
        </p:nvSpPr>
        <p:spPr>
          <a:xfrm>
            <a:off x="6096000" y="2313213"/>
            <a:ext cx="6096000" cy="430887"/>
          </a:xfrm>
          <a:prstGeom prst="rect">
            <a:avLst/>
          </a:prstGeom>
          <a:noFill/>
        </p:spPr>
        <p:txBody>
          <a:bodyPr wrap="square">
            <a:spAutoFit/>
          </a:bodyPr>
          <a:lstStyle/>
          <a:p>
            <a:r>
              <a:rPr lang="en-US" sz="1100"/>
              <a:t>When testing a program, you might need to use a Locale other than the default for your computer. You can set a new default right in Java: </a:t>
            </a:r>
          </a:p>
        </p:txBody>
      </p:sp>
      <p:pic>
        <p:nvPicPr>
          <p:cNvPr id="33" name="Picture 32">
            <a:extLst>
              <a:ext uri="{FF2B5EF4-FFF2-40B4-BE49-F238E27FC236}">
                <a16:creationId xmlns:a16="http://schemas.microsoft.com/office/drawing/2014/main" id="{1516025A-6B51-4797-B47A-6477CF6F5DEB}"/>
              </a:ext>
            </a:extLst>
          </p:cNvPr>
          <p:cNvPicPr>
            <a:picLocks noChangeAspect="1"/>
          </p:cNvPicPr>
          <p:nvPr/>
        </p:nvPicPr>
        <p:blipFill>
          <a:blip r:embed="rId9"/>
          <a:stretch>
            <a:fillRect/>
          </a:stretch>
        </p:blipFill>
        <p:spPr>
          <a:xfrm>
            <a:off x="6171216" y="2810781"/>
            <a:ext cx="4210050" cy="762000"/>
          </a:xfrm>
          <a:prstGeom prst="rect">
            <a:avLst/>
          </a:prstGeom>
        </p:spPr>
      </p:pic>
      <p:pic>
        <p:nvPicPr>
          <p:cNvPr id="34" name="Picture 33">
            <a:extLst>
              <a:ext uri="{FF2B5EF4-FFF2-40B4-BE49-F238E27FC236}">
                <a16:creationId xmlns:a16="http://schemas.microsoft.com/office/drawing/2014/main" id="{88CD9A89-D563-404A-9685-0868C95BBF50}"/>
              </a:ext>
            </a:extLst>
          </p:cNvPr>
          <p:cNvPicPr>
            <a:picLocks noChangeAspect="1"/>
          </p:cNvPicPr>
          <p:nvPr/>
        </p:nvPicPr>
        <p:blipFill>
          <a:blip r:embed="rId3"/>
          <a:stretch>
            <a:fillRect/>
          </a:stretch>
        </p:blipFill>
        <p:spPr>
          <a:xfrm>
            <a:off x="8909194" y="2853813"/>
            <a:ext cx="3164626" cy="718967"/>
          </a:xfrm>
          <a:prstGeom prst="rect">
            <a:avLst/>
          </a:prstGeom>
        </p:spPr>
      </p:pic>
      <p:sp>
        <p:nvSpPr>
          <p:cNvPr id="36" name="TextBox 35">
            <a:extLst>
              <a:ext uri="{FF2B5EF4-FFF2-40B4-BE49-F238E27FC236}">
                <a16:creationId xmlns:a16="http://schemas.microsoft.com/office/drawing/2014/main" id="{58EA5F63-D162-45D9-9FDC-7AFFA356158A}"/>
              </a:ext>
            </a:extLst>
          </p:cNvPr>
          <p:cNvSpPr txBox="1"/>
          <p:nvPr/>
        </p:nvSpPr>
        <p:spPr>
          <a:xfrm>
            <a:off x="6094025" y="3572780"/>
            <a:ext cx="6096000" cy="600164"/>
          </a:xfrm>
          <a:prstGeom prst="rect">
            <a:avLst/>
          </a:prstGeom>
          <a:noFill/>
        </p:spPr>
        <p:txBody>
          <a:bodyPr wrap="square">
            <a:spAutoFit/>
          </a:bodyPr>
          <a:lstStyle/>
          <a:p>
            <a:r>
              <a:rPr lang="en-US" sz="1100"/>
              <a:t>Try it, and don’t worry—the Locale changes only for that one Java program. It does not change any settings on your computer. It does not even change future programs. If you run the previous code multiple times, the output will stay the same.</a:t>
            </a:r>
          </a:p>
        </p:txBody>
      </p:sp>
      <p:pic>
        <p:nvPicPr>
          <p:cNvPr id="38" name="Picture 37">
            <a:extLst>
              <a:ext uri="{FF2B5EF4-FFF2-40B4-BE49-F238E27FC236}">
                <a16:creationId xmlns:a16="http://schemas.microsoft.com/office/drawing/2014/main" id="{B84465DB-F9C2-475B-901D-F83C9556CF7B}"/>
              </a:ext>
            </a:extLst>
          </p:cNvPr>
          <p:cNvPicPr>
            <a:picLocks noChangeAspect="1"/>
          </p:cNvPicPr>
          <p:nvPr/>
        </p:nvPicPr>
        <p:blipFill>
          <a:blip r:embed="rId10"/>
          <a:stretch>
            <a:fillRect/>
          </a:stretch>
        </p:blipFill>
        <p:spPr>
          <a:xfrm>
            <a:off x="6171216" y="4172944"/>
            <a:ext cx="5362575" cy="523875"/>
          </a:xfrm>
          <a:prstGeom prst="rect">
            <a:avLst/>
          </a:prstGeom>
        </p:spPr>
      </p:pic>
      <p:sp>
        <p:nvSpPr>
          <p:cNvPr id="39" name="TextBox 38">
            <a:extLst>
              <a:ext uri="{FF2B5EF4-FFF2-40B4-BE49-F238E27FC236}">
                <a16:creationId xmlns:a16="http://schemas.microsoft.com/office/drawing/2014/main" id="{D04746AA-89A7-4A75-998A-CD1A124024A9}"/>
              </a:ext>
            </a:extLst>
          </p:cNvPr>
          <p:cNvSpPr txBox="1"/>
          <p:nvPr/>
        </p:nvSpPr>
        <p:spPr>
          <a:xfrm>
            <a:off x="6013450" y="4708399"/>
            <a:ext cx="3074101" cy="369332"/>
          </a:xfrm>
          <a:prstGeom prst="rect">
            <a:avLst/>
          </a:prstGeom>
          <a:noFill/>
        </p:spPr>
        <p:txBody>
          <a:bodyPr wrap="square">
            <a:spAutoFit/>
          </a:bodyPr>
          <a:lstStyle/>
          <a:p>
            <a:pPr marL="342900" indent="-342900">
              <a:buFont typeface="Wingdings" panose="05000000000000000000" pitchFamily="2" charset="2"/>
              <a:buChar char="Ø"/>
            </a:pPr>
            <a:r>
              <a:rPr lang="en-US"/>
              <a:t>Using a Resource Bundle </a:t>
            </a:r>
          </a:p>
        </p:txBody>
      </p:sp>
      <p:sp>
        <p:nvSpPr>
          <p:cNvPr id="2" name="Rectangle 1">
            <a:extLst>
              <a:ext uri="{FF2B5EF4-FFF2-40B4-BE49-F238E27FC236}">
                <a16:creationId xmlns:a16="http://schemas.microsoft.com/office/drawing/2014/main" id="{16C50758-0858-401A-ADB6-AE0876640852}"/>
              </a:ext>
            </a:extLst>
          </p:cNvPr>
          <p:cNvSpPr/>
          <p:nvPr/>
        </p:nvSpPr>
        <p:spPr>
          <a:xfrm>
            <a:off x="6171216" y="5080635"/>
            <a:ext cx="6096000" cy="769441"/>
          </a:xfrm>
          <a:prstGeom prst="rect">
            <a:avLst/>
          </a:prstGeom>
        </p:spPr>
        <p:txBody>
          <a:bodyPr>
            <a:spAutoFit/>
          </a:bodyPr>
          <a:lstStyle/>
          <a:p>
            <a:r>
              <a:rPr lang="en-US" sz="1100"/>
              <a:t>A </a:t>
            </a:r>
            <a:r>
              <a:rPr lang="en-US" sz="1100" b="1" i="1"/>
              <a:t>resource bundle </a:t>
            </a:r>
            <a:r>
              <a:rPr lang="en-US" sz="1100"/>
              <a:t>contains the local specific objects to be used by a program. It is like a map with keys and values. The resource bundle can be in a property file or in a Java class. A </a:t>
            </a:r>
            <a:r>
              <a:rPr lang="en-US" sz="1100" b="1" i="1"/>
              <a:t>property file </a:t>
            </a:r>
            <a:r>
              <a:rPr lang="en-US" sz="1100"/>
              <a:t>is a file in a specific format with key/value pairs. Up until now, we’ve kept all of the strings from our program in the classes that use</a:t>
            </a:r>
          </a:p>
        </p:txBody>
      </p:sp>
    </p:spTree>
    <p:extLst>
      <p:ext uri="{BB962C8B-B14F-4D97-AF65-F5344CB8AC3E}">
        <p14:creationId xmlns:p14="http://schemas.microsoft.com/office/powerpoint/2010/main" val="3031011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6DA5A1-979C-4248-B6B8-AA91D49E4719}"/>
              </a:ext>
            </a:extLst>
          </p:cNvPr>
          <p:cNvSpPr/>
          <p:nvPr/>
        </p:nvSpPr>
        <p:spPr>
          <a:xfrm>
            <a:off x="0" y="0"/>
            <a:ext cx="6284686" cy="1446550"/>
          </a:xfrm>
          <a:prstGeom prst="rect">
            <a:avLst/>
          </a:prstGeom>
        </p:spPr>
        <p:txBody>
          <a:bodyPr wrap="square">
            <a:spAutoFit/>
          </a:bodyPr>
          <a:lstStyle/>
          <a:p>
            <a:r>
              <a:rPr lang="en-US" sz="1100"/>
              <a:t>Our zoo program has been very successful. We are now getting requests to use it at three more zoos! We already have support for United States–based zoos. We now need to add Zoo de La </a:t>
            </a:r>
            <a:r>
              <a:rPr lang="en-US" sz="1100" err="1"/>
              <a:t>Palmyre</a:t>
            </a:r>
            <a:r>
              <a:rPr lang="en-US" sz="1100"/>
              <a:t> in France, the Greater Vancouver Zoo in English-speaking Canada, and Zoo de Granby in French-speaking Canada. </a:t>
            </a:r>
          </a:p>
          <a:p>
            <a:endParaRPr lang="en-US" sz="1100"/>
          </a:p>
          <a:p>
            <a:r>
              <a:rPr lang="en-US" sz="1100"/>
              <a:t>We immediately realized that we are going to need to internationalize our program. Resource bundles will be quite helpful. They will let us easily translate our application to multiple locales or even support multiple locales at once. It will also be easy to add more locales later if we get zoos in even more countries interested. We thought about which locales we need to support, and we came up with four:</a:t>
            </a:r>
          </a:p>
        </p:txBody>
      </p:sp>
      <p:cxnSp>
        <p:nvCxnSpPr>
          <p:cNvPr id="5" name="Straight Connector 4">
            <a:extLst>
              <a:ext uri="{FF2B5EF4-FFF2-40B4-BE49-F238E27FC236}">
                <a16:creationId xmlns:a16="http://schemas.microsoft.com/office/drawing/2014/main" id="{C676205D-E4CF-48F5-BEB1-6A9D20F8FCB5}"/>
              </a:ext>
            </a:extLst>
          </p:cNvPr>
          <p:cNvCxnSpPr>
            <a:cxnSpLocks/>
          </p:cNvCxnSpPr>
          <p:nvPr/>
        </p:nvCxnSpPr>
        <p:spPr>
          <a:xfrm>
            <a:off x="628468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4E2B2EE-F3E0-46A3-ACC8-A5220ED2FB33}"/>
              </a:ext>
            </a:extLst>
          </p:cNvPr>
          <p:cNvPicPr>
            <a:picLocks noChangeAspect="1"/>
          </p:cNvPicPr>
          <p:nvPr/>
        </p:nvPicPr>
        <p:blipFill>
          <a:blip r:embed="rId2"/>
          <a:stretch>
            <a:fillRect/>
          </a:stretch>
        </p:blipFill>
        <p:spPr>
          <a:xfrm>
            <a:off x="119062" y="1446550"/>
            <a:ext cx="3114675" cy="762000"/>
          </a:xfrm>
          <a:prstGeom prst="rect">
            <a:avLst/>
          </a:prstGeom>
        </p:spPr>
      </p:pic>
      <p:sp>
        <p:nvSpPr>
          <p:cNvPr id="7" name="TextBox 6">
            <a:extLst>
              <a:ext uri="{FF2B5EF4-FFF2-40B4-BE49-F238E27FC236}">
                <a16:creationId xmlns:a16="http://schemas.microsoft.com/office/drawing/2014/main" id="{C98B8D65-D929-4E26-A888-CDBACA6D2CD5}"/>
              </a:ext>
            </a:extLst>
          </p:cNvPr>
          <p:cNvSpPr txBox="1"/>
          <p:nvPr/>
        </p:nvSpPr>
        <p:spPr>
          <a:xfrm>
            <a:off x="0" y="2208550"/>
            <a:ext cx="3624582" cy="338554"/>
          </a:xfrm>
          <a:prstGeom prst="rect">
            <a:avLst/>
          </a:prstGeom>
          <a:noFill/>
        </p:spPr>
        <p:txBody>
          <a:bodyPr wrap="none" rtlCol="0">
            <a:spAutoFit/>
          </a:bodyPr>
          <a:lstStyle/>
          <a:p>
            <a:r>
              <a:rPr lang="en-US" sz="1600" u="sng"/>
              <a:t>Creating a Property File Resource Bundle </a:t>
            </a:r>
          </a:p>
        </p:txBody>
      </p:sp>
      <p:sp>
        <p:nvSpPr>
          <p:cNvPr id="8" name="Rectangle 7">
            <a:extLst>
              <a:ext uri="{FF2B5EF4-FFF2-40B4-BE49-F238E27FC236}">
                <a16:creationId xmlns:a16="http://schemas.microsoft.com/office/drawing/2014/main" id="{9C3845E0-0087-411E-B0D3-1923811748AF}"/>
              </a:ext>
            </a:extLst>
          </p:cNvPr>
          <p:cNvSpPr/>
          <p:nvPr/>
        </p:nvSpPr>
        <p:spPr>
          <a:xfrm>
            <a:off x="94343" y="2547104"/>
            <a:ext cx="6096000" cy="938719"/>
          </a:xfrm>
          <a:prstGeom prst="rect">
            <a:avLst/>
          </a:prstGeom>
        </p:spPr>
        <p:txBody>
          <a:bodyPr>
            <a:spAutoFit/>
          </a:bodyPr>
          <a:lstStyle/>
          <a:p>
            <a:r>
              <a:rPr lang="en-US" sz="1100"/>
              <a:t>Luckily, Java doesn’t require us to create four different resource bundles. If we don’t have a country-specific resource bundle, Java will use a language-specific one. It’s a bit more involved than this, which we cover later in the chapter. </a:t>
            </a:r>
          </a:p>
          <a:p>
            <a:endParaRPr lang="en-US" sz="1100"/>
          </a:p>
          <a:p>
            <a:r>
              <a:rPr lang="en-US" sz="1100"/>
              <a:t>For now, we need English and French property file resource bundles. First, create two property files:</a:t>
            </a:r>
          </a:p>
        </p:txBody>
      </p:sp>
      <p:pic>
        <p:nvPicPr>
          <p:cNvPr id="9" name="Picture 8">
            <a:extLst>
              <a:ext uri="{FF2B5EF4-FFF2-40B4-BE49-F238E27FC236}">
                <a16:creationId xmlns:a16="http://schemas.microsoft.com/office/drawing/2014/main" id="{B040B4C2-0AA0-4120-BC07-A01D450BF0D7}"/>
              </a:ext>
            </a:extLst>
          </p:cNvPr>
          <p:cNvPicPr>
            <a:picLocks noChangeAspect="1"/>
          </p:cNvPicPr>
          <p:nvPr/>
        </p:nvPicPr>
        <p:blipFill>
          <a:blip r:embed="rId3"/>
          <a:stretch>
            <a:fillRect/>
          </a:stretch>
        </p:blipFill>
        <p:spPr>
          <a:xfrm>
            <a:off x="185737" y="3485823"/>
            <a:ext cx="2047875" cy="1209675"/>
          </a:xfrm>
          <a:prstGeom prst="rect">
            <a:avLst/>
          </a:prstGeom>
        </p:spPr>
      </p:pic>
      <p:sp>
        <p:nvSpPr>
          <p:cNvPr id="10" name="Rectangle 9">
            <a:extLst>
              <a:ext uri="{FF2B5EF4-FFF2-40B4-BE49-F238E27FC236}">
                <a16:creationId xmlns:a16="http://schemas.microsoft.com/office/drawing/2014/main" id="{A99B847D-8499-4751-968D-3BD2AAF8A5BE}"/>
              </a:ext>
            </a:extLst>
          </p:cNvPr>
          <p:cNvSpPr/>
          <p:nvPr/>
        </p:nvSpPr>
        <p:spPr>
          <a:xfrm>
            <a:off x="119062" y="4695498"/>
            <a:ext cx="6096000" cy="600164"/>
          </a:xfrm>
          <a:prstGeom prst="rect">
            <a:avLst/>
          </a:prstGeom>
        </p:spPr>
        <p:txBody>
          <a:bodyPr>
            <a:spAutoFit/>
          </a:bodyPr>
          <a:lstStyle/>
          <a:p>
            <a:r>
              <a:rPr lang="en-US" sz="1100"/>
              <a:t>Notice that the filenames are the name of our resource bundle followed by an underscore followed by the target locale. We can write our very first program that uses a resource bundle to print this information:</a:t>
            </a:r>
          </a:p>
        </p:txBody>
      </p:sp>
      <p:pic>
        <p:nvPicPr>
          <p:cNvPr id="11" name="Picture 10">
            <a:extLst>
              <a:ext uri="{FF2B5EF4-FFF2-40B4-BE49-F238E27FC236}">
                <a16:creationId xmlns:a16="http://schemas.microsoft.com/office/drawing/2014/main" id="{0BCA0CDB-52CD-4718-954E-116D95BF33CF}"/>
              </a:ext>
            </a:extLst>
          </p:cNvPr>
          <p:cNvPicPr>
            <a:picLocks noChangeAspect="1"/>
          </p:cNvPicPr>
          <p:nvPr/>
        </p:nvPicPr>
        <p:blipFill>
          <a:blip r:embed="rId4"/>
          <a:stretch>
            <a:fillRect/>
          </a:stretch>
        </p:blipFill>
        <p:spPr>
          <a:xfrm>
            <a:off x="233362" y="5300514"/>
            <a:ext cx="3514725" cy="1238250"/>
          </a:xfrm>
          <a:prstGeom prst="rect">
            <a:avLst/>
          </a:prstGeom>
        </p:spPr>
      </p:pic>
      <p:pic>
        <p:nvPicPr>
          <p:cNvPr id="15" name="Picture 14">
            <a:extLst>
              <a:ext uri="{FF2B5EF4-FFF2-40B4-BE49-F238E27FC236}">
                <a16:creationId xmlns:a16="http://schemas.microsoft.com/office/drawing/2014/main" id="{E8AB3242-FB8C-4EBD-8AC6-641312A25869}"/>
              </a:ext>
            </a:extLst>
          </p:cNvPr>
          <p:cNvPicPr>
            <a:picLocks noChangeAspect="1"/>
          </p:cNvPicPr>
          <p:nvPr/>
        </p:nvPicPr>
        <p:blipFill>
          <a:blip r:embed="rId5"/>
          <a:stretch>
            <a:fillRect/>
          </a:stretch>
        </p:blipFill>
        <p:spPr>
          <a:xfrm>
            <a:off x="6354310" y="0"/>
            <a:ext cx="5410200" cy="2095500"/>
          </a:xfrm>
          <a:prstGeom prst="rect">
            <a:avLst/>
          </a:prstGeom>
        </p:spPr>
      </p:pic>
      <p:sp>
        <p:nvSpPr>
          <p:cNvPr id="16" name="Rectangle 15">
            <a:extLst>
              <a:ext uri="{FF2B5EF4-FFF2-40B4-BE49-F238E27FC236}">
                <a16:creationId xmlns:a16="http://schemas.microsoft.com/office/drawing/2014/main" id="{104EB530-E73A-43BA-AE96-53EAA4DAC229}"/>
              </a:ext>
            </a:extLst>
          </p:cNvPr>
          <p:cNvSpPr/>
          <p:nvPr/>
        </p:nvSpPr>
        <p:spPr>
          <a:xfrm>
            <a:off x="9939337" y="1203990"/>
            <a:ext cx="652462" cy="261610"/>
          </a:xfrm>
          <a:prstGeom prst="rect">
            <a:avLst/>
          </a:prstGeom>
        </p:spPr>
        <p:txBody>
          <a:bodyPr wrap="square">
            <a:spAutoFit/>
          </a:bodyPr>
          <a:lstStyle/>
          <a:p>
            <a:r>
              <a:rPr lang="en-US" sz="1100"/>
              <a:t>output :</a:t>
            </a:r>
          </a:p>
        </p:txBody>
      </p:sp>
      <p:pic>
        <p:nvPicPr>
          <p:cNvPr id="17" name="Picture 16">
            <a:extLst>
              <a:ext uri="{FF2B5EF4-FFF2-40B4-BE49-F238E27FC236}">
                <a16:creationId xmlns:a16="http://schemas.microsoft.com/office/drawing/2014/main" id="{55AD2545-5FC2-4201-A055-A78C48142B5B}"/>
              </a:ext>
            </a:extLst>
          </p:cNvPr>
          <p:cNvPicPr>
            <a:picLocks noChangeAspect="1"/>
          </p:cNvPicPr>
          <p:nvPr/>
        </p:nvPicPr>
        <p:blipFill>
          <a:blip r:embed="rId6"/>
          <a:stretch>
            <a:fillRect/>
          </a:stretch>
        </p:blipFill>
        <p:spPr>
          <a:xfrm>
            <a:off x="9988099" y="1260987"/>
            <a:ext cx="2052637" cy="805938"/>
          </a:xfrm>
          <a:prstGeom prst="rect">
            <a:avLst/>
          </a:prstGeom>
        </p:spPr>
      </p:pic>
      <p:pic>
        <p:nvPicPr>
          <p:cNvPr id="22" name="Picture 21">
            <a:extLst>
              <a:ext uri="{FF2B5EF4-FFF2-40B4-BE49-F238E27FC236}">
                <a16:creationId xmlns:a16="http://schemas.microsoft.com/office/drawing/2014/main" id="{2796C049-1A2E-40FD-AEB6-C83FFEFD9829}"/>
              </a:ext>
            </a:extLst>
          </p:cNvPr>
          <p:cNvPicPr>
            <a:picLocks noChangeAspect="1"/>
          </p:cNvPicPr>
          <p:nvPr/>
        </p:nvPicPr>
        <p:blipFill>
          <a:blip r:embed="rId7"/>
          <a:stretch>
            <a:fillRect/>
          </a:stretch>
        </p:blipFill>
        <p:spPr>
          <a:xfrm>
            <a:off x="6379030" y="2066925"/>
            <a:ext cx="5257800" cy="4791075"/>
          </a:xfrm>
          <a:prstGeom prst="rect">
            <a:avLst/>
          </a:prstGeom>
        </p:spPr>
      </p:pic>
    </p:spTree>
    <p:extLst>
      <p:ext uri="{BB962C8B-B14F-4D97-AF65-F5344CB8AC3E}">
        <p14:creationId xmlns:p14="http://schemas.microsoft.com/office/powerpoint/2010/main" val="178713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F26075-04C1-477D-B3E0-B53E0488880F}"/>
              </a:ext>
            </a:extLst>
          </p:cNvPr>
          <p:cNvSpPr/>
          <p:nvPr/>
        </p:nvSpPr>
        <p:spPr>
          <a:xfrm>
            <a:off x="0" y="0"/>
            <a:ext cx="6096000" cy="430887"/>
          </a:xfrm>
          <a:prstGeom prst="rect">
            <a:avLst/>
          </a:prstGeom>
        </p:spPr>
        <p:txBody>
          <a:bodyPr>
            <a:spAutoFit/>
          </a:bodyPr>
          <a:lstStyle/>
          <a:p>
            <a:r>
              <a:rPr lang="en-US" sz="1100"/>
              <a:t>Since a resource bundle contains key/value pairs, you can even loop through them to list all of the pairs. The ResourceBundle class provides a method to get a set of all keys: </a:t>
            </a:r>
          </a:p>
        </p:txBody>
      </p:sp>
      <p:cxnSp>
        <p:nvCxnSpPr>
          <p:cNvPr id="6" name="Straight Connector 5">
            <a:extLst>
              <a:ext uri="{FF2B5EF4-FFF2-40B4-BE49-F238E27FC236}">
                <a16:creationId xmlns:a16="http://schemas.microsoft.com/office/drawing/2014/main" id="{D4D7D264-E38E-4037-8626-FA8AA5E9E7E6}"/>
              </a:ext>
            </a:extLst>
          </p:cNvPr>
          <p:cNvCxnSpPr>
            <a:cxnSpLocks/>
          </p:cNvCxnSpPr>
          <p:nvPr/>
        </p:nvCxnSpPr>
        <p:spPr>
          <a:xfrm>
            <a:off x="602751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94E3C63-5B88-4230-88B5-4EBCC10B483F}"/>
              </a:ext>
            </a:extLst>
          </p:cNvPr>
          <p:cNvPicPr>
            <a:picLocks noChangeAspect="1"/>
          </p:cNvPicPr>
          <p:nvPr/>
        </p:nvPicPr>
        <p:blipFill>
          <a:blip r:embed="rId2"/>
          <a:stretch>
            <a:fillRect/>
          </a:stretch>
        </p:blipFill>
        <p:spPr>
          <a:xfrm>
            <a:off x="95250" y="430887"/>
            <a:ext cx="5562600" cy="1209675"/>
          </a:xfrm>
          <a:prstGeom prst="rect">
            <a:avLst/>
          </a:prstGeom>
        </p:spPr>
      </p:pic>
      <p:sp>
        <p:nvSpPr>
          <p:cNvPr id="9" name="Rectangle 8">
            <a:extLst>
              <a:ext uri="{FF2B5EF4-FFF2-40B4-BE49-F238E27FC236}">
                <a16:creationId xmlns:a16="http://schemas.microsoft.com/office/drawing/2014/main" id="{AF50769C-2BAE-4B52-8FB8-9F3189821848}"/>
              </a:ext>
            </a:extLst>
          </p:cNvPr>
          <p:cNvSpPr/>
          <p:nvPr/>
        </p:nvSpPr>
        <p:spPr>
          <a:xfrm>
            <a:off x="3586162" y="1023982"/>
            <a:ext cx="652462" cy="261610"/>
          </a:xfrm>
          <a:prstGeom prst="rect">
            <a:avLst/>
          </a:prstGeom>
        </p:spPr>
        <p:txBody>
          <a:bodyPr wrap="square">
            <a:spAutoFit/>
          </a:bodyPr>
          <a:lstStyle/>
          <a:p>
            <a:r>
              <a:rPr lang="en-US" sz="1100"/>
              <a:t>output :</a:t>
            </a:r>
          </a:p>
        </p:txBody>
      </p:sp>
      <p:pic>
        <p:nvPicPr>
          <p:cNvPr id="10" name="Picture 9">
            <a:extLst>
              <a:ext uri="{FF2B5EF4-FFF2-40B4-BE49-F238E27FC236}">
                <a16:creationId xmlns:a16="http://schemas.microsoft.com/office/drawing/2014/main" id="{45718EE0-1B5A-46BD-8233-B9FA9BB47457}"/>
              </a:ext>
            </a:extLst>
          </p:cNvPr>
          <p:cNvPicPr>
            <a:picLocks noChangeAspect="1"/>
          </p:cNvPicPr>
          <p:nvPr/>
        </p:nvPicPr>
        <p:blipFill>
          <a:blip r:embed="rId3"/>
          <a:stretch>
            <a:fillRect/>
          </a:stretch>
        </p:blipFill>
        <p:spPr>
          <a:xfrm>
            <a:off x="3586162" y="857290"/>
            <a:ext cx="2252658" cy="759079"/>
          </a:xfrm>
          <a:prstGeom prst="rect">
            <a:avLst/>
          </a:prstGeom>
        </p:spPr>
      </p:pic>
      <p:sp>
        <p:nvSpPr>
          <p:cNvPr id="11" name="Rectangle 10">
            <a:extLst>
              <a:ext uri="{FF2B5EF4-FFF2-40B4-BE49-F238E27FC236}">
                <a16:creationId xmlns:a16="http://schemas.microsoft.com/office/drawing/2014/main" id="{094B72F1-76B2-46FA-820F-2173137CA249}"/>
              </a:ext>
            </a:extLst>
          </p:cNvPr>
          <p:cNvSpPr/>
          <p:nvPr/>
        </p:nvSpPr>
        <p:spPr>
          <a:xfrm>
            <a:off x="0" y="1537160"/>
            <a:ext cx="6096000" cy="1615827"/>
          </a:xfrm>
          <a:prstGeom prst="rect">
            <a:avLst/>
          </a:prstGeom>
        </p:spPr>
        <p:txBody>
          <a:bodyPr>
            <a:spAutoFit/>
          </a:bodyPr>
          <a:lstStyle/>
          <a:p>
            <a:r>
              <a:rPr lang="en-US" sz="1100"/>
              <a:t>And yes, we could have used a traditional for loop. You need to know both loops and functional programming for the exam, so we use both approaches throughout the book.</a:t>
            </a:r>
          </a:p>
          <a:p>
            <a:endParaRPr lang="en-US" sz="1100"/>
          </a:p>
          <a:p>
            <a:r>
              <a:rPr lang="en-US" sz="1100"/>
              <a:t> In addition to ResourceBundle, Java supports a class named Properties. It is like a Map that you learned about in Chapter 3, “Generics and Collections.” It was written before Map existed, so it doesn’t use all of the same method names.</a:t>
            </a:r>
          </a:p>
          <a:p>
            <a:endParaRPr lang="en-US" sz="1100"/>
          </a:p>
          <a:p>
            <a:r>
              <a:rPr lang="en-US" sz="1100"/>
              <a:t> Properties has some additional features, including being able to pass a default. Converting from ResourceBundle to Properties is easy:</a:t>
            </a:r>
          </a:p>
        </p:txBody>
      </p:sp>
      <p:pic>
        <p:nvPicPr>
          <p:cNvPr id="13" name="Picture 12">
            <a:extLst>
              <a:ext uri="{FF2B5EF4-FFF2-40B4-BE49-F238E27FC236}">
                <a16:creationId xmlns:a16="http://schemas.microsoft.com/office/drawing/2014/main" id="{C49976B6-D122-468A-A7DF-C61DE3C5E3FE}"/>
              </a:ext>
            </a:extLst>
          </p:cNvPr>
          <p:cNvPicPr>
            <a:picLocks noChangeAspect="1"/>
          </p:cNvPicPr>
          <p:nvPr/>
        </p:nvPicPr>
        <p:blipFill>
          <a:blip r:embed="rId4"/>
          <a:stretch>
            <a:fillRect/>
          </a:stretch>
        </p:blipFill>
        <p:spPr>
          <a:xfrm>
            <a:off x="95250" y="3152987"/>
            <a:ext cx="3762375" cy="581025"/>
          </a:xfrm>
          <a:prstGeom prst="rect">
            <a:avLst/>
          </a:prstGeom>
        </p:spPr>
      </p:pic>
      <p:sp>
        <p:nvSpPr>
          <p:cNvPr id="14" name="Rectangle 13">
            <a:extLst>
              <a:ext uri="{FF2B5EF4-FFF2-40B4-BE49-F238E27FC236}">
                <a16:creationId xmlns:a16="http://schemas.microsoft.com/office/drawing/2014/main" id="{5FF00984-6093-4933-94E8-4A638BA3B0D8}"/>
              </a:ext>
            </a:extLst>
          </p:cNvPr>
          <p:cNvSpPr/>
          <p:nvPr/>
        </p:nvSpPr>
        <p:spPr>
          <a:xfrm>
            <a:off x="-19957" y="3734012"/>
            <a:ext cx="6096000" cy="430887"/>
          </a:xfrm>
          <a:prstGeom prst="rect">
            <a:avLst/>
          </a:prstGeom>
        </p:spPr>
        <p:txBody>
          <a:bodyPr>
            <a:spAutoFit/>
          </a:bodyPr>
          <a:lstStyle/>
          <a:p>
            <a:r>
              <a:rPr lang="en-US" sz="1100"/>
              <a:t>Here we went through each key and used a Consumer to add it to the Properties object. Now that we have Properties available, we can get a default value:</a:t>
            </a:r>
          </a:p>
        </p:txBody>
      </p:sp>
      <p:pic>
        <p:nvPicPr>
          <p:cNvPr id="15" name="Picture 14">
            <a:extLst>
              <a:ext uri="{FF2B5EF4-FFF2-40B4-BE49-F238E27FC236}">
                <a16:creationId xmlns:a16="http://schemas.microsoft.com/office/drawing/2014/main" id="{1C1CB7D6-9DF3-4131-BA59-FD95702BED65}"/>
              </a:ext>
            </a:extLst>
          </p:cNvPr>
          <p:cNvPicPr>
            <a:picLocks noChangeAspect="1"/>
          </p:cNvPicPr>
          <p:nvPr/>
        </p:nvPicPr>
        <p:blipFill>
          <a:blip r:embed="rId5"/>
          <a:stretch>
            <a:fillRect/>
          </a:stretch>
        </p:blipFill>
        <p:spPr>
          <a:xfrm>
            <a:off x="95250" y="4164899"/>
            <a:ext cx="4476750" cy="419100"/>
          </a:xfrm>
          <a:prstGeom prst="rect">
            <a:avLst/>
          </a:prstGeom>
        </p:spPr>
      </p:pic>
      <p:sp>
        <p:nvSpPr>
          <p:cNvPr id="16" name="Rectangle 15">
            <a:extLst>
              <a:ext uri="{FF2B5EF4-FFF2-40B4-BE49-F238E27FC236}">
                <a16:creationId xmlns:a16="http://schemas.microsoft.com/office/drawing/2014/main" id="{A7CA7835-9FFA-4179-BD9D-140C1867865F}"/>
              </a:ext>
            </a:extLst>
          </p:cNvPr>
          <p:cNvSpPr/>
          <p:nvPr/>
        </p:nvSpPr>
        <p:spPr>
          <a:xfrm>
            <a:off x="-19957" y="4579657"/>
            <a:ext cx="6096000" cy="1446550"/>
          </a:xfrm>
          <a:prstGeom prst="rect">
            <a:avLst/>
          </a:prstGeom>
        </p:spPr>
        <p:txBody>
          <a:bodyPr>
            <a:spAutoFit/>
          </a:bodyPr>
          <a:lstStyle/>
          <a:p>
            <a:r>
              <a:rPr lang="en-US" sz="1100"/>
              <a:t>The first line prints null, since that property doesn’t exist. The second prints 123, since the property wasn’t found. If a key were passed that actually existed, both would have returned it. </a:t>
            </a:r>
          </a:p>
          <a:p>
            <a:endParaRPr lang="en-US" sz="1100"/>
          </a:p>
          <a:p>
            <a:r>
              <a:rPr lang="en-US" sz="1100"/>
              <a:t>Note that the method called is getProperty(). There is also a get() method as we’d expect with any collection. Only getProperty() allows for a default value. </a:t>
            </a:r>
          </a:p>
          <a:p>
            <a:endParaRPr lang="en-US" sz="1100"/>
          </a:p>
          <a:p>
            <a:r>
              <a:rPr lang="en-US" sz="1100"/>
              <a:t>Table 5.6 shows the different scenarios with getProperty(). As you can see, null is returned when we don’t pass a default value and the key is not found. When we pass the default value, it is used instead.</a:t>
            </a:r>
          </a:p>
        </p:txBody>
      </p:sp>
      <p:sp>
        <p:nvSpPr>
          <p:cNvPr id="18" name="TextBox 17">
            <a:extLst>
              <a:ext uri="{FF2B5EF4-FFF2-40B4-BE49-F238E27FC236}">
                <a16:creationId xmlns:a16="http://schemas.microsoft.com/office/drawing/2014/main" id="{F3B68E07-BC95-430A-BC72-3009F0F9B403}"/>
              </a:ext>
            </a:extLst>
          </p:cNvPr>
          <p:cNvSpPr txBox="1"/>
          <p:nvPr/>
        </p:nvSpPr>
        <p:spPr>
          <a:xfrm>
            <a:off x="6027511" y="1008360"/>
            <a:ext cx="3368230" cy="338554"/>
          </a:xfrm>
          <a:prstGeom prst="rect">
            <a:avLst/>
          </a:prstGeom>
          <a:noFill/>
        </p:spPr>
        <p:txBody>
          <a:bodyPr wrap="none" rtlCol="0">
            <a:spAutoFit/>
          </a:bodyPr>
          <a:lstStyle/>
          <a:p>
            <a:r>
              <a:rPr lang="en-US" sz="1600" u="sng"/>
              <a:t>Creating a Java Class Resource Bundle </a:t>
            </a:r>
          </a:p>
        </p:txBody>
      </p:sp>
      <p:sp>
        <p:nvSpPr>
          <p:cNvPr id="19" name="Rectangle 18">
            <a:extLst>
              <a:ext uri="{FF2B5EF4-FFF2-40B4-BE49-F238E27FC236}">
                <a16:creationId xmlns:a16="http://schemas.microsoft.com/office/drawing/2014/main" id="{1083DC0F-22CE-48DB-8FE2-F16CE0AE7CBB}"/>
              </a:ext>
            </a:extLst>
          </p:cNvPr>
          <p:cNvSpPr/>
          <p:nvPr/>
        </p:nvSpPr>
        <p:spPr>
          <a:xfrm>
            <a:off x="6047468" y="1236830"/>
            <a:ext cx="6096000" cy="1446550"/>
          </a:xfrm>
          <a:prstGeom prst="rect">
            <a:avLst/>
          </a:prstGeom>
        </p:spPr>
        <p:txBody>
          <a:bodyPr>
            <a:spAutoFit/>
          </a:bodyPr>
          <a:lstStyle/>
          <a:p>
            <a:r>
              <a:rPr lang="en-US" sz="1100"/>
              <a:t>Most of the time, a property file resource bundle is enough to meet the program’s needs. It does have a limitation in that only String values are allowed. Java class resource bundles allow any Java type as the value. Keys are strings regardless.</a:t>
            </a:r>
          </a:p>
          <a:p>
            <a:endParaRPr lang="en-US" sz="1100"/>
          </a:p>
          <a:p>
            <a:r>
              <a:rPr lang="en-US" sz="1100"/>
              <a:t> To implement a resource bundle in Java, you create a class with the same name that you would use for a property file. Only the extension is different. Since we have a Java object, the file must be a .java file rather than a .properties file. For example, the following class is equivalent to the property file that you saw in the last section:</a:t>
            </a:r>
          </a:p>
        </p:txBody>
      </p:sp>
      <p:pic>
        <p:nvPicPr>
          <p:cNvPr id="20" name="Picture 19">
            <a:extLst>
              <a:ext uri="{FF2B5EF4-FFF2-40B4-BE49-F238E27FC236}">
                <a16:creationId xmlns:a16="http://schemas.microsoft.com/office/drawing/2014/main" id="{99D3813C-2A2D-45B4-8D39-4D00E8D7AB37}"/>
              </a:ext>
            </a:extLst>
          </p:cNvPr>
          <p:cNvPicPr>
            <a:picLocks noChangeAspect="1"/>
          </p:cNvPicPr>
          <p:nvPr/>
        </p:nvPicPr>
        <p:blipFill>
          <a:blip r:embed="rId6"/>
          <a:stretch>
            <a:fillRect/>
          </a:stretch>
        </p:blipFill>
        <p:spPr>
          <a:xfrm>
            <a:off x="6164490" y="2625924"/>
            <a:ext cx="3648075" cy="1266825"/>
          </a:xfrm>
          <a:prstGeom prst="rect">
            <a:avLst/>
          </a:prstGeom>
        </p:spPr>
      </p:pic>
      <p:sp>
        <p:nvSpPr>
          <p:cNvPr id="21" name="Rectangle 20">
            <a:extLst>
              <a:ext uri="{FF2B5EF4-FFF2-40B4-BE49-F238E27FC236}">
                <a16:creationId xmlns:a16="http://schemas.microsoft.com/office/drawing/2014/main" id="{F7A1E787-BBE3-4C73-B838-A8638BB240E3}"/>
              </a:ext>
            </a:extLst>
          </p:cNvPr>
          <p:cNvSpPr/>
          <p:nvPr/>
        </p:nvSpPr>
        <p:spPr>
          <a:xfrm>
            <a:off x="5993267" y="3838518"/>
            <a:ext cx="6096000" cy="261610"/>
          </a:xfrm>
          <a:prstGeom prst="rect">
            <a:avLst/>
          </a:prstGeom>
        </p:spPr>
        <p:txBody>
          <a:bodyPr>
            <a:spAutoFit/>
          </a:bodyPr>
          <a:lstStyle/>
          <a:p>
            <a:r>
              <a:rPr lang="en-US" sz="1100"/>
              <a:t>There are two main advantages of using a Java class instead of a property file for a resource bundle:</a:t>
            </a:r>
          </a:p>
        </p:txBody>
      </p:sp>
      <p:sp>
        <p:nvSpPr>
          <p:cNvPr id="22" name="Rectangle 21">
            <a:extLst>
              <a:ext uri="{FF2B5EF4-FFF2-40B4-BE49-F238E27FC236}">
                <a16:creationId xmlns:a16="http://schemas.microsoft.com/office/drawing/2014/main" id="{442B0C91-6ACD-461A-A1CB-DA48503DC002}"/>
              </a:ext>
            </a:extLst>
          </p:cNvPr>
          <p:cNvSpPr/>
          <p:nvPr/>
        </p:nvSpPr>
        <p:spPr>
          <a:xfrm>
            <a:off x="6063797" y="4016009"/>
            <a:ext cx="6096000" cy="430887"/>
          </a:xfrm>
          <a:prstGeom prst="rect">
            <a:avLst/>
          </a:prstGeom>
        </p:spPr>
        <p:txBody>
          <a:bodyPr>
            <a:spAutoFit/>
          </a:bodyPr>
          <a:lstStyle/>
          <a:p>
            <a:r>
              <a:rPr lang="en-US" sz="1100"/>
              <a:t>■ You can use a value type that is not a String. </a:t>
            </a:r>
          </a:p>
          <a:p>
            <a:r>
              <a:rPr lang="en-US" sz="1100"/>
              <a:t>■ You can create the values of the properties at runtime.</a:t>
            </a:r>
          </a:p>
        </p:txBody>
      </p:sp>
      <p:sp>
        <p:nvSpPr>
          <p:cNvPr id="23" name="Rectangle 22">
            <a:extLst>
              <a:ext uri="{FF2B5EF4-FFF2-40B4-BE49-F238E27FC236}">
                <a16:creationId xmlns:a16="http://schemas.microsoft.com/office/drawing/2014/main" id="{7C198C41-6CDE-40AB-B3A5-CC8AA5E0AEFD}"/>
              </a:ext>
            </a:extLst>
          </p:cNvPr>
          <p:cNvSpPr/>
          <p:nvPr/>
        </p:nvSpPr>
        <p:spPr>
          <a:xfrm>
            <a:off x="6076043" y="4314136"/>
            <a:ext cx="6096000" cy="769441"/>
          </a:xfrm>
          <a:prstGeom prst="rect">
            <a:avLst/>
          </a:prstGeom>
        </p:spPr>
        <p:txBody>
          <a:bodyPr>
            <a:spAutoFit/>
          </a:bodyPr>
          <a:lstStyle/>
          <a:p>
            <a:r>
              <a:rPr lang="en-US" sz="1100"/>
              <a:t>In our zoos, we realize that we need to collect taxes differently in each country. We decide to set up just the code for the United States first. This will give us the structure. Then we can give the work for the rest to another programmer. Pretend that we created UsTaxCode class. Then we can use a Java class resource bundle to retrieve it:</a:t>
            </a:r>
          </a:p>
        </p:txBody>
      </p:sp>
      <p:pic>
        <p:nvPicPr>
          <p:cNvPr id="25" name="Picture 24">
            <a:extLst>
              <a:ext uri="{FF2B5EF4-FFF2-40B4-BE49-F238E27FC236}">
                <a16:creationId xmlns:a16="http://schemas.microsoft.com/office/drawing/2014/main" id="{EA7D2E72-31B0-4C0E-A2F9-896AEB3DB1C6}"/>
              </a:ext>
            </a:extLst>
          </p:cNvPr>
          <p:cNvPicPr>
            <a:picLocks noChangeAspect="1"/>
          </p:cNvPicPr>
          <p:nvPr/>
        </p:nvPicPr>
        <p:blipFill>
          <a:blip r:embed="rId7"/>
          <a:stretch>
            <a:fillRect/>
          </a:stretch>
        </p:blipFill>
        <p:spPr>
          <a:xfrm>
            <a:off x="6073779" y="8694"/>
            <a:ext cx="4695825" cy="1095375"/>
          </a:xfrm>
          <a:prstGeom prst="rect">
            <a:avLst/>
          </a:prstGeom>
        </p:spPr>
      </p:pic>
      <p:pic>
        <p:nvPicPr>
          <p:cNvPr id="26" name="Picture 25">
            <a:extLst>
              <a:ext uri="{FF2B5EF4-FFF2-40B4-BE49-F238E27FC236}">
                <a16:creationId xmlns:a16="http://schemas.microsoft.com/office/drawing/2014/main" id="{B6C90B74-2DD3-44AD-9FB5-8AC24A822E49}"/>
              </a:ext>
            </a:extLst>
          </p:cNvPr>
          <p:cNvPicPr>
            <a:picLocks noChangeAspect="1"/>
          </p:cNvPicPr>
          <p:nvPr/>
        </p:nvPicPr>
        <p:blipFill>
          <a:blip r:embed="rId8"/>
          <a:stretch>
            <a:fillRect/>
          </a:stretch>
        </p:blipFill>
        <p:spPr>
          <a:xfrm>
            <a:off x="6124574" y="5057775"/>
            <a:ext cx="4429125" cy="1800225"/>
          </a:xfrm>
          <a:prstGeom prst="rect">
            <a:avLst/>
          </a:prstGeom>
        </p:spPr>
      </p:pic>
      <p:pic>
        <p:nvPicPr>
          <p:cNvPr id="24" name="Picture 23">
            <a:extLst>
              <a:ext uri="{FF2B5EF4-FFF2-40B4-BE49-F238E27FC236}">
                <a16:creationId xmlns:a16="http://schemas.microsoft.com/office/drawing/2014/main" id="{0F305A16-88B7-4892-9729-3F99E2BBEF70}"/>
              </a:ext>
            </a:extLst>
          </p:cNvPr>
          <p:cNvPicPr>
            <a:picLocks noChangeAspect="1"/>
          </p:cNvPicPr>
          <p:nvPr/>
        </p:nvPicPr>
        <p:blipFill>
          <a:blip r:embed="rId3"/>
          <a:stretch>
            <a:fillRect/>
          </a:stretch>
        </p:blipFill>
        <p:spPr>
          <a:xfrm>
            <a:off x="8340952" y="560588"/>
            <a:ext cx="2252658" cy="481285"/>
          </a:xfrm>
          <a:prstGeom prst="rect">
            <a:avLst/>
          </a:prstGeom>
        </p:spPr>
      </p:pic>
    </p:spTree>
    <p:extLst>
      <p:ext uri="{BB962C8B-B14F-4D97-AF65-F5344CB8AC3E}">
        <p14:creationId xmlns:p14="http://schemas.microsoft.com/office/powerpoint/2010/main" val="743920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7BEE3-AA76-4ED2-AA9F-CE6434F1A7BD}"/>
              </a:ext>
            </a:extLst>
          </p:cNvPr>
          <p:cNvSpPr txBox="1"/>
          <p:nvPr/>
        </p:nvSpPr>
        <p:spPr>
          <a:xfrm>
            <a:off x="0" y="0"/>
            <a:ext cx="3870931" cy="338554"/>
          </a:xfrm>
          <a:prstGeom prst="rect">
            <a:avLst/>
          </a:prstGeom>
          <a:noFill/>
        </p:spPr>
        <p:txBody>
          <a:bodyPr wrap="none" rtlCol="0">
            <a:spAutoFit/>
          </a:bodyPr>
          <a:lstStyle/>
          <a:p>
            <a:r>
              <a:rPr lang="en-US" sz="1600" u="sng"/>
              <a:t>Determining Which Resource Bundle to Use </a:t>
            </a:r>
          </a:p>
        </p:txBody>
      </p:sp>
      <p:sp>
        <p:nvSpPr>
          <p:cNvPr id="5" name="Rectangle 4">
            <a:extLst>
              <a:ext uri="{FF2B5EF4-FFF2-40B4-BE49-F238E27FC236}">
                <a16:creationId xmlns:a16="http://schemas.microsoft.com/office/drawing/2014/main" id="{F6A4C2BB-D112-4D2F-A92C-6B44C1875C9A}"/>
              </a:ext>
            </a:extLst>
          </p:cNvPr>
          <p:cNvSpPr/>
          <p:nvPr/>
        </p:nvSpPr>
        <p:spPr>
          <a:xfrm>
            <a:off x="38100" y="338554"/>
            <a:ext cx="6096000" cy="261610"/>
          </a:xfrm>
          <a:prstGeom prst="rect">
            <a:avLst/>
          </a:prstGeom>
        </p:spPr>
        <p:txBody>
          <a:bodyPr>
            <a:spAutoFit/>
          </a:bodyPr>
          <a:lstStyle/>
          <a:p>
            <a:r>
              <a:rPr lang="en-US" sz="1100"/>
              <a:t>On the exam, there are two methods for getting a resource bundle:</a:t>
            </a:r>
          </a:p>
        </p:txBody>
      </p:sp>
      <p:pic>
        <p:nvPicPr>
          <p:cNvPr id="6" name="Picture 5">
            <a:extLst>
              <a:ext uri="{FF2B5EF4-FFF2-40B4-BE49-F238E27FC236}">
                <a16:creationId xmlns:a16="http://schemas.microsoft.com/office/drawing/2014/main" id="{6D35156F-E5DC-459C-BDE9-15B8AB2DF49D}"/>
              </a:ext>
            </a:extLst>
          </p:cNvPr>
          <p:cNvPicPr>
            <a:picLocks noChangeAspect="1"/>
          </p:cNvPicPr>
          <p:nvPr/>
        </p:nvPicPr>
        <p:blipFill>
          <a:blip r:embed="rId2"/>
          <a:stretch>
            <a:fillRect/>
          </a:stretch>
        </p:blipFill>
        <p:spPr>
          <a:xfrm>
            <a:off x="138112" y="600164"/>
            <a:ext cx="2771775" cy="381000"/>
          </a:xfrm>
          <a:prstGeom prst="rect">
            <a:avLst/>
          </a:prstGeom>
        </p:spPr>
      </p:pic>
      <p:sp>
        <p:nvSpPr>
          <p:cNvPr id="7" name="Rectangle 6">
            <a:extLst>
              <a:ext uri="{FF2B5EF4-FFF2-40B4-BE49-F238E27FC236}">
                <a16:creationId xmlns:a16="http://schemas.microsoft.com/office/drawing/2014/main" id="{0E680788-BCD2-4D63-8F76-B50387910AD0}"/>
              </a:ext>
            </a:extLst>
          </p:cNvPr>
          <p:cNvSpPr/>
          <p:nvPr/>
        </p:nvSpPr>
        <p:spPr>
          <a:xfrm>
            <a:off x="38100" y="981164"/>
            <a:ext cx="6096000" cy="769441"/>
          </a:xfrm>
          <a:prstGeom prst="rect">
            <a:avLst/>
          </a:prstGeom>
        </p:spPr>
        <p:txBody>
          <a:bodyPr>
            <a:spAutoFit/>
          </a:bodyPr>
          <a:lstStyle/>
          <a:p>
            <a:r>
              <a:rPr lang="en-US" sz="1100"/>
              <a:t>Java handles the logic of picking the best available resource bundle for a given key. It tries to find the most specific value. When there is a tie, Java class resource bundles are given preference. Table 5.7 shows what Java goes through when asked for resource bundle Zoo with the locale new Locale("</a:t>
            </a:r>
            <a:r>
              <a:rPr lang="en-US" sz="1100" err="1"/>
              <a:t>fr</a:t>
            </a:r>
            <a:r>
              <a:rPr lang="en-US" sz="1100"/>
              <a:t>", "FR") when the default locale is US English.</a:t>
            </a:r>
          </a:p>
        </p:txBody>
      </p:sp>
      <p:pic>
        <p:nvPicPr>
          <p:cNvPr id="8" name="Picture 7">
            <a:extLst>
              <a:ext uri="{FF2B5EF4-FFF2-40B4-BE49-F238E27FC236}">
                <a16:creationId xmlns:a16="http://schemas.microsoft.com/office/drawing/2014/main" id="{3740F417-0D8F-4B90-B0DE-A9C57EB6AB4A}"/>
              </a:ext>
            </a:extLst>
          </p:cNvPr>
          <p:cNvPicPr>
            <a:picLocks noChangeAspect="1"/>
          </p:cNvPicPr>
          <p:nvPr/>
        </p:nvPicPr>
        <p:blipFill>
          <a:blip r:embed="rId3"/>
          <a:stretch>
            <a:fillRect/>
          </a:stretch>
        </p:blipFill>
        <p:spPr>
          <a:xfrm>
            <a:off x="61912" y="1685925"/>
            <a:ext cx="5848350" cy="5172075"/>
          </a:xfrm>
          <a:prstGeom prst="rect">
            <a:avLst/>
          </a:prstGeom>
        </p:spPr>
      </p:pic>
      <p:cxnSp>
        <p:nvCxnSpPr>
          <p:cNvPr id="9" name="Straight Connector 8">
            <a:extLst>
              <a:ext uri="{FF2B5EF4-FFF2-40B4-BE49-F238E27FC236}">
                <a16:creationId xmlns:a16="http://schemas.microsoft.com/office/drawing/2014/main" id="{7AE46898-DD3F-46C4-B1C5-6A683201FC25}"/>
              </a:ext>
            </a:extLst>
          </p:cNvPr>
          <p:cNvCxnSpPr>
            <a:cxnSpLocks/>
          </p:cNvCxnSpPr>
          <p:nvPr/>
        </p:nvCxnSpPr>
        <p:spPr>
          <a:xfrm>
            <a:off x="5910262"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0073FDA-E158-409D-B85C-D016AA18EB97}"/>
              </a:ext>
            </a:extLst>
          </p:cNvPr>
          <p:cNvSpPr/>
          <p:nvPr/>
        </p:nvSpPr>
        <p:spPr>
          <a:xfrm>
            <a:off x="5910262" y="-6184"/>
            <a:ext cx="6096000" cy="1277273"/>
          </a:xfrm>
          <a:prstGeom prst="rect">
            <a:avLst/>
          </a:prstGeom>
        </p:spPr>
        <p:txBody>
          <a:bodyPr>
            <a:spAutoFit/>
          </a:bodyPr>
          <a:lstStyle/>
          <a:p>
            <a:r>
              <a:rPr lang="en-US" sz="1100"/>
              <a:t>You do need to be able to create the 11-step list in Table 5.7. As another way of remembering it, learn these steps: </a:t>
            </a:r>
          </a:p>
          <a:p>
            <a:r>
              <a:rPr lang="en-US" sz="1100"/>
              <a:t>■ Always look for the property file after the matching Java class. </a:t>
            </a:r>
          </a:p>
          <a:p>
            <a:r>
              <a:rPr lang="en-US" sz="1100"/>
              <a:t>■ Drop one thing at a time if there are no matches. First drop the country and then the language. </a:t>
            </a:r>
          </a:p>
          <a:p>
            <a:r>
              <a:rPr lang="en-US" sz="1100"/>
              <a:t>■ Look at the default locale and the default resource bundle last.</a:t>
            </a:r>
          </a:p>
          <a:p>
            <a:endParaRPr lang="en-US" sz="1100"/>
          </a:p>
          <a:p>
            <a:r>
              <a:rPr lang="en-US" sz="1100"/>
              <a:t>How many files do you think Java would need to look for to find the resource bundle with the code?</a:t>
            </a:r>
          </a:p>
        </p:txBody>
      </p:sp>
      <p:pic>
        <p:nvPicPr>
          <p:cNvPr id="11" name="Picture 10">
            <a:extLst>
              <a:ext uri="{FF2B5EF4-FFF2-40B4-BE49-F238E27FC236}">
                <a16:creationId xmlns:a16="http://schemas.microsoft.com/office/drawing/2014/main" id="{8922C930-CA77-4A59-BFD6-DDF87C8F3C8F}"/>
              </a:ext>
            </a:extLst>
          </p:cNvPr>
          <p:cNvPicPr>
            <a:picLocks noChangeAspect="1"/>
          </p:cNvPicPr>
          <p:nvPr/>
        </p:nvPicPr>
        <p:blipFill>
          <a:blip r:embed="rId4"/>
          <a:stretch>
            <a:fillRect/>
          </a:stretch>
        </p:blipFill>
        <p:spPr>
          <a:xfrm>
            <a:off x="6005512" y="1252039"/>
            <a:ext cx="4695825" cy="400050"/>
          </a:xfrm>
          <a:prstGeom prst="rect">
            <a:avLst/>
          </a:prstGeom>
        </p:spPr>
      </p:pic>
      <p:sp>
        <p:nvSpPr>
          <p:cNvPr id="12" name="Rectangle 11">
            <a:extLst>
              <a:ext uri="{FF2B5EF4-FFF2-40B4-BE49-F238E27FC236}">
                <a16:creationId xmlns:a16="http://schemas.microsoft.com/office/drawing/2014/main" id="{7A2C8803-48BC-44F8-8D42-D0FE3D345C35}"/>
              </a:ext>
            </a:extLst>
          </p:cNvPr>
          <p:cNvSpPr/>
          <p:nvPr/>
        </p:nvSpPr>
        <p:spPr>
          <a:xfrm>
            <a:off x="6005512" y="1652089"/>
            <a:ext cx="6096000" cy="2970044"/>
          </a:xfrm>
          <a:prstGeom prst="rect">
            <a:avLst/>
          </a:prstGeom>
        </p:spPr>
        <p:txBody>
          <a:bodyPr>
            <a:spAutoFit/>
          </a:bodyPr>
          <a:lstStyle/>
          <a:p>
            <a:r>
              <a:rPr lang="en-US" sz="1100"/>
              <a:t>The answer is six. They are listed here: </a:t>
            </a:r>
          </a:p>
          <a:p>
            <a:pPr marL="228600" indent="-228600">
              <a:buAutoNum type="arabicPeriod"/>
            </a:pPr>
            <a:r>
              <a:rPr lang="en-US" sz="1100"/>
              <a:t>Zoo_hi.java</a:t>
            </a:r>
          </a:p>
          <a:p>
            <a:r>
              <a:rPr lang="en-US" sz="1100"/>
              <a:t>2. </a:t>
            </a:r>
            <a:r>
              <a:rPr lang="en-US" sz="1100" err="1"/>
              <a:t>Zoo_hi.properties</a:t>
            </a:r>
            <a:r>
              <a:rPr lang="en-US" sz="1100"/>
              <a:t> </a:t>
            </a:r>
          </a:p>
          <a:p>
            <a:r>
              <a:rPr lang="en-US" sz="1100"/>
              <a:t>3. Zoo_en.java </a:t>
            </a:r>
          </a:p>
          <a:p>
            <a:r>
              <a:rPr lang="en-US" sz="1100"/>
              <a:t>4. </a:t>
            </a:r>
            <a:r>
              <a:rPr lang="en-US" sz="1100" err="1"/>
              <a:t>Zoo_en.properties</a:t>
            </a:r>
            <a:r>
              <a:rPr lang="en-US" sz="1100"/>
              <a:t> </a:t>
            </a:r>
          </a:p>
          <a:p>
            <a:r>
              <a:rPr lang="en-US" sz="1100"/>
              <a:t>5. Zoo.java </a:t>
            </a:r>
          </a:p>
          <a:p>
            <a:r>
              <a:rPr lang="en-US" sz="1100"/>
              <a:t>6. </a:t>
            </a:r>
            <a:r>
              <a:rPr lang="en-US" sz="1100" err="1"/>
              <a:t>Zoo.properties</a:t>
            </a:r>
            <a:r>
              <a:rPr lang="en-US" sz="1100"/>
              <a:t> </a:t>
            </a:r>
          </a:p>
          <a:p>
            <a:endParaRPr lang="en-US" sz="1100"/>
          </a:p>
          <a:p>
            <a:r>
              <a:rPr lang="en-US" sz="1100"/>
              <a:t>This time, we didn’t specify any country codes so Java got to skip looking for those. If we ask for the default locale, Java will start searching the bundles starting with step 6 in Table 5.7 and going to the end (or until it finds a match.) </a:t>
            </a:r>
          </a:p>
          <a:p>
            <a:endParaRPr lang="en-US" sz="1100"/>
          </a:p>
          <a:p>
            <a:r>
              <a:rPr lang="en-US" sz="1100"/>
              <a:t>Got all that? Good—because there is a twist. The steps that we’ve discussed so far are for finding the matching resource bundle to use as a base. Java isn’t required to get all of the keys from the same resource bundle. It can get them from any parent of the matching resource bundle. A parent resource bundle in the hierarchy just removes components of the name until it gets to the top. Table 5.8 shows how to do this.</a:t>
            </a:r>
          </a:p>
        </p:txBody>
      </p:sp>
      <p:pic>
        <p:nvPicPr>
          <p:cNvPr id="13" name="Picture 12">
            <a:extLst>
              <a:ext uri="{FF2B5EF4-FFF2-40B4-BE49-F238E27FC236}">
                <a16:creationId xmlns:a16="http://schemas.microsoft.com/office/drawing/2014/main" id="{8E9FE41B-B38F-424B-8E58-33747F3747BE}"/>
              </a:ext>
            </a:extLst>
          </p:cNvPr>
          <p:cNvPicPr>
            <a:picLocks noChangeAspect="1"/>
          </p:cNvPicPr>
          <p:nvPr/>
        </p:nvPicPr>
        <p:blipFill>
          <a:blip r:embed="rId5"/>
          <a:stretch>
            <a:fillRect/>
          </a:stretch>
        </p:blipFill>
        <p:spPr>
          <a:xfrm>
            <a:off x="6115049" y="4658006"/>
            <a:ext cx="5591175" cy="1914525"/>
          </a:xfrm>
          <a:prstGeom prst="rect">
            <a:avLst/>
          </a:prstGeom>
        </p:spPr>
      </p:pic>
      <p:pic>
        <p:nvPicPr>
          <p:cNvPr id="14" name="Picture 13">
            <a:extLst>
              <a:ext uri="{FF2B5EF4-FFF2-40B4-BE49-F238E27FC236}">
                <a16:creationId xmlns:a16="http://schemas.microsoft.com/office/drawing/2014/main" id="{FB77D5EE-BAA3-485B-B9DD-B021844A80BA}"/>
              </a:ext>
            </a:extLst>
          </p:cNvPr>
          <p:cNvPicPr>
            <a:picLocks noChangeAspect="1"/>
          </p:cNvPicPr>
          <p:nvPr/>
        </p:nvPicPr>
        <p:blipFill>
          <a:blip r:embed="rId6"/>
          <a:stretch>
            <a:fillRect/>
          </a:stretch>
        </p:blipFill>
        <p:spPr>
          <a:xfrm>
            <a:off x="9196387" y="5407148"/>
            <a:ext cx="2252658" cy="1040047"/>
          </a:xfrm>
          <a:prstGeom prst="rect">
            <a:avLst/>
          </a:prstGeom>
        </p:spPr>
      </p:pic>
      <p:pic>
        <p:nvPicPr>
          <p:cNvPr id="15" name="Picture 14">
            <a:extLst>
              <a:ext uri="{FF2B5EF4-FFF2-40B4-BE49-F238E27FC236}">
                <a16:creationId xmlns:a16="http://schemas.microsoft.com/office/drawing/2014/main" id="{89249328-917A-4B2D-B768-AA030622DB71}"/>
              </a:ext>
            </a:extLst>
          </p:cNvPr>
          <p:cNvPicPr>
            <a:picLocks noChangeAspect="1"/>
          </p:cNvPicPr>
          <p:nvPr/>
        </p:nvPicPr>
        <p:blipFill>
          <a:blip r:embed="rId6"/>
          <a:stretch>
            <a:fillRect/>
          </a:stretch>
        </p:blipFill>
        <p:spPr>
          <a:xfrm>
            <a:off x="6062660" y="1648837"/>
            <a:ext cx="6095997" cy="1249311"/>
          </a:xfrm>
          <a:prstGeom prst="rect">
            <a:avLst/>
          </a:prstGeom>
        </p:spPr>
      </p:pic>
    </p:spTree>
    <p:extLst>
      <p:ext uri="{BB962C8B-B14F-4D97-AF65-F5344CB8AC3E}">
        <p14:creationId xmlns:p14="http://schemas.microsoft.com/office/powerpoint/2010/main" val="424811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B672FE-7286-441E-8E6F-0EB214944BCC}"/>
              </a:ext>
            </a:extLst>
          </p:cNvPr>
          <p:cNvPicPr>
            <a:picLocks noChangeAspect="1"/>
          </p:cNvPicPr>
          <p:nvPr/>
        </p:nvPicPr>
        <p:blipFill>
          <a:blip r:embed="rId2"/>
          <a:stretch>
            <a:fillRect/>
          </a:stretch>
        </p:blipFill>
        <p:spPr>
          <a:xfrm>
            <a:off x="0" y="0"/>
            <a:ext cx="3552825" cy="2152650"/>
          </a:xfrm>
          <a:prstGeom prst="rect">
            <a:avLst/>
          </a:prstGeom>
        </p:spPr>
      </p:pic>
      <p:sp>
        <p:nvSpPr>
          <p:cNvPr id="3" name="TextBox 2">
            <a:extLst>
              <a:ext uri="{FF2B5EF4-FFF2-40B4-BE49-F238E27FC236}">
                <a16:creationId xmlns:a16="http://schemas.microsoft.com/office/drawing/2014/main" id="{7985B596-FF3A-4643-848E-FAB4084A7A30}"/>
              </a:ext>
            </a:extLst>
          </p:cNvPr>
          <p:cNvSpPr txBox="1"/>
          <p:nvPr/>
        </p:nvSpPr>
        <p:spPr>
          <a:xfrm>
            <a:off x="0" y="2152650"/>
            <a:ext cx="2337178" cy="369332"/>
          </a:xfrm>
          <a:prstGeom prst="rect">
            <a:avLst/>
          </a:prstGeom>
          <a:noFill/>
        </p:spPr>
        <p:txBody>
          <a:bodyPr wrap="none" rtlCol="0">
            <a:spAutoFit/>
          </a:bodyPr>
          <a:lstStyle/>
          <a:p>
            <a:pPr marL="342900" indent="-342900">
              <a:buFont typeface="Wingdings" panose="05000000000000000000" pitchFamily="2" charset="2"/>
              <a:buChar char="Ø"/>
            </a:pPr>
            <a:r>
              <a:rPr lang="en-US"/>
              <a:t>Local Inner Classes </a:t>
            </a:r>
          </a:p>
        </p:txBody>
      </p:sp>
      <p:pic>
        <p:nvPicPr>
          <p:cNvPr id="4" name="Picture 3">
            <a:extLst>
              <a:ext uri="{FF2B5EF4-FFF2-40B4-BE49-F238E27FC236}">
                <a16:creationId xmlns:a16="http://schemas.microsoft.com/office/drawing/2014/main" id="{7579EC3F-E778-496B-9BD4-97BC821FDF36}"/>
              </a:ext>
            </a:extLst>
          </p:cNvPr>
          <p:cNvPicPr>
            <a:picLocks noChangeAspect="1"/>
          </p:cNvPicPr>
          <p:nvPr/>
        </p:nvPicPr>
        <p:blipFill>
          <a:blip r:embed="rId3"/>
          <a:stretch>
            <a:fillRect/>
          </a:stretch>
        </p:blipFill>
        <p:spPr>
          <a:xfrm>
            <a:off x="175210" y="2521982"/>
            <a:ext cx="5248275" cy="676275"/>
          </a:xfrm>
          <a:prstGeom prst="rect">
            <a:avLst/>
          </a:prstGeom>
        </p:spPr>
      </p:pic>
      <p:pic>
        <p:nvPicPr>
          <p:cNvPr id="7" name="Picture 6">
            <a:extLst>
              <a:ext uri="{FF2B5EF4-FFF2-40B4-BE49-F238E27FC236}">
                <a16:creationId xmlns:a16="http://schemas.microsoft.com/office/drawing/2014/main" id="{37C1577B-8A5C-45F5-8F0A-FEFFBD48DA02}"/>
              </a:ext>
            </a:extLst>
          </p:cNvPr>
          <p:cNvPicPr>
            <a:picLocks noChangeAspect="1"/>
          </p:cNvPicPr>
          <p:nvPr/>
        </p:nvPicPr>
        <p:blipFill>
          <a:blip r:embed="rId4"/>
          <a:stretch>
            <a:fillRect/>
          </a:stretch>
        </p:blipFill>
        <p:spPr>
          <a:xfrm>
            <a:off x="3552825" y="0"/>
            <a:ext cx="1657350" cy="372980"/>
          </a:xfrm>
          <a:prstGeom prst="rect">
            <a:avLst/>
          </a:prstGeom>
        </p:spPr>
      </p:pic>
      <p:pic>
        <p:nvPicPr>
          <p:cNvPr id="9" name="Picture 8">
            <a:extLst>
              <a:ext uri="{FF2B5EF4-FFF2-40B4-BE49-F238E27FC236}">
                <a16:creationId xmlns:a16="http://schemas.microsoft.com/office/drawing/2014/main" id="{877D712F-836B-4574-8695-D3E809179B01}"/>
              </a:ext>
            </a:extLst>
          </p:cNvPr>
          <p:cNvPicPr>
            <a:picLocks noChangeAspect="1"/>
          </p:cNvPicPr>
          <p:nvPr/>
        </p:nvPicPr>
        <p:blipFill>
          <a:blip r:embed="rId5"/>
          <a:stretch>
            <a:fillRect/>
          </a:stretch>
        </p:blipFill>
        <p:spPr>
          <a:xfrm>
            <a:off x="175210" y="3048364"/>
            <a:ext cx="571500" cy="161925"/>
          </a:xfrm>
          <a:prstGeom prst="rect">
            <a:avLst/>
          </a:prstGeom>
        </p:spPr>
      </p:pic>
      <p:pic>
        <p:nvPicPr>
          <p:cNvPr id="15" name="Picture 14">
            <a:extLst>
              <a:ext uri="{FF2B5EF4-FFF2-40B4-BE49-F238E27FC236}">
                <a16:creationId xmlns:a16="http://schemas.microsoft.com/office/drawing/2014/main" id="{698D63AA-5F49-4F22-B693-8CBBE3AF7A43}"/>
              </a:ext>
            </a:extLst>
          </p:cNvPr>
          <p:cNvPicPr>
            <a:picLocks noChangeAspect="1"/>
          </p:cNvPicPr>
          <p:nvPr/>
        </p:nvPicPr>
        <p:blipFill>
          <a:blip r:embed="rId6"/>
          <a:stretch>
            <a:fillRect/>
          </a:stretch>
        </p:blipFill>
        <p:spPr>
          <a:xfrm>
            <a:off x="175210" y="3312444"/>
            <a:ext cx="2924175" cy="209550"/>
          </a:xfrm>
          <a:prstGeom prst="rect">
            <a:avLst/>
          </a:prstGeom>
        </p:spPr>
      </p:pic>
      <p:sp>
        <p:nvSpPr>
          <p:cNvPr id="16" name="TextBox 15">
            <a:extLst>
              <a:ext uri="{FF2B5EF4-FFF2-40B4-BE49-F238E27FC236}">
                <a16:creationId xmlns:a16="http://schemas.microsoft.com/office/drawing/2014/main" id="{70A7A89E-D292-4CE6-8FE4-DB62918E06C3}"/>
              </a:ext>
            </a:extLst>
          </p:cNvPr>
          <p:cNvSpPr txBox="1"/>
          <p:nvPr/>
        </p:nvSpPr>
        <p:spPr>
          <a:xfrm>
            <a:off x="134348" y="4522119"/>
            <a:ext cx="1285378" cy="369332"/>
          </a:xfrm>
          <a:prstGeom prst="rect">
            <a:avLst/>
          </a:prstGeom>
          <a:noFill/>
        </p:spPr>
        <p:txBody>
          <a:bodyPr wrap="square" rtlCol="0">
            <a:spAutoFit/>
          </a:bodyPr>
          <a:lstStyle/>
          <a:p>
            <a:r>
              <a:rPr lang="en-US"/>
              <a:t>Examples</a:t>
            </a:r>
            <a:r>
              <a:rPr lang="ar-KW"/>
              <a:t>:</a:t>
            </a:r>
            <a:endParaRPr lang="en-US"/>
          </a:p>
        </p:txBody>
      </p:sp>
      <p:sp>
        <p:nvSpPr>
          <p:cNvPr id="17" name="TextBox 16">
            <a:extLst>
              <a:ext uri="{FF2B5EF4-FFF2-40B4-BE49-F238E27FC236}">
                <a16:creationId xmlns:a16="http://schemas.microsoft.com/office/drawing/2014/main" id="{DAF7FBD4-FCF9-4FA7-B468-AF1C2DA08265}"/>
              </a:ext>
            </a:extLst>
          </p:cNvPr>
          <p:cNvSpPr txBox="1"/>
          <p:nvPr/>
        </p:nvSpPr>
        <p:spPr>
          <a:xfrm>
            <a:off x="238200" y="4890617"/>
            <a:ext cx="611894" cy="307777"/>
          </a:xfrm>
          <a:prstGeom prst="rect">
            <a:avLst/>
          </a:prstGeom>
          <a:noFill/>
        </p:spPr>
        <p:txBody>
          <a:bodyPr wrap="square" rtlCol="0">
            <a:spAutoFit/>
          </a:bodyPr>
          <a:lstStyle/>
          <a:p>
            <a:r>
              <a:rPr lang="en-US" sz="1400"/>
              <a:t>Ex1:</a:t>
            </a:r>
          </a:p>
        </p:txBody>
      </p:sp>
      <p:pic>
        <p:nvPicPr>
          <p:cNvPr id="21" name="Picture 20">
            <a:extLst>
              <a:ext uri="{FF2B5EF4-FFF2-40B4-BE49-F238E27FC236}">
                <a16:creationId xmlns:a16="http://schemas.microsoft.com/office/drawing/2014/main" id="{7C6461F3-A964-453E-9D41-0E330E2E0C88}"/>
              </a:ext>
            </a:extLst>
          </p:cNvPr>
          <p:cNvPicPr>
            <a:picLocks noChangeAspect="1"/>
          </p:cNvPicPr>
          <p:nvPr/>
        </p:nvPicPr>
        <p:blipFill>
          <a:blip r:embed="rId7"/>
          <a:stretch>
            <a:fillRect/>
          </a:stretch>
        </p:blipFill>
        <p:spPr>
          <a:xfrm>
            <a:off x="364707" y="5184915"/>
            <a:ext cx="3571875" cy="1609725"/>
          </a:xfrm>
          <a:prstGeom prst="rect">
            <a:avLst/>
          </a:prstGeom>
        </p:spPr>
      </p:pic>
      <p:cxnSp>
        <p:nvCxnSpPr>
          <p:cNvPr id="22" name="Straight Connector 21">
            <a:extLst>
              <a:ext uri="{FF2B5EF4-FFF2-40B4-BE49-F238E27FC236}">
                <a16:creationId xmlns:a16="http://schemas.microsoft.com/office/drawing/2014/main" id="{6FFAA79F-A025-41B0-AEDE-8AE8FF17DDA7}"/>
              </a:ext>
            </a:extLst>
          </p:cNvPr>
          <p:cNvCxnSpPr/>
          <p:nvPr/>
        </p:nvCxnSpPr>
        <p:spPr>
          <a:xfrm>
            <a:off x="556636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8D982BD-B02B-4802-B4E3-38196BA807D9}"/>
              </a:ext>
            </a:extLst>
          </p:cNvPr>
          <p:cNvPicPr>
            <a:picLocks noChangeAspect="1"/>
          </p:cNvPicPr>
          <p:nvPr/>
        </p:nvPicPr>
        <p:blipFill>
          <a:blip r:embed="rId8"/>
          <a:stretch>
            <a:fillRect/>
          </a:stretch>
        </p:blipFill>
        <p:spPr>
          <a:xfrm>
            <a:off x="5938620" y="57349"/>
            <a:ext cx="3343275" cy="1466850"/>
          </a:xfrm>
          <a:prstGeom prst="rect">
            <a:avLst/>
          </a:prstGeom>
        </p:spPr>
      </p:pic>
      <p:cxnSp>
        <p:nvCxnSpPr>
          <p:cNvPr id="26" name="Connector: Elbow 25">
            <a:extLst>
              <a:ext uri="{FF2B5EF4-FFF2-40B4-BE49-F238E27FC236}">
                <a16:creationId xmlns:a16="http://schemas.microsoft.com/office/drawing/2014/main" id="{B3213516-0119-414A-9AB9-D070B1F0ABE6}"/>
              </a:ext>
            </a:extLst>
          </p:cNvPr>
          <p:cNvCxnSpPr>
            <a:cxnSpLocks/>
          </p:cNvCxnSpPr>
          <p:nvPr/>
        </p:nvCxnSpPr>
        <p:spPr>
          <a:xfrm>
            <a:off x="1250532" y="4605261"/>
            <a:ext cx="2157914" cy="4257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410D080-D9D5-4B78-BACB-5D364E682636}"/>
              </a:ext>
            </a:extLst>
          </p:cNvPr>
          <p:cNvPicPr>
            <a:picLocks noChangeAspect="1"/>
          </p:cNvPicPr>
          <p:nvPr/>
        </p:nvPicPr>
        <p:blipFill>
          <a:blip r:embed="rId9"/>
          <a:stretch>
            <a:fillRect/>
          </a:stretch>
        </p:blipFill>
        <p:spPr>
          <a:xfrm>
            <a:off x="167432" y="3496289"/>
            <a:ext cx="5372100" cy="1038225"/>
          </a:xfrm>
          <a:prstGeom prst="rect">
            <a:avLst/>
          </a:prstGeom>
        </p:spPr>
      </p:pic>
      <p:sp>
        <p:nvSpPr>
          <p:cNvPr id="32" name="TextBox 31">
            <a:extLst>
              <a:ext uri="{FF2B5EF4-FFF2-40B4-BE49-F238E27FC236}">
                <a16:creationId xmlns:a16="http://schemas.microsoft.com/office/drawing/2014/main" id="{694ED10D-D5E1-4CC7-B870-CFD53BD7AA70}"/>
              </a:ext>
            </a:extLst>
          </p:cNvPr>
          <p:cNvSpPr txBox="1"/>
          <p:nvPr/>
        </p:nvSpPr>
        <p:spPr>
          <a:xfrm>
            <a:off x="3435007" y="4438019"/>
            <a:ext cx="2128211" cy="1015663"/>
          </a:xfrm>
          <a:prstGeom prst="rect">
            <a:avLst/>
          </a:prstGeom>
          <a:noFill/>
        </p:spPr>
        <p:txBody>
          <a:bodyPr wrap="none" rtlCol="0">
            <a:spAutoFit/>
          </a:bodyPr>
          <a:lstStyle/>
          <a:p>
            <a:r>
              <a:rPr lang="en-US" sz="1200"/>
              <a:t>the “effectively final” :</a:t>
            </a:r>
            <a:br>
              <a:rPr lang="en-US" sz="1200"/>
            </a:br>
            <a:r>
              <a:rPr lang="en-US" sz="1200"/>
              <a:t>If the code could</a:t>
            </a:r>
            <a:r>
              <a:rPr lang="ar-KW" sz="1200"/>
              <a:t> </a:t>
            </a:r>
            <a:r>
              <a:rPr lang="en-US" sz="1200"/>
              <a:t>still compile </a:t>
            </a:r>
            <a:endParaRPr lang="ar-KW" sz="1200"/>
          </a:p>
          <a:p>
            <a:r>
              <a:rPr lang="en-US" sz="1200"/>
              <a:t>with the keyword final inserted</a:t>
            </a:r>
            <a:endParaRPr lang="ar-KW" sz="1200"/>
          </a:p>
          <a:p>
            <a:r>
              <a:rPr lang="en-US" sz="1200"/>
              <a:t>before the local variable, the </a:t>
            </a:r>
            <a:endParaRPr lang="ar-KW" sz="1200"/>
          </a:p>
          <a:p>
            <a:r>
              <a:rPr lang="en-US" sz="1200"/>
              <a:t>variable is effectively final. </a:t>
            </a:r>
          </a:p>
        </p:txBody>
      </p:sp>
      <p:pic>
        <p:nvPicPr>
          <p:cNvPr id="36" name="Picture 35">
            <a:extLst>
              <a:ext uri="{FF2B5EF4-FFF2-40B4-BE49-F238E27FC236}">
                <a16:creationId xmlns:a16="http://schemas.microsoft.com/office/drawing/2014/main" id="{67133EF7-5A5B-4FCD-8321-2EC03D68FD9A}"/>
              </a:ext>
            </a:extLst>
          </p:cNvPr>
          <p:cNvPicPr>
            <a:picLocks noChangeAspect="1"/>
          </p:cNvPicPr>
          <p:nvPr/>
        </p:nvPicPr>
        <p:blipFill>
          <a:blip r:embed="rId10"/>
          <a:stretch>
            <a:fillRect/>
          </a:stretch>
        </p:blipFill>
        <p:spPr>
          <a:xfrm>
            <a:off x="5956794" y="1554177"/>
            <a:ext cx="4124325" cy="371475"/>
          </a:xfrm>
          <a:prstGeom prst="rect">
            <a:avLst/>
          </a:prstGeom>
        </p:spPr>
      </p:pic>
      <p:pic>
        <p:nvPicPr>
          <p:cNvPr id="38" name="Picture 37">
            <a:extLst>
              <a:ext uri="{FF2B5EF4-FFF2-40B4-BE49-F238E27FC236}">
                <a16:creationId xmlns:a16="http://schemas.microsoft.com/office/drawing/2014/main" id="{8BB09F5F-36C5-462D-8F14-509918653A01}"/>
              </a:ext>
            </a:extLst>
          </p:cNvPr>
          <p:cNvPicPr>
            <a:picLocks noChangeAspect="1"/>
          </p:cNvPicPr>
          <p:nvPr/>
        </p:nvPicPr>
        <p:blipFill>
          <a:blip r:embed="rId11"/>
          <a:stretch>
            <a:fillRect/>
          </a:stretch>
        </p:blipFill>
        <p:spPr>
          <a:xfrm>
            <a:off x="5984214" y="2003873"/>
            <a:ext cx="4191000" cy="2295525"/>
          </a:xfrm>
          <a:prstGeom prst="rect">
            <a:avLst/>
          </a:prstGeom>
        </p:spPr>
      </p:pic>
      <p:sp>
        <p:nvSpPr>
          <p:cNvPr id="39" name="TextBox 38">
            <a:extLst>
              <a:ext uri="{FF2B5EF4-FFF2-40B4-BE49-F238E27FC236}">
                <a16:creationId xmlns:a16="http://schemas.microsoft.com/office/drawing/2014/main" id="{C280ED3F-9B29-4FC8-867C-9BE8ED763784}"/>
              </a:ext>
            </a:extLst>
          </p:cNvPr>
          <p:cNvSpPr txBox="1"/>
          <p:nvPr/>
        </p:nvSpPr>
        <p:spPr>
          <a:xfrm>
            <a:off x="5755344" y="1955631"/>
            <a:ext cx="611894" cy="307777"/>
          </a:xfrm>
          <a:prstGeom prst="rect">
            <a:avLst/>
          </a:prstGeom>
          <a:noFill/>
        </p:spPr>
        <p:txBody>
          <a:bodyPr wrap="square" rtlCol="0">
            <a:spAutoFit/>
          </a:bodyPr>
          <a:lstStyle/>
          <a:p>
            <a:r>
              <a:rPr lang="en-US" sz="1400"/>
              <a:t>Ex2:</a:t>
            </a:r>
          </a:p>
        </p:txBody>
      </p:sp>
      <p:sp>
        <p:nvSpPr>
          <p:cNvPr id="40" name="TextBox 39">
            <a:extLst>
              <a:ext uri="{FF2B5EF4-FFF2-40B4-BE49-F238E27FC236}">
                <a16:creationId xmlns:a16="http://schemas.microsoft.com/office/drawing/2014/main" id="{EF1C175C-1EAD-4B3A-8BE5-3B9BCFF9A4B4}"/>
              </a:ext>
            </a:extLst>
          </p:cNvPr>
          <p:cNvSpPr txBox="1"/>
          <p:nvPr/>
        </p:nvSpPr>
        <p:spPr>
          <a:xfrm>
            <a:off x="9465300" y="594925"/>
            <a:ext cx="686406" cy="276999"/>
          </a:xfrm>
          <a:prstGeom prst="rect">
            <a:avLst/>
          </a:prstGeom>
          <a:noFill/>
        </p:spPr>
        <p:txBody>
          <a:bodyPr wrap="none" rtlCol="0">
            <a:spAutoFit/>
          </a:bodyPr>
          <a:lstStyle/>
          <a:p>
            <a:r>
              <a:rPr lang="en-US" sz="1200"/>
              <a:t>output :</a:t>
            </a:r>
          </a:p>
        </p:txBody>
      </p:sp>
      <p:sp>
        <p:nvSpPr>
          <p:cNvPr id="41" name="TextBox 40">
            <a:extLst>
              <a:ext uri="{FF2B5EF4-FFF2-40B4-BE49-F238E27FC236}">
                <a16:creationId xmlns:a16="http://schemas.microsoft.com/office/drawing/2014/main" id="{21387E80-EB33-463D-853D-BB919421E8F7}"/>
              </a:ext>
            </a:extLst>
          </p:cNvPr>
          <p:cNvSpPr txBox="1"/>
          <p:nvPr/>
        </p:nvSpPr>
        <p:spPr>
          <a:xfrm>
            <a:off x="10081119" y="594925"/>
            <a:ext cx="401072" cy="261610"/>
          </a:xfrm>
          <a:prstGeom prst="rect">
            <a:avLst/>
          </a:prstGeom>
          <a:noFill/>
        </p:spPr>
        <p:txBody>
          <a:bodyPr wrap="none" rtlCol="0">
            <a:spAutoFit/>
          </a:bodyPr>
          <a:lstStyle/>
          <a:p>
            <a:r>
              <a:rPr lang="en-US" sz="1100"/>
              <a:t>100</a:t>
            </a:r>
          </a:p>
        </p:txBody>
      </p:sp>
      <p:sp>
        <p:nvSpPr>
          <p:cNvPr id="42" name="TextBox 41">
            <a:extLst>
              <a:ext uri="{FF2B5EF4-FFF2-40B4-BE49-F238E27FC236}">
                <a16:creationId xmlns:a16="http://schemas.microsoft.com/office/drawing/2014/main" id="{A2E6E319-0F42-403E-B61D-850D84B12152}"/>
              </a:ext>
            </a:extLst>
          </p:cNvPr>
          <p:cNvSpPr txBox="1"/>
          <p:nvPr/>
        </p:nvSpPr>
        <p:spPr>
          <a:xfrm>
            <a:off x="9209974" y="2919983"/>
            <a:ext cx="1977401" cy="276999"/>
          </a:xfrm>
          <a:prstGeom prst="rect">
            <a:avLst/>
          </a:prstGeom>
          <a:noFill/>
        </p:spPr>
        <p:txBody>
          <a:bodyPr wrap="none" rtlCol="0">
            <a:spAutoFit/>
          </a:bodyPr>
          <a:lstStyle/>
          <a:p>
            <a:r>
              <a:rPr lang="en-US" sz="1200"/>
              <a:t>one and three are effectively</a:t>
            </a:r>
          </a:p>
        </p:txBody>
      </p:sp>
      <p:sp>
        <p:nvSpPr>
          <p:cNvPr id="43" name="TextBox 42">
            <a:extLst>
              <a:ext uri="{FF2B5EF4-FFF2-40B4-BE49-F238E27FC236}">
                <a16:creationId xmlns:a16="http://schemas.microsoft.com/office/drawing/2014/main" id="{D707D026-5E99-4D51-A846-35E94E0A6192}"/>
              </a:ext>
            </a:extLst>
          </p:cNvPr>
          <p:cNvSpPr txBox="1"/>
          <p:nvPr/>
        </p:nvSpPr>
        <p:spPr>
          <a:xfrm>
            <a:off x="5599445" y="4276806"/>
            <a:ext cx="2974404" cy="369332"/>
          </a:xfrm>
          <a:prstGeom prst="rect">
            <a:avLst/>
          </a:prstGeom>
          <a:noFill/>
        </p:spPr>
        <p:txBody>
          <a:bodyPr wrap="none" rtlCol="0">
            <a:spAutoFit/>
          </a:bodyPr>
          <a:lstStyle/>
          <a:p>
            <a:pPr marL="342900" indent="-342900">
              <a:buFont typeface="Wingdings" panose="05000000000000000000" pitchFamily="2" charset="2"/>
              <a:buChar char="Ø"/>
            </a:pPr>
            <a:r>
              <a:rPr lang="en-US"/>
              <a:t>Anonymous Inner Classes </a:t>
            </a:r>
          </a:p>
        </p:txBody>
      </p:sp>
      <p:pic>
        <p:nvPicPr>
          <p:cNvPr id="45" name="Picture 44">
            <a:extLst>
              <a:ext uri="{FF2B5EF4-FFF2-40B4-BE49-F238E27FC236}">
                <a16:creationId xmlns:a16="http://schemas.microsoft.com/office/drawing/2014/main" id="{1ABAF6BC-486E-421F-A7F7-56F39D424857}"/>
              </a:ext>
            </a:extLst>
          </p:cNvPr>
          <p:cNvPicPr>
            <a:picLocks noChangeAspect="1"/>
          </p:cNvPicPr>
          <p:nvPr/>
        </p:nvPicPr>
        <p:blipFill>
          <a:blip r:embed="rId12"/>
          <a:stretch>
            <a:fillRect/>
          </a:stretch>
        </p:blipFill>
        <p:spPr>
          <a:xfrm>
            <a:off x="5755344" y="4671561"/>
            <a:ext cx="5353050" cy="514350"/>
          </a:xfrm>
          <a:prstGeom prst="rect">
            <a:avLst/>
          </a:prstGeom>
        </p:spPr>
      </p:pic>
      <p:pic>
        <p:nvPicPr>
          <p:cNvPr id="47" name="Picture 46">
            <a:extLst>
              <a:ext uri="{FF2B5EF4-FFF2-40B4-BE49-F238E27FC236}">
                <a16:creationId xmlns:a16="http://schemas.microsoft.com/office/drawing/2014/main" id="{5760674B-A1E9-4397-88AF-FDB4532D51A2}"/>
              </a:ext>
            </a:extLst>
          </p:cNvPr>
          <p:cNvPicPr>
            <a:picLocks noChangeAspect="1"/>
          </p:cNvPicPr>
          <p:nvPr/>
        </p:nvPicPr>
        <p:blipFill>
          <a:blip r:embed="rId13"/>
          <a:stretch>
            <a:fillRect/>
          </a:stretch>
        </p:blipFill>
        <p:spPr>
          <a:xfrm>
            <a:off x="5735886" y="5160417"/>
            <a:ext cx="3990975" cy="200025"/>
          </a:xfrm>
          <a:prstGeom prst="rect">
            <a:avLst/>
          </a:prstGeom>
        </p:spPr>
      </p:pic>
      <p:pic>
        <p:nvPicPr>
          <p:cNvPr id="53" name="Picture 52">
            <a:extLst>
              <a:ext uri="{FF2B5EF4-FFF2-40B4-BE49-F238E27FC236}">
                <a16:creationId xmlns:a16="http://schemas.microsoft.com/office/drawing/2014/main" id="{BF56A180-25FF-4EFB-9603-1291447F552F}"/>
              </a:ext>
            </a:extLst>
          </p:cNvPr>
          <p:cNvPicPr>
            <a:picLocks noChangeAspect="1"/>
          </p:cNvPicPr>
          <p:nvPr/>
        </p:nvPicPr>
        <p:blipFill>
          <a:blip r:embed="rId14"/>
          <a:stretch>
            <a:fillRect/>
          </a:stretch>
        </p:blipFill>
        <p:spPr>
          <a:xfrm>
            <a:off x="5735886" y="5465326"/>
            <a:ext cx="5410200" cy="638175"/>
          </a:xfrm>
          <a:prstGeom prst="rect">
            <a:avLst/>
          </a:prstGeom>
        </p:spPr>
      </p:pic>
      <p:pic>
        <p:nvPicPr>
          <p:cNvPr id="27" name="Picture 26">
            <a:extLst>
              <a:ext uri="{FF2B5EF4-FFF2-40B4-BE49-F238E27FC236}">
                <a16:creationId xmlns:a16="http://schemas.microsoft.com/office/drawing/2014/main" id="{F56FA7EA-E459-41E9-A6FA-36B4F263FAC8}"/>
              </a:ext>
            </a:extLst>
          </p:cNvPr>
          <p:cNvPicPr>
            <a:picLocks noChangeAspect="1"/>
          </p:cNvPicPr>
          <p:nvPr/>
        </p:nvPicPr>
        <p:blipFill>
          <a:blip r:embed="rId15"/>
          <a:stretch>
            <a:fillRect/>
          </a:stretch>
        </p:blipFill>
        <p:spPr>
          <a:xfrm>
            <a:off x="10191290" y="581231"/>
            <a:ext cx="1865084" cy="942968"/>
          </a:xfrm>
          <a:prstGeom prst="rect">
            <a:avLst/>
          </a:prstGeom>
        </p:spPr>
      </p:pic>
      <p:pic>
        <p:nvPicPr>
          <p:cNvPr id="29" name="Picture 28">
            <a:extLst>
              <a:ext uri="{FF2B5EF4-FFF2-40B4-BE49-F238E27FC236}">
                <a16:creationId xmlns:a16="http://schemas.microsoft.com/office/drawing/2014/main" id="{18D60050-4FCE-40F9-B1D0-B2DEB7DDCD23}"/>
              </a:ext>
            </a:extLst>
          </p:cNvPr>
          <p:cNvPicPr>
            <a:picLocks noChangeAspect="1"/>
          </p:cNvPicPr>
          <p:nvPr/>
        </p:nvPicPr>
        <p:blipFill>
          <a:blip r:embed="rId15"/>
          <a:stretch>
            <a:fillRect/>
          </a:stretch>
        </p:blipFill>
        <p:spPr>
          <a:xfrm>
            <a:off x="9281896" y="2783677"/>
            <a:ext cx="2940580" cy="1713353"/>
          </a:xfrm>
          <a:prstGeom prst="rect">
            <a:avLst/>
          </a:prstGeom>
        </p:spPr>
      </p:pic>
    </p:spTree>
    <p:extLst>
      <p:ext uri="{BB962C8B-B14F-4D97-AF65-F5344CB8AC3E}">
        <p14:creationId xmlns:p14="http://schemas.microsoft.com/office/powerpoint/2010/main" val="3775245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432C1C-4230-4D9B-A901-A5C74833CB29}"/>
              </a:ext>
            </a:extLst>
          </p:cNvPr>
          <p:cNvSpPr/>
          <p:nvPr/>
        </p:nvSpPr>
        <p:spPr>
          <a:xfrm>
            <a:off x="0" y="0"/>
            <a:ext cx="6096000" cy="430887"/>
          </a:xfrm>
          <a:prstGeom prst="rect">
            <a:avLst/>
          </a:prstGeom>
        </p:spPr>
        <p:txBody>
          <a:bodyPr>
            <a:spAutoFit/>
          </a:bodyPr>
          <a:lstStyle/>
          <a:p>
            <a:r>
              <a:rPr lang="en-US" sz="1100"/>
              <a:t>Let’s put all of this together and print some information about our zoos. We have a number of property files this time:</a:t>
            </a:r>
          </a:p>
        </p:txBody>
      </p:sp>
      <p:pic>
        <p:nvPicPr>
          <p:cNvPr id="5" name="Picture 4">
            <a:extLst>
              <a:ext uri="{FF2B5EF4-FFF2-40B4-BE49-F238E27FC236}">
                <a16:creationId xmlns:a16="http://schemas.microsoft.com/office/drawing/2014/main" id="{FC34A884-A397-48F5-B8FD-550238D6F219}"/>
              </a:ext>
            </a:extLst>
          </p:cNvPr>
          <p:cNvPicPr>
            <a:picLocks noChangeAspect="1"/>
          </p:cNvPicPr>
          <p:nvPr/>
        </p:nvPicPr>
        <p:blipFill>
          <a:blip r:embed="rId2"/>
          <a:stretch>
            <a:fillRect/>
          </a:stretch>
        </p:blipFill>
        <p:spPr>
          <a:xfrm>
            <a:off x="76200" y="430887"/>
            <a:ext cx="1600200" cy="2457450"/>
          </a:xfrm>
          <a:prstGeom prst="rect">
            <a:avLst/>
          </a:prstGeom>
        </p:spPr>
      </p:pic>
      <p:sp>
        <p:nvSpPr>
          <p:cNvPr id="6" name="Rectangle 5">
            <a:extLst>
              <a:ext uri="{FF2B5EF4-FFF2-40B4-BE49-F238E27FC236}">
                <a16:creationId xmlns:a16="http://schemas.microsoft.com/office/drawing/2014/main" id="{A9DE0648-4091-4791-87E7-B57A2C93F5F5}"/>
              </a:ext>
            </a:extLst>
          </p:cNvPr>
          <p:cNvSpPr/>
          <p:nvPr/>
        </p:nvSpPr>
        <p:spPr>
          <a:xfrm>
            <a:off x="0" y="2888337"/>
            <a:ext cx="6096000" cy="430887"/>
          </a:xfrm>
          <a:prstGeom prst="rect">
            <a:avLst/>
          </a:prstGeom>
        </p:spPr>
        <p:txBody>
          <a:bodyPr>
            <a:spAutoFit/>
          </a:bodyPr>
          <a:lstStyle/>
          <a:p>
            <a:r>
              <a:rPr lang="en-US" sz="1100"/>
              <a:t>Suppose that we have a visitor from Quebec (a default locale of French Canada) who has asked the program to provide information in English. What do you think this outputs?</a:t>
            </a:r>
          </a:p>
        </p:txBody>
      </p:sp>
      <p:pic>
        <p:nvPicPr>
          <p:cNvPr id="7" name="Picture 6">
            <a:extLst>
              <a:ext uri="{FF2B5EF4-FFF2-40B4-BE49-F238E27FC236}">
                <a16:creationId xmlns:a16="http://schemas.microsoft.com/office/drawing/2014/main" id="{5B319DE8-A8AE-4594-B4C8-8C88B19B9752}"/>
              </a:ext>
            </a:extLst>
          </p:cNvPr>
          <p:cNvPicPr>
            <a:picLocks noChangeAspect="1"/>
          </p:cNvPicPr>
          <p:nvPr/>
        </p:nvPicPr>
        <p:blipFill>
          <a:blip r:embed="rId3"/>
          <a:stretch>
            <a:fillRect/>
          </a:stretch>
        </p:blipFill>
        <p:spPr>
          <a:xfrm>
            <a:off x="76200" y="3429000"/>
            <a:ext cx="4467225" cy="1647825"/>
          </a:xfrm>
          <a:prstGeom prst="rect">
            <a:avLst/>
          </a:prstGeom>
        </p:spPr>
      </p:pic>
      <p:pic>
        <p:nvPicPr>
          <p:cNvPr id="8" name="Picture 7">
            <a:extLst>
              <a:ext uri="{FF2B5EF4-FFF2-40B4-BE49-F238E27FC236}">
                <a16:creationId xmlns:a16="http://schemas.microsoft.com/office/drawing/2014/main" id="{D98F2C4B-8BB1-45EA-86F3-73085A611EE7}"/>
              </a:ext>
            </a:extLst>
          </p:cNvPr>
          <p:cNvPicPr>
            <a:picLocks noChangeAspect="1"/>
          </p:cNvPicPr>
          <p:nvPr/>
        </p:nvPicPr>
        <p:blipFill>
          <a:blip r:embed="rId4"/>
          <a:stretch>
            <a:fillRect/>
          </a:stretch>
        </p:blipFill>
        <p:spPr>
          <a:xfrm>
            <a:off x="6172200" y="-6184"/>
            <a:ext cx="5343525" cy="3057525"/>
          </a:xfrm>
          <a:prstGeom prst="rect">
            <a:avLst/>
          </a:prstGeom>
        </p:spPr>
      </p:pic>
      <p:cxnSp>
        <p:nvCxnSpPr>
          <p:cNvPr id="9" name="Straight Connector 8">
            <a:extLst>
              <a:ext uri="{FF2B5EF4-FFF2-40B4-BE49-F238E27FC236}">
                <a16:creationId xmlns:a16="http://schemas.microsoft.com/office/drawing/2014/main" id="{02B3307E-DB34-44D9-8F0B-6023BEAFC3ED}"/>
              </a:ext>
            </a:extLst>
          </p:cNvPr>
          <p:cNvCxnSpPr>
            <a:cxnSpLocks/>
          </p:cNvCxnSpPr>
          <p:nvPr/>
        </p:nvCxnSpPr>
        <p:spPr>
          <a:xfrm>
            <a:off x="6072187"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6A59E-FAEC-4FB5-B9C5-787D327C1CE8}"/>
              </a:ext>
            </a:extLst>
          </p:cNvPr>
          <p:cNvSpPr txBox="1"/>
          <p:nvPr/>
        </p:nvSpPr>
        <p:spPr>
          <a:xfrm>
            <a:off x="6072186" y="3056576"/>
            <a:ext cx="2662231" cy="369332"/>
          </a:xfrm>
          <a:prstGeom prst="rect">
            <a:avLst/>
          </a:prstGeom>
          <a:noFill/>
        </p:spPr>
        <p:txBody>
          <a:bodyPr wrap="square">
            <a:spAutoFit/>
          </a:bodyPr>
          <a:lstStyle/>
          <a:p>
            <a:pPr marL="342900" indent="-342900">
              <a:buFont typeface="Wingdings" panose="05000000000000000000" pitchFamily="2" charset="2"/>
              <a:buChar char="Ø"/>
            </a:pPr>
            <a:r>
              <a:rPr lang="en-US"/>
              <a:t>Formatting Numbers </a:t>
            </a:r>
          </a:p>
        </p:txBody>
      </p:sp>
      <p:sp>
        <p:nvSpPr>
          <p:cNvPr id="11" name="Rectangle 10">
            <a:extLst>
              <a:ext uri="{FF2B5EF4-FFF2-40B4-BE49-F238E27FC236}">
                <a16:creationId xmlns:a16="http://schemas.microsoft.com/office/drawing/2014/main" id="{5BDC3CB2-698A-4B03-A5F0-4735DD99B046}"/>
              </a:ext>
            </a:extLst>
          </p:cNvPr>
          <p:cNvSpPr/>
          <p:nvPr/>
        </p:nvSpPr>
        <p:spPr>
          <a:xfrm>
            <a:off x="6100764" y="3319224"/>
            <a:ext cx="6096000" cy="769441"/>
          </a:xfrm>
          <a:prstGeom prst="rect">
            <a:avLst/>
          </a:prstGeom>
        </p:spPr>
        <p:txBody>
          <a:bodyPr wrap="square">
            <a:spAutoFit/>
          </a:bodyPr>
          <a:lstStyle/>
          <a:p>
            <a:r>
              <a:rPr lang="en-US" sz="1100"/>
              <a:t>Resource bundles are great for content that doesn’t change. Text like a welcome greeting is pretty stable. When talking about dates and prices, the formatting varies and not just the text. Luckily, the java.text package has classes to save the day. The following sections cover how to format numbers, currency, and dates. </a:t>
            </a:r>
          </a:p>
        </p:txBody>
      </p:sp>
      <p:sp>
        <p:nvSpPr>
          <p:cNvPr id="12" name="TextBox 11">
            <a:extLst>
              <a:ext uri="{FF2B5EF4-FFF2-40B4-BE49-F238E27FC236}">
                <a16:creationId xmlns:a16="http://schemas.microsoft.com/office/drawing/2014/main" id="{A6453A3F-16A5-4292-A227-2D94386A247B}"/>
              </a:ext>
            </a:extLst>
          </p:cNvPr>
          <p:cNvSpPr txBox="1"/>
          <p:nvPr/>
        </p:nvSpPr>
        <p:spPr>
          <a:xfrm>
            <a:off x="6119814" y="4083635"/>
            <a:ext cx="3650679" cy="338554"/>
          </a:xfrm>
          <a:prstGeom prst="rect">
            <a:avLst/>
          </a:prstGeom>
          <a:noFill/>
        </p:spPr>
        <p:txBody>
          <a:bodyPr wrap="none" rtlCol="0">
            <a:spAutoFit/>
          </a:bodyPr>
          <a:lstStyle/>
          <a:p>
            <a:r>
              <a:rPr lang="en-US" sz="1600" u="sng"/>
              <a:t>Format and Parse Numbers and Currency </a:t>
            </a:r>
          </a:p>
        </p:txBody>
      </p:sp>
      <p:sp>
        <p:nvSpPr>
          <p:cNvPr id="13" name="Rectangle 12">
            <a:extLst>
              <a:ext uri="{FF2B5EF4-FFF2-40B4-BE49-F238E27FC236}">
                <a16:creationId xmlns:a16="http://schemas.microsoft.com/office/drawing/2014/main" id="{B8B4E618-29E4-4A5A-9113-FCAB136CD38C}"/>
              </a:ext>
            </a:extLst>
          </p:cNvPr>
          <p:cNvSpPr/>
          <p:nvPr/>
        </p:nvSpPr>
        <p:spPr>
          <a:xfrm>
            <a:off x="6100764" y="4476661"/>
            <a:ext cx="6096000" cy="600164"/>
          </a:xfrm>
          <a:prstGeom prst="rect">
            <a:avLst/>
          </a:prstGeom>
        </p:spPr>
        <p:txBody>
          <a:bodyPr wrap="square">
            <a:spAutoFit/>
          </a:bodyPr>
          <a:lstStyle/>
          <a:p>
            <a:r>
              <a:rPr lang="en-US" sz="1100"/>
              <a:t>Regardless of whether you want to format or parse, the first step is the same. You need to create a NumberFormat . The class provides factory methods to get the desired formatter. Table 5.9 shows the available methods.</a:t>
            </a:r>
          </a:p>
        </p:txBody>
      </p:sp>
      <p:sp>
        <p:nvSpPr>
          <p:cNvPr id="2" name="Rectangle 1">
            <a:extLst>
              <a:ext uri="{FF2B5EF4-FFF2-40B4-BE49-F238E27FC236}">
                <a16:creationId xmlns:a16="http://schemas.microsoft.com/office/drawing/2014/main" id="{63A64457-7865-2EE4-501F-CDF7B21E5F16}"/>
              </a:ext>
            </a:extLst>
          </p:cNvPr>
          <p:cNvSpPr/>
          <p:nvPr/>
        </p:nvSpPr>
        <p:spPr>
          <a:xfrm>
            <a:off x="-28575" y="5307686"/>
            <a:ext cx="6096000" cy="261610"/>
          </a:xfrm>
          <a:prstGeom prst="rect">
            <a:avLst/>
          </a:prstGeom>
        </p:spPr>
        <p:txBody>
          <a:bodyPr lIns="91440" tIns="45720" rIns="91440" bIns="45720" anchor="t">
            <a:spAutoFit/>
          </a:bodyPr>
          <a:lstStyle/>
          <a:p>
            <a:r>
              <a:rPr lang="en-US" sz="1100">
                <a:ea typeface="+mn-lt"/>
                <a:cs typeface="+mn-lt"/>
              </a:rPr>
              <a:t>The answer is Hello. Vancouver Zoo is open Canada visitor.</a:t>
            </a:r>
            <a:endParaRPr lang="en-US"/>
          </a:p>
        </p:txBody>
      </p:sp>
      <p:pic>
        <p:nvPicPr>
          <p:cNvPr id="14" name="Picture 13" descr="A white background with black dots&#10;&#10;Description automatically generated">
            <a:extLst>
              <a:ext uri="{FF2B5EF4-FFF2-40B4-BE49-F238E27FC236}">
                <a16:creationId xmlns:a16="http://schemas.microsoft.com/office/drawing/2014/main" id="{148D69F0-4064-3DEC-ACD3-8FFDAFC7463C}"/>
              </a:ext>
            </a:extLst>
          </p:cNvPr>
          <p:cNvPicPr>
            <a:picLocks noChangeAspect="1"/>
          </p:cNvPicPr>
          <p:nvPr/>
        </p:nvPicPr>
        <p:blipFill>
          <a:blip r:embed="rId5"/>
          <a:stretch>
            <a:fillRect/>
          </a:stretch>
        </p:blipFill>
        <p:spPr>
          <a:xfrm>
            <a:off x="71437" y="5207123"/>
            <a:ext cx="5948358" cy="1649647"/>
          </a:xfrm>
          <a:prstGeom prst="rect">
            <a:avLst/>
          </a:prstGeom>
        </p:spPr>
      </p:pic>
    </p:spTree>
    <p:extLst>
      <p:ext uri="{BB962C8B-B14F-4D97-AF65-F5344CB8AC3E}">
        <p14:creationId xmlns:p14="http://schemas.microsoft.com/office/powerpoint/2010/main" val="2893489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1544E5-5BD7-433C-BFDD-956A35C6D291}"/>
              </a:ext>
            </a:extLst>
          </p:cNvPr>
          <p:cNvSpPr/>
          <p:nvPr/>
        </p:nvSpPr>
        <p:spPr>
          <a:xfrm>
            <a:off x="0" y="2632174"/>
            <a:ext cx="6096000" cy="430887"/>
          </a:xfrm>
          <a:prstGeom prst="rect">
            <a:avLst/>
          </a:prstGeom>
        </p:spPr>
        <p:txBody>
          <a:bodyPr>
            <a:spAutoFit/>
          </a:bodyPr>
          <a:lstStyle/>
          <a:p>
            <a:r>
              <a:rPr lang="en-US" sz="1100"/>
              <a:t>Once you have the NumberFormat instance, you can call format() to turn a number into a String and parse() to turn a String into a number. </a:t>
            </a:r>
          </a:p>
        </p:txBody>
      </p:sp>
      <p:pic>
        <p:nvPicPr>
          <p:cNvPr id="6" name="Picture 5">
            <a:extLst>
              <a:ext uri="{FF2B5EF4-FFF2-40B4-BE49-F238E27FC236}">
                <a16:creationId xmlns:a16="http://schemas.microsoft.com/office/drawing/2014/main" id="{9EE0B5DA-65A7-4058-BC9C-422F7A3A969F}"/>
              </a:ext>
            </a:extLst>
          </p:cNvPr>
          <p:cNvPicPr>
            <a:picLocks noChangeAspect="1"/>
          </p:cNvPicPr>
          <p:nvPr/>
        </p:nvPicPr>
        <p:blipFill>
          <a:blip r:embed="rId2"/>
          <a:stretch>
            <a:fillRect/>
          </a:stretch>
        </p:blipFill>
        <p:spPr>
          <a:xfrm>
            <a:off x="57149" y="3067824"/>
            <a:ext cx="5362575" cy="495300"/>
          </a:xfrm>
          <a:prstGeom prst="rect">
            <a:avLst/>
          </a:prstGeom>
        </p:spPr>
      </p:pic>
      <p:sp>
        <p:nvSpPr>
          <p:cNvPr id="7" name="TextBox 6">
            <a:extLst>
              <a:ext uri="{FF2B5EF4-FFF2-40B4-BE49-F238E27FC236}">
                <a16:creationId xmlns:a16="http://schemas.microsoft.com/office/drawing/2014/main" id="{A1574A87-C32B-4129-9059-4530547D9230}"/>
              </a:ext>
            </a:extLst>
          </p:cNvPr>
          <p:cNvSpPr txBox="1"/>
          <p:nvPr/>
        </p:nvSpPr>
        <p:spPr>
          <a:xfrm>
            <a:off x="0" y="3563124"/>
            <a:ext cx="1005853" cy="307777"/>
          </a:xfrm>
          <a:prstGeom prst="rect">
            <a:avLst/>
          </a:prstGeom>
          <a:noFill/>
        </p:spPr>
        <p:txBody>
          <a:bodyPr wrap="none" rtlCol="0">
            <a:spAutoFit/>
          </a:bodyPr>
          <a:lstStyle/>
          <a:p>
            <a:r>
              <a:rPr lang="en-US" sz="1400" b="1"/>
              <a:t>Formatting</a:t>
            </a:r>
          </a:p>
        </p:txBody>
      </p:sp>
      <p:sp>
        <p:nvSpPr>
          <p:cNvPr id="8" name="Rectangle 7">
            <a:extLst>
              <a:ext uri="{FF2B5EF4-FFF2-40B4-BE49-F238E27FC236}">
                <a16:creationId xmlns:a16="http://schemas.microsoft.com/office/drawing/2014/main" id="{07B417A9-E16C-419E-8B0A-5C326FB7AA98}"/>
              </a:ext>
            </a:extLst>
          </p:cNvPr>
          <p:cNvSpPr/>
          <p:nvPr/>
        </p:nvSpPr>
        <p:spPr>
          <a:xfrm>
            <a:off x="85725" y="3870901"/>
            <a:ext cx="6096000" cy="600164"/>
          </a:xfrm>
          <a:prstGeom prst="rect">
            <a:avLst/>
          </a:prstGeom>
        </p:spPr>
        <p:txBody>
          <a:bodyPr>
            <a:spAutoFit/>
          </a:bodyPr>
          <a:lstStyle/>
          <a:p>
            <a:r>
              <a:rPr lang="en-US" sz="1100"/>
              <a:t>The format method formats the given number based on the locale associated with the NumberFormat object. For marketing literature, we want to share the monthly number of visitors to the San Diego Zoo. The following shows printing out the same number in three different locales: </a:t>
            </a:r>
          </a:p>
        </p:txBody>
      </p:sp>
      <p:pic>
        <p:nvPicPr>
          <p:cNvPr id="9" name="Picture 8">
            <a:extLst>
              <a:ext uri="{FF2B5EF4-FFF2-40B4-BE49-F238E27FC236}">
                <a16:creationId xmlns:a16="http://schemas.microsoft.com/office/drawing/2014/main" id="{8B767500-84A8-4109-98F2-F45C9ECEAD25}"/>
              </a:ext>
            </a:extLst>
          </p:cNvPr>
          <p:cNvPicPr>
            <a:picLocks noChangeAspect="1"/>
          </p:cNvPicPr>
          <p:nvPr/>
        </p:nvPicPr>
        <p:blipFill>
          <a:blip r:embed="rId3"/>
          <a:stretch>
            <a:fillRect/>
          </a:stretch>
        </p:blipFill>
        <p:spPr>
          <a:xfrm>
            <a:off x="214312" y="4495800"/>
            <a:ext cx="5162550" cy="2362200"/>
          </a:xfrm>
          <a:prstGeom prst="rect">
            <a:avLst/>
          </a:prstGeom>
        </p:spPr>
      </p:pic>
      <p:pic>
        <p:nvPicPr>
          <p:cNvPr id="10" name="Picture 9">
            <a:extLst>
              <a:ext uri="{FF2B5EF4-FFF2-40B4-BE49-F238E27FC236}">
                <a16:creationId xmlns:a16="http://schemas.microsoft.com/office/drawing/2014/main" id="{FDAFE00F-6BC2-4B1C-8A42-A106421C4214}"/>
              </a:ext>
            </a:extLst>
          </p:cNvPr>
          <p:cNvPicPr>
            <a:picLocks noChangeAspect="1"/>
          </p:cNvPicPr>
          <p:nvPr/>
        </p:nvPicPr>
        <p:blipFill>
          <a:blip r:embed="rId4"/>
          <a:stretch>
            <a:fillRect/>
          </a:stretch>
        </p:blipFill>
        <p:spPr>
          <a:xfrm>
            <a:off x="57149" y="-6251"/>
            <a:ext cx="5419725" cy="2638425"/>
          </a:xfrm>
          <a:prstGeom prst="rect">
            <a:avLst/>
          </a:prstGeom>
        </p:spPr>
      </p:pic>
      <p:cxnSp>
        <p:nvCxnSpPr>
          <p:cNvPr id="11" name="Straight Connector 10">
            <a:extLst>
              <a:ext uri="{FF2B5EF4-FFF2-40B4-BE49-F238E27FC236}">
                <a16:creationId xmlns:a16="http://schemas.microsoft.com/office/drawing/2014/main" id="{704BBF8A-6287-48B6-B5A2-9DFAFD25809E}"/>
              </a:ext>
            </a:extLst>
          </p:cNvPr>
          <p:cNvCxnSpPr>
            <a:cxnSpLocks/>
          </p:cNvCxnSpPr>
          <p:nvPr/>
        </p:nvCxnSpPr>
        <p:spPr>
          <a:xfrm>
            <a:off x="6072187"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4374CA8-2706-4092-8F74-B469D4D86935}"/>
              </a:ext>
            </a:extLst>
          </p:cNvPr>
          <p:cNvPicPr>
            <a:picLocks noChangeAspect="1"/>
          </p:cNvPicPr>
          <p:nvPr/>
        </p:nvPicPr>
        <p:blipFill>
          <a:blip r:embed="rId5"/>
          <a:stretch>
            <a:fillRect/>
          </a:stretch>
        </p:blipFill>
        <p:spPr>
          <a:xfrm>
            <a:off x="5491162" y="5707380"/>
            <a:ext cx="561975" cy="541020"/>
          </a:xfrm>
          <a:prstGeom prst="rect">
            <a:avLst/>
          </a:prstGeom>
        </p:spPr>
      </p:pic>
      <p:sp>
        <p:nvSpPr>
          <p:cNvPr id="13" name="Rectangle 12">
            <a:extLst>
              <a:ext uri="{FF2B5EF4-FFF2-40B4-BE49-F238E27FC236}">
                <a16:creationId xmlns:a16="http://schemas.microsoft.com/office/drawing/2014/main" id="{262F3692-5630-4712-876E-1AFC678DEA59}"/>
              </a:ext>
            </a:extLst>
          </p:cNvPr>
          <p:cNvSpPr/>
          <p:nvPr/>
        </p:nvSpPr>
        <p:spPr>
          <a:xfrm>
            <a:off x="4829175" y="5676900"/>
            <a:ext cx="652462" cy="261610"/>
          </a:xfrm>
          <a:prstGeom prst="rect">
            <a:avLst/>
          </a:prstGeom>
        </p:spPr>
        <p:txBody>
          <a:bodyPr wrap="square">
            <a:spAutoFit/>
          </a:bodyPr>
          <a:lstStyle/>
          <a:p>
            <a:r>
              <a:rPr lang="en-US" sz="1100"/>
              <a:t>output :</a:t>
            </a:r>
          </a:p>
        </p:txBody>
      </p:sp>
      <p:pic>
        <p:nvPicPr>
          <p:cNvPr id="14" name="Picture 13">
            <a:extLst>
              <a:ext uri="{FF2B5EF4-FFF2-40B4-BE49-F238E27FC236}">
                <a16:creationId xmlns:a16="http://schemas.microsoft.com/office/drawing/2014/main" id="{9C5ACD2B-6D35-43DC-971F-E6CCD1ECEB25}"/>
              </a:ext>
            </a:extLst>
          </p:cNvPr>
          <p:cNvPicPr>
            <a:picLocks noChangeAspect="1"/>
          </p:cNvPicPr>
          <p:nvPr/>
        </p:nvPicPr>
        <p:blipFill>
          <a:blip r:embed="rId6"/>
          <a:stretch>
            <a:fillRect/>
          </a:stretch>
        </p:blipFill>
        <p:spPr>
          <a:xfrm>
            <a:off x="4910137" y="4313253"/>
            <a:ext cx="1123950" cy="1931337"/>
          </a:xfrm>
          <a:prstGeom prst="rect">
            <a:avLst/>
          </a:prstGeom>
        </p:spPr>
      </p:pic>
      <p:sp>
        <p:nvSpPr>
          <p:cNvPr id="15" name="Rectangle 14">
            <a:extLst>
              <a:ext uri="{FF2B5EF4-FFF2-40B4-BE49-F238E27FC236}">
                <a16:creationId xmlns:a16="http://schemas.microsoft.com/office/drawing/2014/main" id="{CC7B5C6C-AF49-4A73-8F1E-429993988931}"/>
              </a:ext>
            </a:extLst>
          </p:cNvPr>
          <p:cNvSpPr/>
          <p:nvPr/>
        </p:nvSpPr>
        <p:spPr>
          <a:xfrm>
            <a:off x="6091238" y="-6251"/>
            <a:ext cx="2618024" cy="261610"/>
          </a:xfrm>
          <a:prstGeom prst="rect">
            <a:avLst/>
          </a:prstGeom>
        </p:spPr>
        <p:txBody>
          <a:bodyPr wrap="none">
            <a:spAutoFit/>
          </a:bodyPr>
          <a:lstStyle/>
          <a:p>
            <a:r>
              <a:rPr lang="en-US" sz="1100"/>
              <a:t>Formatting currency works the same way: </a:t>
            </a:r>
          </a:p>
        </p:txBody>
      </p:sp>
      <p:pic>
        <p:nvPicPr>
          <p:cNvPr id="16" name="Picture 15">
            <a:extLst>
              <a:ext uri="{FF2B5EF4-FFF2-40B4-BE49-F238E27FC236}">
                <a16:creationId xmlns:a16="http://schemas.microsoft.com/office/drawing/2014/main" id="{7C0AF2DE-BC27-45D9-9528-3ECD48B67E10}"/>
              </a:ext>
            </a:extLst>
          </p:cNvPr>
          <p:cNvPicPr>
            <a:picLocks noChangeAspect="1"/>
          </p:cNvPicPr>
          <p:nvPr/>
        </p:nvPicPr>
        <p:blipFill>
          <a:blip r:embed="rId7"/>
          <a:stretch>
            <a:fillRect/>
          </a:stretch>
        </p:blipFill>
        <p:spPr>
          <a:xfrm>
            <a:off x="6181725" y="253915"/>
            <a:ext cx="3562350" cy="552450"/>
          </a:xfrm>
          <a:prstGeom prst="rect">
            <a:avLst/>
          </a:prstGeom>
        </p:spPr>
      </p:pic>
      <p:sp>
        <p:nvSpPr>
          <p:cNvPr id="17" name="Rectangle 16">
            <a:extLst>
              <a:ext uri="{FF2B5EF4-FFF2-40B4-BE49-F238E27FC236}">
                <a16:creationId xmlns:a16="http://schemas.microsoft.com/office/drawing/2014/main" id="{89442256-5C8C-42E9-930C-0BD93348F5CC}"/>
              </a:ext>
            </a:extLst>
          </p:cNvPr>
          <p:cNvSpPr/>
          <p:nvPr/>
        </p:nvSpPr>
        <p:spPr>
          <a:xfrm>
            <a:off x="10410825" y="399335"/>
            <a:ext cx="652462" cy="261610"/>
          </a:xfrm>
          <a:prstGeom prst="rect">
            <a:avLst/>
          </a:prstGeom>
        </p:spPr>
        <p:txBody>
          <a:bodyPr wrap="square">
            <a:spAutoFit/>
          </a:bodyPr>
          <a:lstStyle/>
          <a:p>
            <a:r>
              <a:rPr lang="en-US" sz="1100"/>
              <a:t>output :</a:t>
            </a:r>
          </a:p>
        </p:txBody>
      </p:sp>
      <p:pic>
        <p:nvPicPr>
          <p:cNvPr id="18" name="Picture 17">
            <a:extLst>
              <a:ext uri="{FF2B5EF4-FFF2-40B4-BE49-F238E27FC236}">
                <a16:creationId xmlns:a16="http://schemas.microsoft.com/office/drawing/2014/main" id="{97B56C02-1ABE-4C7F-8582-4B0B8B1EFBD8}"/>
              </a:ext>
            </a:extLst>
          </p:cNvPr>
          <p:cNvPicPr>
            <a:picLocks noChangeAspect="1"/>
          </p:cNvPicPr>
          <p:nvPr/>
        </p:nvPicPr>
        <p:blipFill>
          <a:blip r:embed="rId8"/>
          <a:stretch>
            <a:fillRect/>
          </a:stretch>
        </p:blipFill>
        <p:spPr>
          <a:xfrm>
            <a:off x="11015661" y="425365"/>
            <a:ext cx="476250" cy="209550"/>
          </a:xfrm>
          <a:prstGeom prst="rect">
            <a:avLst/>
          </a:prstGeom>
        </p:spPr>
      </p:pic>
      <p:pic>
        <p:nvPicPr>
          <p:cNvPr id="19" name="Picture 18">
            <a:extLst>
              <a:ext uri="{FF2B5EF4-FFF2-40B4-BE49-F238E27FC236}">
                <a16:creationId xmlns:a16="http://schemas.microsoft.com/office/drawing/2014/main" id="{82406D8D-7AD9-4D73-8612-0BD265645F48}"/>
              </a:ext>
            </a:extLst>
          </p:cNvPr>
          <p:cNvPicPr>
            <a:picLocks noChangeAspect="1"/>
          </p:cNvPicPr>
          <p:nvPr/>
        </p:nvPicPr>
        <p:blipFill>
          <a:blip r:embed="rId6"/>
          <a:stretch>
            <a:fillRect/>
          </a:stretch>
        </p:blipFill>
        <p:spPr>
          <a:xfrm>
            <a:off x="9944098" y="110415"/>
            <a:ext cx="2247902" cy="581649"/>
          </a:xfrm>
          <a:prstGeom prst="rect">
            <a:avLst/>
          </a:prstGeom>
        </p:spPr>
      </p:pic>
      <p:pic>
        <p:nvPicPr>
          <p:cNvPr id="20" name="Picture 19">
            <a:extLst>
              <a:ext uri="{FF2B5EF4-FFF2-40B4-BE49-F238E27FC236}">
                <a16:creationId xmlns:a16="http://schemas.microsoft.com/office/drawing/2014/main" id="{9315AA98-4755-408F-B27D-73EF0294AAA1}"/>
              </a:ext>
            </a:extLst>
          </p:cNvPr>
          <p:cNvPicPr>
            <a:picLocks noChangeAspect="1"/>
          </p:cNvPicPr>
          <p:nvPr/>
        </p:nvPicPr>
        <p:blipFill>
          <a:blip r:embed="rId9"/>
          <a:stretch>
            <a:fillRect/>
          </a:stretch>
        </p:blipFill>
        <p:spPr>
          <a:xfrm>
            <a:off x="6186486" y="827973"/>
            <a:ext cx="5362575" cy="600075"/>
          </a:xfrm>
          <a:prstGeom prst="rect">
            <a:avLst/>
          </a:prstGeom>
        </p:spPr>
      </p:pic>
      <p:sp>
        <p:nvSpPr>
          <p:cNvPr id="21" name="TextBox 20">
            <a:extLst>
              <a:ext uri="{FF2B5EF4-FFF2-40B4-BE49-F238E27FC236}">
                <a16:creationId xmlns:a16="http://schemas.microsoft.com/office/drawing/2014/main" id="{C99FCFA2-0D31-446D-A07A-6F4B40145AF6}"/>
              </a:ext>
            </a:extLst>
          </p:cNvPr>
          <p:cNvSpPr txBox="1"/>
          <p:nvPr/>
        </p:nvSpPr>
        <p:spPr>
          <a:xfrm>
            <a:off x="6096966" y="1428048"/>
            <a:ext cx="725583" cy="307777"/>
          </a:xfrm>
          <a:prstGeom prst="rect">
            <a:avLst/>
          </a:prstGeom>
          <a:noFill/>
        </p:spPr>
        <p:txBody>
          <a:bodyPr wrap="none" rtlCol="0">
            <a:spAutoFit/>
          </a:bodyPr>
          <a:lstStyle/>
          <a:p>
            <a:r>
              <a:rPr lang="en-US" sz="1400" b="1"/>
              <a:t>Parsing</a:t>
            </a:r>
          </a:p>
        </p:txBody>
      </p:sp>
      <p:sp>
        <p:nvSpPr>
          <p:cNvPr id="22" name="Rectangle 21">
            <a:extLst>
              <a:ext uri="{FF2B5EF4-FFF2-40B4-BE49-F238E27FC236}">
                <a16:creationId xmlns:a16="http://schemas.microsoft.com/office/drawing/2014/main" id="{1112C7A8-EA03-4667-AE26-C4F00E3794FD}"/>
              </a:ext>
            </a:extLst>
          </p:cNvPr>
          <p:cNvSpPr/>
          <p:nvPr/>
        </p:nvSpPr>
        <p:spPr>
          <a:xfrm>
            <a:off x="6137805" y="1739622"/>
            <a:ext cx="6096000" cy="2292935"/>
          </a:xfrm>
          <a:prstGeom prst="rect">
            <a:avLst/>
          </a:prstGeom>
        </p:spPr>
        <p:txBody>
          <a:bodyPr>
            <a:spAutoFit/>
          </a:bodyPr>
          <a:lstStyle/>
          <a:p>
            <a:r>
              <a:rPr lang="en-US" sz="1100"/>
              <a:t>The NumberFormat class defines a parse method for parsing a String into a number using a specific locale. The result of parsing depends on the locale. For example, if the locale is Adding Internationalization and Localization 269 the United States and the number contains commas, the commas are treated as formatting symbols. If the locale is a country or language that uses commas as a decimal separator, the comma is treated as a decimal point. In other words, the value of the resulting number depends on the locale. </a:t>
            </a:r>
          </a:p>
          <a:p>
            <a:endParaRPr lang="en-US" sz="1100"/>
          </a:p>
          <a:p>
            <a:r>
              <a:rPr lang="en-US" sz="1100"/>
              <a:t>The parse methods for the different types of formats throw the checked exception ParseException if they fail to parse. Often, you will see the code as a snippet and not in a method as in the next example. You can assume that exceptions are properly handled. If you see parsing logic inside a method, make sure that ParseException or Exception is handled or declared. </a:t>
            </a:r>
          </a:p>
          <a:p>
            <a:endParaRPr lang="en-US" sz="1100"/>
          </a:p>
          <a:p>
            <a:r>
              <a:rPr lang="en-US" sz="1100"/>
              <a:t>Let’s look at an example. The following code parses a discounted ticket price with different locales:</a:t>
            </a:r>
          </a:p>
        </p:txBody>
      </p:sp>
      <p:pic>
        <p:nvPicPr>
          <p:cNvPr id="23" name="Picture 22">
            <a:extLst>
              <a:ext uri="{FF2B5EF4-FFF2-40B4-BE49-F238E27FC236}">
                <a16:creationId xmlns:a16="http://schemas.microsoft.com/office/drawing/2014/main" id="{0684467E-930C-4211-88B9-4FEEB484835B}"/>
              </a:ext>
            </a:extLst>
          </p:cNvPr>
          <p:cNvPicPr>
            <a:picLocks noChangeAspect="1"/>
          </p:cNvPicPr>
          <p:nvPr/>
        </p:nvPicPr>
        <p:blipFill>
          <a:blip r:embed="rId10"/>
          <a:stretch>
            <a:fillRect/>
          </a:stretch>
        </p:blipFill>
        <p:spPr>
          <a:xfrm>
            <a:off x="6243154" y="4017942"/>
            <a:ext cx="3886200" cy="1009650"/>
          </a:xfrm>
          <a:prstGeom prst="rect">
            <a:avLst/>
          </a:prstGeom>
        </p:spPr>
      </p:pic>
      <p:pic>
        <p:nvPicPr>
          <p:cNvPr id="24" name="Picture 23">
            <a:extLst>
              <a:ext uri="{FF2B5EF4-FFF2-40B4-BE49-F238E27FC236}">
                <a16:creationId xmlns:a16="http://schemas.microsoft.com/office/drawing/2014/main" id="{26AA9589-F7B4-45F6-A05F-F220B97D351B}"/>
              </a:ext>
            </a:extLst>
          </p:cNvPr>
          <p:cNvPicPr>
            <a:picLocks noChangeAspect="1"/>
          </p:cNvPicPr>
          <p:nvPr/>
        </p:nvPicPr>
        <p:blipFill>
          <a:blip r:embed="rId6"/>
          <a:stretch>
            <a:fillRect/>
          </a:stretch>
        </p:blipFill>
        <p:spPr>
          <a:xfrm>
            <a:off x="8443912" y="4412202"/>
            <a:ext cx="3662362" cy="615390"/>
          </a:xfrm>
          <a:prstGeom prst="rect">
            <a:avLst/>
          </a:prstGeom>
        </p:spPr>
      </p:pic>
      <p:sp>
        <p:nvSpPr>
          <p:cNvPr id="25" name="Rectangle 24">
            <a:extLst>
              <a:ext uri="{FF2B5EF4-FFF2-40B4-BE49-F238E27FC236}">
                <a16:creationId xmlns:a16="http://schemas.microsoft.com/office/drawing/2014/main" id="{1CD5A5F3-A554-4EEE-AEFA-C3AFCBA9C768}"/>
              </a:ext>
            </a:extLst>
          </p:cNvPr>
          <p:cNvSpPr/>
          <p:nvPr/>
        </p:nvSpPr>
        <p:spPr>
          <a:xfrm>
            <a:off x="6137805" y="5076451"/>
            <a:ext cx="6096000" cy="600164"/>
          </a:xfrm>
          <a:prstGeom prst="rect">
            <a:avLst/>
          </a:prstGeom>
        </p:spPr>
        <p:txBody>
          <a:bodyPr>
            <a:spAutoFit/>
          </a:bodyPr>
          <a:lstStyle/>
          <a:p>
            <a:r>
              <a:rPr lang="en-US" sz="1100"/>
              <a:t>In the United States, a dot is part of a number and the number is parsed how you might expect. France does not use a decimal point to separate numbers. Java parses it as a formatting character, and it stops looking at the rest of the number. The lesson is to make sure that you parse using the right locale! </a:t>
            </a:r>
          </a:p>
        </p:txBody>
      </p:sp>
    </p:spTree>
    <p:extLst>
      <p:ext uri="{BB962C8B-B14F-4D97-AF65-F5344CB8AC3E}">
        <p14:creationId xmlns:p14="http://schemas.microsoft.com/office/powerpoint/2010/main" val="700092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E82473-70AF-40D2-9A0D-6B503B4FEFE0}"/>
              </a:ext>
            </a:extLst>
          </p:cNvPr>
          <p:cNvPicPr>
            <a:picLocks noChangeAspect="1"/>
          </p:cNvPicPr>
          <p:nvPr/>
        </p:nvPicPr>
        <p:blipFill>
          <a:blip r:embed="rId2"/>
          <a:stretch>
            <a:fillRect/>
          </a:stretch>
        </p:blipFill>
        <p:spPr>
          <a:xfrm>
            <a:off x="85725" y="0"/>
            <a:ext cx="5353050" cy="2943225"/>
          </a:xfrm>
          <a:prstGeom prst="rect">
            <a:avLst/>
          </a:prstGeom>
        </p:spPr>
      </p:pic>
      <p:pic>
        <p:nvPicPr>
          <p:cNvPr id="5" name="Picture 4">
            <a:extLst>
              <a:ext uri="{FF2B5EF4-FFF2-40B4-BE49-F238E27FC236}">
                <a16:creationId xmlns:a16="http://schemas.microsoft.com/office/drawing/2014/main" id="{D64CEA0D-D2B3-466F-ACAA-567DB49BF95B}"/>
              </a:ext>
            </a:extLst>
          </p:cNvPr>
          <p:cNvPicPr>
            <a:picLocks noChangeAspect="1"/>
          </p:cNvPicPr>
          <p:nvPr/>
        </p:nvPicPr>
        <p:blipFill>
          <a:blip r:embed="rId3"/>
          <a:stretch>
            <a:fillRect/>
          </a:stretch>
        </p:blipFill>
        <p:spPr>
          <a:xfrm>
            <a:off x="2490787" y="1716627"/>
            <a:ext cx="2947988" cy="597948"/>
          </a:xfrm>
          <a:prstGeom prst="rect">
            <a:avLst/>
          </a:prstGeom>
        </p:spPr>
      </p:pic>
      <p:sp>
        <p:nvSpPr>
          <p:cNvPr id="6" name="Rectangle 5">
            <a:extLst>
              <a:ext uri="{FF2B5EF4-FFF2-40B4-BE49-F238E27FC236}">
                <a16:creationId xmlns:a16="http://schemas.microsoft.com/office/drawing/2014/main" id="{F2AAE770-207C-4F35-B571-26EADC748270}"/>
              </a:ext>
            </a:extLst>
          </p:cNvPr>
          <p:cNvSpPr/>
          <p:nvPr/>
        </p:nvSpPr>
        <p:spPr>
          <a:xfrm>
            <a:off x="85725" y="2943225"/>
            <a:ext cx="6096000" cy="430887"/>
          </a:xfrm>
          <a:prstGeom prst="rect">
            <a:avLst/>
          </a:prstGeom>
        </p:spPr>
        <p:txBody>
          <a:bodyPr>
            <a:spAutoFit/>
          </a:bodyPr>
          <a:lstStyle/>
          <a:p>
            <a:r>
              <a:rPr lang="en-US" sz="1100"/>
              <a:t>The parse method is also used for parsing currency. For example, we can read in the zoo’s monthly income from ticket sales:</a:t>
            </a:r>
          </a:p>
        </p:txBody>
      </p:sp>
      <p:pic>
        <p:nvPicPr>
          <p:cNvPr id="7" name="Picture 6">
            <a:extLst>
              <a:ext uri="{FF2B5EF4-FFF2-40B4-BE49-F238E27FC236}">
                <a16:creationId xmlns:a16="http://schemas.microsoft.com/office/drawing/2014/main" id="{8CBBF0D4-8568-481A-B437-8AD449F3D22E}"/>
              </a:ext>
            </a:extLst>
          </p:cNvPr>
          <p:cNvPicPr>
            <a:picLocks noChangeAspect="1"/>
          </p:cNvPicPr>
          <p:nvPr/>
        </p:nvPicPr>
        <p:blipFill>
          <a:blip r:embed="rId4"/>
          <a:stretch>
            <a:fillRect/>
          </a:stretch>
        </p:blipFill>
        <p:spPr>
          <a:xfrm>
            <a:off x="166687" y="3374112"/>
            <a:ext cx="3609975" cy="762000"/>
          </a:xfrm>
          <a:prstGeom prst="rect">
            <a:avLst/>
          </a:prstGeom>
        </p:spPr>
      </p:pic>
      <p:pic>
        <p:nvPicPr>
          <p:cNvPr id="8" name="Picture 7">
            <a:extLst>
              <a:ext uri="{FF2B5EF4-FFF2-40B4-BE49-F238E27FC236}">
                <a16:creationId xmlns:a16="http://schemas.microsoft.com/office/drawing/2014/main" id="{7FBE7432-84E7-4277-8215-DEDFF5864C7B}"/>
              </a:ext>
            </a:extLst>
          </p:cNvPr>
          <p:cNvPicPr>
            <a:picLocks noChangeAspect="1"/>
          </p:cNvPicPr>
          <p:nvPr/>
        </p:nvPicPr>
        <p:blipFill>
          <a:blip r:embed="rId3"/>
          <a:stretch>
            <a:fillRect/>
          </a:stretch>
        </p:blipFill>
        <p:spPr>
          <a:xfrm>
            <a:off x="1971674" y="3923930"/>
            <a:ext cx="2947988" cy="208570"/>
          </a:xfrm>
          <a:prstGeom prst="rect">
            <a:avLst/>
          </a:prstGeom>
        </p:spPr>
      </p:pic>
      <p:cxnSp>
        <p:nvCxnSpPr>
          <p:cNvPr id="9" name="Straight Connector 8">
            <a:extLst>
              <a:ext uri="{FF2B5EF4-FFF2-40B4-BE49-F238E27FC236}">
                <a16:creationId xmlns:a16="http://schemas.microsoft.com/office/drawing/2014/main" id="{324F5166-C67F-4330-872C-B706A7490EBF}"/>
              </a:ext>
            </a:extLst>
          </p:cNvPr>
          <p:cNvCxnSpPr>
            <a:cxnSpLocks/>
          </p:cNvCxnSpPr>
          <p:nvPr/>
        </p:nvCxnSpPr>
        <p:spPr>
          <a:xfrm>
            <a:off x="609123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FE4C3F-A6B6-4B5C-8A2C-C6D87E4F7CEC}"/>
              </a:ext>
            </a:extLst>
          </p:cNvPr>
          <p:cNvSpPr/>
          <p:nvPr/>
        </p:nvSpPr>
        <p:spPr>
          <a:xfrm>
            <a:off x="66670" y="4132500"/>
            <a:ext cx="6010273" cy="1277273"/>
          </a:xfrm>
          <a:prstGeom prst="rect">
            <a:avLst/>
          </a:prstGeom>
        </p:spPr>
        <p:txBody>
          <a:bodyPr wrap="square">
            <a:spAutoFit/>
          </a:bodyPr>
          <a:lstStyle/>
          <a:p>
            <a:r>
              <a:rPr lang="en-US" sz="1100"/>
              <a:t>The currency string "$92,807.99" contains a dollar sign and a comma. The parse method strips out the characters and converts the value to a number. The return value of parse is a Number object. Number is the parent class of all the </a:t>
            </a:r>
            <a:r>
              <a:rPr lang="en-US" sz="1100" err="1"/>
              <a:t>java.lang</a:t>
            </a:r>
            <a:r>
              <a:rPr lang="en-US" sz="1100"/>
              <a:t> wrapper classes, so the return value can be cast to its appropriate data type. The Number is cast to a Double and then automatically unboxed into a double.</a:t>
            </a:r>
          </a:p>
          <a:p>
            <a:endParaRPr lang="en-US" sz="1100"/>
          </a:p>
          <a:p>
            <a:r>
              <a:rPr lang="en-US" sz="1100"/>
              <a:t> The NumberFormat classes have other features and capabilities, but the topics covered in this section address the content that you need to know for the OCP exam.</a:t>
            </a:r>
          </a:p>
        </p:txBody>
      </p:sp>
      <p:sp>
        <p:nvSpPr>
          <p:cNvPr id="11" name="TextBox 10">
            <a:extLst>
              <a:ext uri="{FF2B5EF4-FFF2-40B4-BE49-F238E27FC236}">
                <a16:creationId xmlns:a16="http://schemas.microsoft.com/office/drawing/2014/main" id="{66E2369E-36D1-4BD8-81CC-267ECEEC78F6}"/>
              </a:ext>
            </a:extLst>
          </p:cNvPr>
          <p:cNvSpPr txBox="1"/>
          <p:nvPr/>
        </p:nvSpPr>
        <p:spPr>
          <a:xfrm>
            <a:off x="6076943" y="-6184"/>
            <a:ext cx="3387097" cy="369332"/>
          </a:xfrm>
          <a:prstGeom prst="rect">
            <a:avLst/>
          </a:prstGeom>
          <a:noFill/>
        </p:spPr>
        <p:txBody>
          <a:bodyPr wrap="square">
            <a:spAutoFit/>
          </a:bodyPr>
          <a:lstStyle/>
          <a:p>
            <a:pPr marL="342900" indent="-342900">
              <a:buFont typeface="Wingdings" panose="05000000000000000000" pitchFamily="2" charset="2"/>
              <a:buChar char="Ø"/>
            </a:pPr>
            <a:r>
              <a:rPr lang="en-US"/>
              <a:t>Formatting Dates and Times </a:t>
            </a:r>
          </a:p>
        </p:txBody>
      </p:sp>
      <p:sp>
        <p:nvSpPr>
          <p:cNvPr id="12" name="Rectangle 11">
            <a:extLst>
              <a:ext uri="{FF2B5EF4-FFF2-40B4-BE49-F238E27FC236}">
                <a16:creationId xmlns:a16="http://schemas.microsoft.com/office/drawing/2014/main" id="{3DBDAF49-CCF1-4A7A-AE1C-B93DAACA98B0}"/>
              </a:ext>
            </a:extLst>
          </p:cNvPr>
          <p:cNvSpPr/>
          <p:nvPr/>
        </p:nvSpPr>
        <p:spPr>
          <a:xfrm>
            <a:off x="6181725" y="363148"/>
            <a:ext cx="6096000" cy="261610"/>
          </a:xfrm>
          <a:prstGeom prst="rect">
            <a:avLst/>
          </a:prstGeom>
        </p:spPr>
        <p:txBody>
          <a:bodyPr>
            <a:spAutoFit/>
          </a:bodyPr>
          <a:lstStyle/>
          <a:p>
            <a:r>
              <a:rPr lang="en-US" sz="1100"/>
              <a:t>The date and time classes support many methods to get data out of them: </a:t>
            </a:r>
          </a:p>
        </p:txBody>
      </p:sp>
      <p:pic>
        <p:nvPicPr>
          <p:cNvPr id="13" name="Picture 12">
            <a:extLst>
              <a:ext uri="{FF2B5EF4-FFF2-40B4-BE49-F238E27FC236}">
                <a16:creationId xmlns:a16="http://schemas.microsoft.com/office/drawing/2014/main" id="{5AE62D5B-286E-4225-94C7-1B205CAC712E}"/>
              </a:ext>
            </a:extLst>
          </p:cNvPr>
          <p:cNvPicPr>
            <a:picLocks noChangeAspect="1"/>
          </p:cNvPicPr>
          <p:nvPr/>
        </p:nvPicPr>
        <p:blipFill>
          <a:blip r:embed="rId5"/>
          <a:stretch>
            <a:fillRect/>
          </a:stretch>
        </p:blipFill>
        <p:spPr>
          <a:xfrm>
            <a:off x="6291262" y="624758"/>
            <a:ext cx="3800475" cy="962025"/>
          </a:xfrm>
          <a:prstGeom prst="rect">
            <a:avLst/>
          </a:prstGeom>
        </p:spPr>
      </p:pic>
      <p:pic>
        <p:nvPicPr>
          <p:cNvPr id="14" name="Picture 13">
            <a:extLst>
              <a:ext uri="{FF2B5EF4-FFF2-40B4-BE49-F238E27FC236}">
                <a16:creationId xmlns:a16="http://schemas.microsoft.com/office/drawing/2014/main" id="{6FB8A4FC-BB4F-4F19-8BDC-B191C08D4CB3}"/>
              </a:ext>
            </a:extLst>
          </p:cNvPr>
          <p:cNvPicPr>
            <a:picLocks noChangeAspect="1"/>
          </p:cNvPicPr>
          <p:nvPr/>
        </p:nvPicPr>
        <p:blipFill>
          <a:blip r:embed="rId3"/>
          <a:stretch>
            <a:fillRect/>
          </a:stretch>
        </p:blipFill>
        <p:spPr>
          <a:xfrm>
            <a:off x="9196377" y="868004"/>
            <a:ext cx="2843220" cy="709254"/>
          </a:xfrm>
          <a:prstGeom prst="rect">
            <a:avLst/>
          </a:prstGeom>
        </p:spPr>
      </p:pic>
      <p:sp>
        <p:nvSpPr>
          <p:cNvPr id="15" name="Rectangle 14">
            <a:extLst>
              <a:ext uri="{FF2B5EF4-FFF2-40B4-BE49-F238E27FC236}">
                <a16:creationId xmlns:a16="http://schemas.microsoft.com/office/drawing/2014/main" id="{3FABD93C-C382-4F46-9BA4-4FD29087B315}"/>
              </a:ext>
            </a:extLst>
          </p:cNvPr>
          <p:cNvSpPr/>
          <p:nvPr/>
        </p:nvSpPr>
        <p:spPr>
          <a:xfrm>
            <a:off x="6181725" y="1635603"/>
            <a:ext cx="6010273" cy="769441"/>
          </a:xfrm>
          <a:prstGeom prst="rect">
            <a:avLst/>
          </a:prstGeom>
        </p:spPr>
        <p:txBody>
          <a:bodyPr wrap="square">
            <a:spAutoFit/>
          </a:bodyPr>
          <a:lstStyle/>
          <a:p>
            <a:r>
              <a:rPr lang="en-US" sz="1100"/>
              <a:t>We could use this information to display information about the date. However, it would be more work than necessary. Java provides a class called DateTimeFormatter to help us out. Unlike the LocalDateTime class, DateTimeFormatter can be used to format any type of date and/or time object. What changes is the format. DateTimeFormatter is in the package java.time.format.</a:t>
            </a:r>
          </a:p>
        </p:txBody>
      </p:sp>
      <p:pic>
        <p:nvPicPr>
          <p:cNvPr id="17" name="Picture 16">
            <a:extLst>
              <a:ext uri="{FF2B5EF4-FFF2-40B4-BE49-F238E27FC236}">
                <a16:creationId xmlns:a16="http://schemas.microsoft.com/office/drawing/2014/main" id="{0530E7D2-6182-409E-9ECF-B81777527FF5}"/>
              </a:ext>
            </a:extLst>
          </p:cNvPr>
          <p:cNvPicPr>
            <a:picLocks noChangeAspect="1"/>
          </p:cNvPicPr>
          <p:nvPr/>
        </p:nvPicPr>
        <p:blipFill>
          <a:blip r:embed="rId6"/>
          <a:stretch>
            <a:fillRect/>
          </a:stretch>
        </p:blipFill>
        <p:spPr>
          <a:xfrm>
            <a:off x="6262687" y="2405044"/>
            <a:ext cx="5686425" cy="1104900"/>
          </a:xfrm>
          <a:prstGeom prst="rect">
            <a:avLst/>
          </a:prstGeom>
        </p:spPr>
      </p:pic>
      <p:pic>
        <p:nvPicPr>
          <p:cNvPr id="18" name="Picture 17">
            <a:extLst>
              <a:ext uri="{FF2B5EF4-FFF2-40B4-BE49-F238E27FC236}">
                <a16:creationId xmlns:a16="http://schemas.microsoft.com/office/drawing/2014/main" id="{1E9ECD7F-EC96-4FED-91DC-132BC1BC6BF2}"/>
              </a:ext>
            </a:extLst>
          </p:cNvPr>
          <p:cNvPicPr>
            <a:picLocks noChangeAspect="1"/>
          </p:cNvPicPr>
          <p:nvPr/>
        </p:nvPicPr>
        <p:blipFill>
          <a:blip r:embed="rId3"/>
          <a:stretch>
            <a:fillRect/>
          </a:stretch>
        </p:blipFill>
        <p:spPr>
          <a:xfrm>
            <a:off x="9994103" y="2372341"/>
            <a:ext cx="2045494" cy="566682"/>
          </a:xfrm>
          <a:prstGeom prst="rect">
            <a:avLst/>
          </a:prstGeom>
        </p:spPr>
      </p:pic>
      <p:sp>
        <p:nvSpPr>
          <p:cNvPr id="19" name="Rectangle 18">
            <a:extLst>
              <a:ext uri="{FF2B5EF4-FFF2-40B4-BE49-F238E27FC236}">
                <a16:creationId xmlns:a16="http://schemas.microsoft.com/office/drawing/2014/main" id="{AD0E5460-8F9C-4EE5-829E-67268D7FD68E}"/>
              </a:ext>
            </a:extLst>
          </p:cNvPr>
          <p:cNvSpPr/>
          <p:nvPr/>
        </p:nvSpPr>
        <p:spPr>
          <a:xfrm>
            <a:off x="6181725" y="3512117"/>
            <a:ext cx="6096000" cy="430887"/>
          </a:xfrm>
          <a:prstGeom prst="rect">
            <a:avLst/>
          </a:prstGeom>
        </p:spPr>
        <p:txBody>
          <a:bodyPr>
            <a:spAutoFit/>
          </a:bodyPr>
          <a:lstStyle/>
          <a:p>
            <a:r>
              <a:rPr lang="en-US" sz="1100"/>
              <a:t>This is a reasonable way for computers to communicate, but it is probably not how you want to output the date and time in your program. Luckily, there are some predefined formats that are more useful:</a:t>
            </a:r>
          </a:p>
        </p:txBody>
      </p:sp>
      <p:pic>
        <p:nvPicPr>
          <p:cNvPr id="20" name="Picture 19">
            <a:extLst>
              <a:ext uri="{FF2B5EF4-FFF2-40B4-BE49-F238E27FC236}">
                <a16:creationId xmlns:a16="http://schemas.microsoft.com/office/drawing/2014/main" id="{93CB1993-2067-4C57-B85D-6644FCAB49C1}"/>
              </a:ext>
            </a:extLst>
          </p:cNvPr>
          <p:cNvPicPr>
            <a:picLocks noChangeAspect="1"/>
          </p:cNvPicPr>
          <p:nvPr/>
        </p:nvPicPr>
        <p:blipFill>
          <a:blip r:embed="rId7"/>
          <a:stretch>
            <a:fillRect/>
          </a:stretch>
        </p:blipFill>
        <p:spPr>
          <a:xfrm>
            <a:off x="6291262" y="3943004"/>
            <a:ext cx="4438650" cy="1123950"/>
          </a:xfrm>
          <a:prstGeom prst="rect">
            <a:avLst/>
          </a:prstGeom>
        </p:spPr>
      </p:pic>
      <p:pic>
        <p:nvPicPr>
          <p:cNvPr id="21" name="Picture 20">
            <a:extLst>
              <a:ext uri="{FF2B5EF4-FFF2-40B4-BE49-F238E27FC236}">
                <a16:creationId xmlns:a16="http://schemas.microsoft.com/office/drawing/2014/main" id="{DDEA9B68-10CD-4DB3-8DAB-5B5FE7D5D1AF}"/>
              </a:ext>
            </a:extLst>
          </p:cNvPr>
          <p:cNvPicPr>
            <a:picLocks noChangeAspect="1"/>
          </p:cNvPicPr>
          <p:nvPr/>
        </p:nvPicPr>
        <p:blipFill>
          <a:blip r:embed="rId3"/>
          <a:stretch>
            <a:fillRect/>
          </a:stretch>
        </p:blipFill>
        <p:spPr>
          <a:xfrm>
            <a:off x="9707164" y="4372897"/>
            <a:ext cx="2375287" cy="346587"/>
          </a:xfrm>
          <a:prstGeom prst="rect">
            <a:avLst/>
          </a:prstGeom>
        </p:spPr>
      </p:pic>
      <p:pic>
        <p:nvPicPr>
          <p:cNvPr id="22" name="Picture 21">
            <a:extLst>
              <a:ext uri="{FF2B5EF4-FFF2-40B4-BE49-F238E27FC236}">
                <a16:creationId xmlns:a16="http://schemas.microsoft.com/office/drawing/2014/main" id="{4D358C5A-50A6-4D9D-8BBD-A02C3E9C75AB}"/>
              </a:ext>
            </a:extLst>
          </p:cNvPr>
          <p:cNvPicPr>
            <a:picLocks noChangeAspect="1"/>
          </p:cNvPicPr>
          <p:nvPr/>
        </p:nvPicPr>
        <p:blipFill>
          <a:blip r:embed="rId3"/>
          <a:stretch>
            <a:fillRect/>
          </a:stretch>
        </p:blipFill>
        <p:spPr>
          <a:xfrm>
            <a:off x="8354625" y="4719484"/>
            <a:ext cx="3751646" cy="330592"/>
          </a:xfrm>
          <a:prstGeom prst="rect">
            <a:avLst/>
          </a:prstGeom>
        </p:spPr>
      </p:pic>
      <p:sp>
        <p:nvSpPr>
          <p:cNvPr id="23" name="Rectangle 22">
            <a:extLst>
              <a:ext uri="{FF2B5EF4-FFF2-40B4-BE49-F238E27FC236}">
                <a16:creationId xmlns:a16="http://schemas.microsoft.com/office/drawing/2014/main" id="{BC5F32F2-49BE-429D-8DA3-EB303446EAEC}"/>
              </a:ext>
            </a:extLst>
          </p:cNvPr>
          <p:cNvSpPr/>
          <p:nvPr/>
        </p:nvSpPr>
        <p:spPr>
          <a:xfrm>
            <a:off x="6148381" y="5066954"/>
            <a:ext cx="6096000" cy="769441"/>
          </a:xfrm>
          <a:prstGeom prst="rect">
            <a:avLst/>
          </a:prstGeom>
        </p:spPr>
        <p:txBody>
          <a:bodyPr>
            <a:spAutoFit/>
          </a:bodyPr>
          <a:lstStyle/>
          <a:p>
            <a:r>
              <a:rPr lang="en-US" sz="1100"/>
              <a:t>Here we say that we want a localized formatter in the predefined short format. The last line throws an exception because a time cannot be formatted as a date. The format() method is declared on both the formatter objects and the date/time objects, allowing you to reference the objects in either order. The following statements print exactly the same thing as the previous code:</a:t>
            </a:r>
          </a:p>
        </p:txBody>
      </p:sp>
      <p:pic>
        <p:nvPicPr>
          <p:cNvPr id="24" name="Picture 23">
            <a:extLst>
              <a:ext uri="{FF2B5EF4-FFF2-40B4-BE49-F238E27FC236}">
                <a16:creationId xmlns:a16="http://schemas.microsoft.com/office/drawing/2014/main" id="{12BE9481-1790-4CA2-8A8E-0D4AE8E44373}"/>
              </a:ext>
            </a:extLst>
          </p:cNvPr>
          <p:cNvPicPr>
            <a:picLocks noChangeAspect="1"/>
          </p:cNvPicPr>
          <p:nvPr/>
        </p:nvPicPr>
        <p:blipFill>
          <a:blip r:embed="rId8"/>
          <a:stretch>
            <a:fillRect/>
          </a:stretch>
        </p:blipFill>
        <p:spPr>
          <a:xfrm>
            <a:off x="6291262" y="5895975"/>
            <a:ext cx="3686175" cy="962025"/>
          </a:xfrm>
          <a:prstGeom prst="rect">
            <a:avLst/>
          </a:prstGeom>
        </p:spPr>
      </p:pic>
      <p:sp>
        <p:nvSpPr>
          <p:cNvPr id="25" name="Rectangle 24">
            <a:extLst>
              <a:ext uri="{FF2B5EF4-FFF2-40B4-BE49-F238E27FC236}">
                <a16:creationId xmlns:a16="http://schemas.microsoft.com/office/drawing/2014/main" id="{88F07D4B-6D5F-4F3A-AB8F-7430BA9C4A1B}"/>
              </a:ext>
            </a:extLst>
          </p:cNvPr>
          <p:cNvSpPr/>
          <p:nvPr/>
        </p:nvSpPr>
        <p:spPr>
          <a:xfrm>
            <a:off x="10177464" y="5750004"/>
            <a:ext cx="1928807" cy="1107996"/>
          </a:xfrm>
          <a:prstGeom prst="rect">
            <a:avLst/>
          </a:prstGeom>
        </p:spPr>
        <p:txBody>
          <a:bodyPr wrap="square">
            <a:spAutoFit/>
          </a:bodyPr>
          <a:lstStyle/>
          <a:p>
            <a:r>
              <a:rPr lang="en-US" sz="1100"/>
              <a:t>In this book, we’ll change around the orders to get you used to seeing it both ways. Table 5.10 shows the legal and illegal localized formatting methods.</a:t>
            </a:r>
          </a:p>
        </p:txBody>
      </p:sp>
    </p:spTree>
    <p:extLst>
      <p:ext uri="{BB962C8B-B14F-4D97-AF65-F5344CB8AC3E}">
        <p14:creationId xmlns:p14="http://schemas.microsoft.com/office/powerpoint/2010/main" val="2708418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D5FCA-1872-428F-BC96-6D2FF32AF619}"/>
              </a:ext>
            </a:extLst>
          </p:cNvPr>
          <p:cNvSpPr/>
          <p:nvPr/>
        </p:nvSpPr>
        <p:spPr>
          <a:xfrm>
            <a:off x="0" y="2495550"/>
            <a:ext cx="5834058" cy="430887"/>
          </a:xfrm>
          <a:prstGeom prst="rect">
            <a:avLst/>
          </a:prstGeom>
        </p:spPr>
        <p:txBody>
          <a:bodyPr wrap="square">
            <a:spAutoFit/>
          </a:bodyPr>
          <a:lstStyle/>
          <a:p>
            <a:r>
              <a:rPr lang="en-US" sz="1100"/>
              <a:t>There are two predefined formats that can show up on the exam: SHORT and MEDIUM. The other predefined formats involve time zones, which are not on the exam.</a:t>
            </a:r>
          </a:p>
        </p:txBody>
      </p:sp>
      <p:pic>
        <p:nvPicPr>
          <p:cNvPr id="6" name="Picture 5">
            <a:extLst>
              <a:ext uri="{FF2B5EF4-FFF2-40B4-BE49-F238E27FC236}">
                <a16:creationId xmlns:a16="http://schemas.microsoft.com/office/drawing/2014/main" id="{2527F6FF-24DA-4E26-9021-A8A0D90495B3}"/>
              </a:ext>
            </a:extLst>
          </p:cNvPr>
          <p:cNvPicPr>
            <a:picLocks noChangeAspect="1"/>
          </p:cNvPicPr>
          <p:nvPr/>
        </p:nvPicPr>
        <p:blipFill>
          <a:blip r:embed="rId2"/>
          <a:stretch>
            <a:fillRect/>
          </a:stretch>
        </p:blipFill>
        <p:spPr>
          <a:xfrm>
            <a:off x="142874" y="2926437"/>
            <a:ext cx="5172075" cy="1685925"/>
          </a:xfrm>
          <a:prstGeom prst="rect">
            <a:avLst/>
          </a:prstGeom>
        </p:spPr>
      </p:pic>
      <p:pic>
        <p:nvPicPr>
          <p:cNvPr id="7" name="Picture 6">
            <a:extLst>
              <a:ext uri="{FF2B5EF4-FFF2-40B4-BE49-F238E27FC236}">
                <a16:creationId xmlns:a16="http://schemas.microsoft.com/office/drawing/2014/main" id="{FCCB7EF3-BFFA-42CC-83DC-2F375C507B65}"/>
              </a:ext>
            </a:extLst>
          </p:cNvPr>
          <p:cNvPicPr>
            <a:picLocks noChangeAspect="1"/>
          </p:cNvPicPr>
          <p:nvPr/>
        </p:nvPicPr>
        <p:blipFill>
          <a:blip r:embed="rId3"/>
          <a:stretch>
            <a:fillRect/>
          </a:stretch>
        </p:blipFill>
        <p:spPr>
          <a:xfrm>
            <a:off x="3238500" y="4083728"/>
            <a:ext cx="2409823" cy="512977"/>
          </a:xfrm>
          <a:prstGeom prst="rect">
            <a:avLst/>
          </a:prstGeom>
        </p:spPr>
      </p:pic>
      <p:cxnSp>
        <p:nvCxnSpPr>
          <p:cNvPr id="8" name="Straight Connector 7">
            <a:extLst>
              <a:ext uri="{FF2B5EF4-FFF2-40B4-BE49-F238E27FC236}">
                <a16:creationId xmlns:a16="http://schemas.microsoft.com/office/drawing/2014/main" id="{AE33EDD7-74A4-4A02-912F-90C4EE444D23}"/>
              </a:ext>
            </a:extLst>
          </p:cNvPr>
          <p:cNvCxnSpPr>
            <a:cxnSpLocks/>
          </p:cNvCxnSpPr>
          <p:nvPr/>
        </p:nvCxnSpPr>
        <p:spPr>
          <a:xfrm>
            <a:off x="583405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283ABE5-9AF7-45B3-B4F2-85DFB48DA67E}"/>
              </a:ext>
            </a:extLst>
          </p:cNvPr>
          <p:cNvSpPr/>
          <p:nvPr/>
        </p:nvSpPr>
        <p:spPr>
          <a:xfrm>
            <a:off x="0" y="4612362"/>
            <a:ext cx="5657850" cy="430887"/>
          </a:xfrm>
          <a:prstGeom prst="rect">
            <a:avLst/>
          </a:prstGeom>
        </p:spPr>
        <p:txBody>
          <a:bodyPr wrap="square">
            <a:spAutoFit/>
          </a:bodyPr>
          <a:lstStyle/>
          <a:p>
            <a:r>
              <a:rPr lang="en-US" sz="1100"/>
              <a:t>If you don’t want to use one of the predefined formats, you can create your own. For example, this code spells out the month:</a:t>
            </a:r>
          </a:p>
        </p:txBody>
      </p:sp>
      <p:pic>
        <p:nvPicPr>
          <p:cNvPr id="10" name="Picture 9">
            <a:extLst>
              <a:ext uri="{FF2B5EF4-FFF2-40B4-BE49-F238E27FC236}">
                <a16:creationId xmlns:a16="http://schemas.microsoft.com/office/drawing/2014/main" id="{CC0D0BD3-52E4-4073-B17F-78EDFD51F959}"/>
              </a:ext>
            </a:extLst>
          </p:cNvPr>
          <p:cNvPicPr>
            <a:picLocks noChangeAspect="1"/>
          </p:cNvPicPr>
          <p:nvPr/>
        </p:nvPicPr>
        <p:blipFill>
          <a:blip r:embed="rId4"/>
          <a:stretch>
            <a:fillRect/>
          </a:stretch>
        </p:blipFill>
        <p:spPr>
          <a:xfrm>
            <a:off x="142874" y="4995624"/>
            <a:ext cx="5010150" cy="409575"/>
          </a:xfrm>
          <a:prstGeom prst="rect">
            <a:avLst/>
          </a:prstGeom>
        </p:spPr>
      </p:pic>
      <p:pic>
        <p:nvPicPr>
          <p:cNvPr id="11" name="Picture 10">
            <a:extLst>
              <a:ext uri="{FF2B5EF4-FFF2-40B4-BE49-F238E27FC236}">
                <a16:creationId xmlns:a16="http://schemas.microsoft.com/office/drawing/2014/main" id="{15BAF371-F955-43F4-8C0E-B9766804BCE4}"/>
              </a:ext>
            </a:extLst>
          </p:cNvPr>
          <p:cNvPicPr>
            <a:picLocks noChangeAspect="1"/>
          </p:cNvPicPr>
          <p:nvPr/>
        </p:nvPicPr>
        <p:blipFill>
          <a:blip r:embed="rId3"/>
          <a:stretch>
            <a:fillRect/>
          </a:stretch>
        </p:blipFill>
        <p:spPr>
          <a:xfrm>
            <a:off x="2814635" y="5211192"/>
            <a:ext cx="2843215" cy="194007"/>
          </a:xfrm>
          <a:prstGeom prst="rect">
            <a:avLst/>
          </a:prstGeom>
        </p:spPr>
      </p:pic>
      <p:sp>
        <p:nvSpPr>
          <p:cNvPr id="12" name="Rectangle 11">
            <a:extLst>
              <a:ext uri="{FF2B5EF4-FFF2-40B4-BE49-F238E27FC236}">
                <a16:creationId xmlns:a16="http://schemas.microsoft.com/office/drawing/2014/main" id="{9E324839-17EC-424C-8815-7B0FDF2E2DC1}"/>
              </a:ext>
            </a:extLst>
          </p:cNvPr>
          <p:cNvSpPr/>
          <p:nvPr/>
        </p:nvSpPr>
        <p:spPr>
          <a:xfrm>
            <a:off x="0" y="5405199"/>
            <a:ext cx="5943598" cy="430887"/>
          </a:xfrm>
          <a:prstGeom prst="rect">
            <a:avLst/>
          </a:prstGeom>
        </p:spPr>
        <p:txBody>
          <a:bodyPr wrap="square">
            <a:spAutoFit/>
          </a:bodyPr>
          <a:lstStyle/>
          <a:p>
            <a:r>
              <a:rPr lang="en-US" sz="1100"/>
              <a:t>Before we look at the syntax, know that you are not expected to memorize what the different numbers of each symbol mean. The most you will need to do is to recognize the date and time parts.</a:t>
            </a:r>
          </a:p>
        </p:txBody>
      </p:sp>
      <p:pic>
        <p:nvPicPr>
          <p:cNvPr id="13" name="Picture 12">
            <a:extLst>
              <a:ext uri="{FF2B5EF4-FFF2-40B4-BE49-F238E27FC236}">
                <a16:creationId xmlns:a16="http://schemas.microsoft.com/office/drawing/2014/main" id="{971D2951-BE20-4DCE-A534-15742AE53834}"/>
              </a:ext>
            </a:extLst>
          </p:cNvPr>
          <p:cNvPicPr>
            <a:picLocks noChangeAspect="1"/>
          </p:cNvPicPr>
          <p:nvPr/>
        </p:nvPicPr>
        <p:blipFill>
          <a:blip r:embed="rId5"/>
          <a:stretch>
            <a:fillRect/>
          </a:stretch>
        </p:blipFill>
        <p:spPr>
          <a:xfrm>
            <a:off x="128585" y="5867400"/>
            <a:ext cx="5372100" cy="990600"/>
          </a:xfrm>
          <a:prstGeom prst="rect">
            <a:avLst/>
          </a:prstGeom>
        </p:spPr>
      </p:pic>
      <p:pic>
        <p:nvPicPr>
          <p:cNvPr id="14" name="Picture 13">
            <a:extLst>
              <a:ext uri="{FF2B5EF4-FFF2-40B4-BE49-F238E27FC236}">
                <a16:creationId xmlns:a16="http://schemas.microsoft.com/office/drawing/2014/main" id="{DCB5C999-7012-44AB-8B7C-07FDCB590931}"/>
              </a:ext>
            </a:extLst>
          </p:cNvPr>
          <p:cNvPicPr>
            <a:picLocks noChangeAspect="1"/>
          </p:cNvPicPr>
          <p:nvPr/>
        </p:nvPicPr>
        <p:blipFill>
          <a:blip r:embed="rId6"/>
          <a:stretch>
            <a:fillRect/>
          </a:stretch>
        </p:blipFill>
        <p:spPr>
          <a:xfrm>
            <a:off x="47621" y="0"/>
            <a:ext cx="5419725" cy="2495550"/>
          </a:xfrm>
          <a:prstGeom prst="rect">
            <a:avLst/>
          </a:prstGeom>
        </p:spPr>
      </p:pic>
      <p:pic>
        <p:nvPicPr>
          <p:cNvPr id="15" name="Picture 14">
            <a:extLst>
              <a:ext uri="{FF2B5EF4-FFF2-40B4-BE49-F238E27FC236}">
                <a16:creationId xmlns:a16="http://schemas.microsoft.com/office/drawing/2014/main" id="{DF4E3AA6-3626-474A-ADA4-4359C1A47E3E}"/>
              </a:ext>
            </a:extLst>
          </p:cNvPr>
          <p:cNvPicPr>
            <a:picLocks noChangeAspect="1"/>
          </p:cNvPicPr>
          <p:nvPr/>
        </p:nvPicPr>
        <p:blipFill>
          <a:blip r:embed="rId7"/>
          <a:stretch>
            <a:fillRect/>
          </a:stretch>
        </p:blipFill>
        <p:spPr>
          <a:xfrm>
            <a:off x="5891205" y="0"/>
            <a:ext cx="5410200" cy="1076325"/>
          </a:xfrm>
          <a:prstGeom prst="rect">
            <a:avLst/>
          </a:prstGeom>
        </p:spPr>
      </p:pic>
      <p:pic>
        <p:nvPicPr>
          <p:cNvPr id="16" name="Picture 15">
            <a:extLst>
              <a:ext uri="{FF2B5EF4-FFF2-40B4-BE49-F238E27FC236}">
                <a16:creationId xmlns:a16="http://schemas.microsoft.com/office/drawing/2014/main" id="{93F7E8EB-F358-4EA1-98D7-0B9456502C10}"/>
              </a:ext>
            </a:extLst>
          </p:cNvPr>
          <p:cNvPicPr>
            <a:picLocks noChangeAspect="1"/>
          </p:cNvPicPr>
          <p:nvPr/>
        </p:nvPicPr>
        <p:blipFill>
          <a:blip r:embed="rId8"/>
          <a:stretch>
            <a:fillRect/>
          </a:stretch>
        </p:blipFill>
        <p:spPr>
          <a:xfrm>
            <a:off x="5891205" y="1108248"/>
            <a:ext cx="5286375" cy="2676525"/>
          </a:xfrm>
          <a:prstGeom prst="rect">
            <a:avLst/>
          </a:prstGeom>
        </p:spPr>
      </p:pic>
      <p:sp>
        <p:nvSpPr>
          <p:cNvPr id="17" name="Rectangle 16">
            <a:extLst>
              <a:ext uri="{FF2B5EF4-FFF2-40B4-BE49-F238E27FC236}">
                <a16:creationId xmlns:a16="http://schemas.microsoft.com/office/drawing/2014/main" id="{8F4DADB2-3544-483F-9C2E-0A67216EB482}"/>
              </a:ext>
            </a:extLst>
          </p:cNvPr>
          <p:cNvSpPr/>
          <p:nvPr/>
        </p:nvSpPr>
        <p:spPr>
          <a:xfrm>
            <a:off x="5862626" y="3773403"/>
            <a:ext cx="6096000" cy="261610"/>
          </a:xfrm>
          <a:prstGeom prst="rect">
            <a:avLst/>
          </a:prstGeom>
        </p:spPr>
        <p:txBody>
          <a:bodyPr>
            <a:spAutoFit/>
          </a:bodyPr>
          <a:lstStyle/>
          <a:p>
            <a:r>
              <a:rPr lang="en-US" sz="1100"/>
              <a:t>Let’s do a quick review. Can you figure out which of these lines will throw an exception?</a:t>
            </a:r>
          </a:p>
        </p:txBody>
      </p:sp>
      <p:pic>
        <p:nvPicPr>
          <p:cNvPr id="18" name="Picture 17">
            <a:extLst>
              <a:ext uri="{FF2B5EF4-FFF2-40B4-BE49-F238E27FC236}">
                <a16:creationId xmlns:a16="http://schemas.microsoft.com/office/drawing/2014/main" id="{1F0D2F34-0065-4503-AF65-C78A77EC06EA}"/>
              </a:ext>
            </a:extLst>
          </p:cNvPr>
          <p:cNvPicPr>
            <a:picLocks noChangeAspect="1"/>
          </p:cNvPicPr>
          <p:nvPr/>
        </p:nvPicPr>
        <p:blipFill>
          <a:blip r:embed="rId9"/>
          <a:stretch>
            <a:fillRect/>
          </a:stretch>
        </p:blipFill>
        <p:spPr>
          <a:xfrm>
            <a:off x="5976933" y="4035013"/>
            <a:ext cx="4181475" cy="733425"/>
          </a:xfrm>
          <a:prstGeom prst="rect">
            <a:avLst/>
          </a:prstGeom>
        </p:spPr>
      </p:pic>
      <p:sp>
        <p:nvSpPr>
          <p:cNvPr id="19" name="Rectangle 18">
            <a:extLst>
              <a:ext uri="{FF2B5EF4-FFF2-40B4-BE49-F238E27FC236}">
                <a16:creationId xmlns:a16="http://schemas.microsoft.com/office/drawing/2014/main" id="{4ED02B2F-EADE-488B-8095-92B305D96E34}"/>
              </a:ext>
            </a:extLst>
          </p:cNvPr>
          <p:cNvSpPr/>
          <p:nvPr/>
        </p:nvSpPr>
        <p:spPr>
          <a:xfrm>
            <a:off x="5862626" y="4776415"/>
            <a:ext cx="6096000" cy="1277273"/>
          </a:xfrm>
          <a:prstGeom prst="rect">
            <a:avLst/>
          </a:prstGeom>
        </p:spPr>
        <p:txBody>
          <a:bodyPr>
            <a:spAutoFit/>
          </a:bodyPr>
          <a:lstStyle/>
          <a:p>
            <a:r>
              <a:rPr lang="en-US" sz="1100"/>
              <a:t>If you get this question on the exam, think about what symbols represent. You have h for hour and m for minute. Remember M (uppercase) is month and m (lowercase) is minute. You can use this formatter only with objects containing times. Therefore, line 6 will throw an exception. </a:t>
            </a:r>
          </a:p>
          <a:p>
            <a:endParaRPr lang="en-US" sz="1100"/>
          </a:p>
          <a:p>
            <a:r>
              <a:rPr lang="en-US" sz="1100"/>
              <a:t>Now that you know how to convert a date or time to a formatted String, you’ll find it easy to convert a String to a date or time. Just like the format() method, the parse() method takes a formatter as well. If you don’t specify one, it uses the default for that type.</a:t>
            </a:r>
          </a:p>
        </p:txBody>
      </p:sp>
      <p:pic>
        <p:nvPicPr>
          <p:cNvPr id="20" name="Picture 19">
            <a:extLst>
              <a:ext uri="{FF2B5EF4-FFF2-40B4-BE49-F238E27FC236}">
                <a16:creationId xmlns:a16="http://schemas.microsoft.com/office/drawing/2014/main" id="{2E0FE015-7C90-4DBA-9FF1-23C451FF12C1}"/>
              </a:ext>
            </a:extLst>
          </p:cNvPr>
          <p:cNvPicPr>
            <a:picLocks noChangeAspect="1"/>
          </p:cNvPicPr>
          <p:nvPr/>
        </p:nvPicPr>
        <p:blipFill>
          <a:blip r:embed="rId3"/>
          <a:stretch>
            <a:fillRect/>
          </a:stretch>
        </p:blipFill>
        <p:spPr>
          <a:xfrm>
            <a:off x="1445897" y="1105825"/>
            <a:ext cx="4134215" cy="1229706"/>
          </a:xfrm>
          <a:prstGeom prst="rect">
            <a:avLst/>
          </a:prstGeom>
        </p:spPr>
      </p:pic>
    </p:spTree>
    <p:extLst>
      <p:ext uri="{BB962C8B-B14F-4D97-AF65-F5344CB8AC3E}">
        <p14:creationId xmlns:p14="http://schemas.microsoft.com/office/powerpoint/2010/main" val="477248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0929ED-FB23-4738-BCE6-ECC8766E11B4}"/>
              </a:ext>
            </a:extLst>
          </p:cNvPr>
          <p:cNvPicPr>
            <a:picLocks noChangeAspect="1"/>
          </p:cNvPicPr>
          <p:nvPr/>
        </p:nvPicPr>
        <p:blipFill>
          <a:blip r:embed="rId2"/>
          <a:stretch>
            <a:fillRect/>
          </a:stretch>
        </p:blipFill>
        <p:spPr>
          <a:xfrm>
            <a:off x="249186" y="6452"/>
            <a:ext cx="4333875" cy="942975"/>
          </a:xfrm>
          <a:prstGeom prst="rect">
            <a:avLst/>
          </a:prstGeom>
        </p:spPr>
      </p:pic>
      <p:sp>
        <p:nvSpPr>
          <p:cNvPr id="5" name="Rectangle 4">
            <a:extLst>
              <a:ext uri="{FF2B5EF4-FFF2-40B4-BE49-F238E27FC236}">
                <a16:creationId xmlns:a16="http://schemas.microsoft.com/office/drawing/2014/main" id="{9481347B-5A79-47E6-B1A9-D1340A45745A}"/>
              </a:ext>
            </a:extLst>
          </p:cNvPr>
          <p:cNvSpPr/>
          <p:nvPr/>
        </p:nvSpPr>
        <p:spPr>
          <a:xfrm>
            <a:off x="123825" y="927305"/>
            <a:ext cx="6096000" cy="769441"/>
          </a:xfrm>
          <a:prstGeom prst="rect">
            <a:avLst/>
          </a:prstGeom>
        </p:spPr>
        <p:txBody>
          <a:bodyPr>
            <a:spAutoFit/>
          </a:bodyPr>
          <a:lstStyle/>
          <a:p>
            <a:r>
              <a:rPr lang="en-US" sz="1100"/>
              <a:t>Here we show using both a custom formatter and a default value. This isn’t common, but you might have to read code that looks like this on the exam. Parsing is consistent in that if anything goes wrong, Java throws a runtime exception. It could be a format that doesn’t match the String to be parsed or an invalid date.</a:t>
            </a:r>
          </a:p>
        </p:txBody>
      </p:sp>
      <p:pic>
        <p:nvPicPr>
          <p:cNvPr id="6" name="Picture 5">
            <a:extLst>
              <a:ext uri="{FF2B5EF4-FFF2-40B4-BE49-F238E27FC236}">
                <a16:creationId xmlns:a16="http://schemas.microsoft.com/office/drawing/2014/main" id="{18977F56-41AA-4DDD-8E1A-50B3B6BE2993}"/>
              </a:ext>
            </a:extLst>
          </p:cNvPr>
          <p:cNvPicPr>
            <a:picLocks noChangeAspect="1"/>
          </p:cNvPicPr>
          <p:nvPr/>
        </p:nvPicPr>
        <p:blipFill>
          <a:blip r:embed="rId3"/>
          <a:stretch>
            <a:fillRect/>
          </a:stretch>
        </p:blipFill>
        <p:spPr>
          <a:xfrm>
            <a:off x="1930400" y="532660"/>
            <a:ext cx="3843867" cy="410315"/>
          </a:xfrm>
          <a:prstGeom prst="rect">
            <a:avLst/>
          </a:prstGeom>
        </p:spPr>
      </p:pic>
      <p:cxnSp>
        <p:nvCxnSpPr>
          <p:cNvPr id="7" name="Straight Connector 6">
            <a:extLst>
              <a:ext uri="{FF2B5EF4-FFF2-40B4-BE49-F238E27FC236}">
                <a16:creationId xmlns:a16="http://schemas.microsoft.com/office/drawing/2014/main" id="{A861DC72-C652-4721-8A17-5A6D9B676B38}"/>
              </a:ext>
            </a:extLst>
          </p:cNvPr>
          <p:cNvCxnSpPr>
            <a:cxnSpLocks/>
          </p:cNvCxnSpPr>
          <p:nvPr/>
        </p:nvCxnSpPr>
        <p:spPr>
          <a:xfrm>
            <a:off x="6219825"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0DC10D-A55B-468B-B896-7A4FDE413342}"/>
              </a:ext>
            </a:extLst>
          </p:cNvPr>
          <p:cNvSpPr txBox="1"/>
          <p:nvPr/>
        </p:nvSpPr>
        <p:spPr>
          <a:xfrm>
            <a:off x="0" y="1646050"/>
            <a:ext cx="5774258" cy="523220"/>
          </a:xfrm>
          <a:prstGeom prst="rect">
            <a:avLst/>
          </a:prstGeom>
          <a:noFill/>
        </p:spPr>
        <p:txBody>
          <a:bodyPr wrap="square" rtlCol="0">
            <a:spAutoFit/>
          </a:bodyPr>
          <a:lstStyle/>
          <a:p>
            <a:r>
              <a:rPr lang="en-US" sz="2800" b="1"/>
              <a:t>Chapter 6 : Exceptions and Assertions</a:t>
            </a:r>
          </a:p>
        </p:txBody>
      </p:sp>
      <p:sp>
        <p:nvSpPr>
          <p:cNvPr id="9" name="TextBox 8">
            <a:extLst>
              <a:ext uri="{FF2B5EF4-FFF2-40B4-BE49-F238E27FC236}">
                <a16:creationId xmlns:a16="http://schemas.microsoft.com/office/drawing/2014/main" id="{D47E1163-1540-41AF-9147-69FEB49975DA}"/>
              </a:ext>
            </a:extLst>
          </p:cNvPr>
          <p:cNvSpPr txBox="1"/>
          <p:nvPr/>
        </p:nvSpPr>
        <p:spPr>
          <a:xfrm>
            <a:off x="123825" y="2058397"/>
            <a:ext cx="5201990" cy="461665"/>
          </a:xfrm>
          <a:prstGeom prst="rect">
            <a:avLst/>
          </a:prstGeom>
          <a:noFill/>
        </p:spPr>
        <p:txBody>
          <a:bodyPr wrap="square" rtlCol="0">
            <a:spAutoFit/>
          </a:bodyPr>
          <a:lstStyle/>
          <a:p>
            <a:r>
              <a:rPr lang="en-US" sz="2400" b="1" u="sng"/>
              <a:t>1- Reviewing Exceptions </a:t>
            </a:r>
          </a:p>
        </p:txBody>
      </p:sp>
      <p:sp>
        <p:nvSpPr>
          <p:cNvPr id="3" name="Rectangle 2">
            <a:extLst>
              <a:ext uri="{FF2B5EF4-FFF2-40B4-BE49-F238E27FC236}">
                <a16:creationId xmlns:a16="http://schemas.microsoft.com/office/drawing/2014/main" id="{9335A7CF-A0B3-42FA-8FC9-50E9910D869F}"/>
              </a:ext>
            </a:extLst>
          </p:cNvPr>
          <p:cNvSpPr/>
          <p:nvPr/>
        </p:nvSpPr>
        <p:spPr>
          <a:xfrm>
            <a:off x="123833" y="2520168"/>
            <a:ext cx="5972167" cy="1277273"/>
          </a:xfrm>
          <a:prstGeom prst="rect">
            <a:avLst/>
          </a:prstGeom>
        </p:spPr>
        <p:txBody>
          <a:bodyPr wrap="square">
            <a:spAutoFit/>
          </a:bodyPr>
          <a:lstStyle/>
          <a:p>
            <a:r>
              <a:rPr lang="en-US" sz="1100"/>
              <a:t>A program can fail for just about any reason. Here are just a few of the possibilities for program </a:t>
            </a:r>
          </a:p>
          <a:p>
            <a:r>
              <a:rPr lang="en-US" sz="1100"/>
              <a:t>failure that are commonly covered on the OCP exam: </a:t>
            </a:r>
          </a:p>
          <a:p>
            <a:endParaRPr lang="en-US" sz="1100"/>
          </a:p>
          <a:p>
            <a:r>
              <a:rPr lang="en-US" sz="1100"/>
              <a:t>■ Your program tries to read a file that doesn’t exist. </a:t>
            </a:r>
          </a:p>
          <a:p>
            <a:r>
              <a:rPr lang="en-US" sz="1100"/>
              <a:t>■ Your program tries to access a database, but the network connection to the database is unavailable. </a:t>
            </a:r>
          </a:p>
          <a:p>
            <a:r>
              <a:rPr lang="en-US" sz="1100"/>
              <a:t>■ You made a coding mistake and wrote an invalid SQL statement in your JDBC code. </a:t>
            </a:r>
          </a:p>
          <a:p>
            <a:r>
              <a:rPr lang="en-US" sz="1100"/>
              <a:t>■ You made a coding mistake and used the wrong format specifiers when using DateTimeFormatter.</a:t>
            </a:r>
          </a:p>
        </p:txBody>
      </p:sp>
      <p:sp>
        <p:nvSpPr>
          <p:cNvPr id="10" name="TextBox 9">
            <a:extLst>
              <a:ext uri="{FF2B5EF4-FFF2-40B4-BE49-F238E27FC236}">
                <a16:creationId xmlns:a16="http://schemas.microsoft.com/office/drawing/2014/main" id="{D0AAF0F5-3106-4831-BDAB-FECD13D3D59D}"/>
              </a:ext>
            </a:extLst>
          </p:cNvPr>
          <p:cNvSpPr txBox="1"/>
          <p:nvPr/>
        </p:nvSpPr>
        <p:spPr>
          <a:xfrm>
            <a:off x="127649" y="3861004"/>
            <a:ext cx="4635905" cy="369332"/>
          </a:xfrm>
          <a:prstGeom prst="rect">
            <a:avLst/>
          </a:prstGeom>
          <a:noFill/>
        </p:spPr>
        <p:txBody>
          <a:bodyPr wrap="square">
            <a:spAutoFit/>
          </a:bodyPr>
          <a:lstStyle/>
          <a:p>
            <a:pPr marL="342900" indent="-342900">
              <a:buFont typeface="Wingdings" panose="05000000000000000000" pitchFamily="2" charset="2"/>
              <a:buChar char="Ø"/>
            </a:pPr>
            <a:r>
              <a:rPr lang="en-US"/>
              <a:t>Exceptions Terminology </a:t>
            </a:r>
          </a:p>
        </p:txBody>
      </p:sp>
      <p:sp>
        <p:nvSpPr>
          <p:cNvPr id="13" name="Rectangle 12">
            <a:extLst>
              <a:ext uri="{FF2B5EF4-FFF2-40B4-BE49-F238E27FC236}">
                <a16:creationId xmlns:a16="http://schemas.microsoft.com/office/drawing/2014/main" id="{86FBD51F-F2F6-4546-8821-57147919AA90}"/>
              </a:ext>
            </a:extLst>
          </p:cNvPr>
          <p:cNvSpPr/>
          <p:nvPr/>
        </p:nvSpPr>
        <p:spPr>
          <a:xfrm>
            <a:off x="146051" y="4103399"/>
            <a:ext cx="6096000" cy="1107996"/>
          </a:xfrm>
          <a:prstGeom prst="rect">
            <a:avLst/>
          </a:prstGeom>
        </p:spPr>
        <p:txBody>
          <a:bodyPr>
            <a:spAutoFit/>
          </a:bodyPr>
          <a:lstStyle/>
          <a:p>
            <a:r>
              <a:rPr lang="en-US" sz="1100"/>
              <a:t>An </a:t>
            </a:r>
            <a:r>
              <a:rPr lang="en-US" sz="1100" b="1" i="1"/>
              <a:t>exception</a:t>
            </a:r>
            <a:r>
              <a:rPr lang="en-US" sz="1100"/>
              <a:t> is Java’s way of saying, “I give up. I don’t know what to do right now. You deal with it.” When you write a method, you can either deal with the exception or make it the calling code’s problem. </a:t>
            </a:r>
          </a:p>
          <a:p>
            <a:endParaRPr lang="en-US" sz="1100"/>
          </a:p>
          <a:p>
            <a:r>
              <a:rPr lang="en-US" sz="1100"/>
              <a:t>The </a:t>
            </a:r>
            <a:r>
              <a:rPr lang="en-US" sz="1100" b="1" i="1"/>
              <a:t>happy path </a:t>
            </a:r>
            <a:r>
              <a:rPr lang="en-US" sz="1100"/>
              <a:t>is when nothing goes wrong. With bad code, there might not be a happy path. For example, your code might have a bug where it always throws a NullPointerException. In this case, you have an exception path but not a happy path, because execution can never complete normally.</a:t>
            </a:r>
          </a:p>
        </p:txBody>
      </p:sp>
      <p:sp>
        <p:nvSpPr>
          <p:cNvPr id="14" name="TextBox 13">
            <a:extLst>
              <a:ext uri="{FF2B5EF4-FFF2-40B4-BE49-F238E27FC236}">
                <a16:creationId xmlns:a16="http://schemas.microsoft.com/office/drawing/2014/main" id="{1379D171-F2A4-4845-8200-049E0AA5A57E}"/>
              </a:ext>
            </a:extLst>
          </p:cNvPr>
          <p:cNvSpPr txBox="1"/>
          <p:nvPr/>
        </p:nvSpPr>
        <p:spPr>
          <a:xfrm>
            <a:off x="123825" y="5211448"/>
            <a:ext cx="2946293" cy="369332"/>
          </a:xfrm>
          <a:prstGeom prst="rect">
            <a:avLst/>
          </a:prstGeom>
          <a:noFill/>
        </p:spPr>
        <p:txBody>
          <a:bodyPr wrap="square">
            <a:spAutoFit/>
          </a:bodyPr>
          <a:lstStyle/>
          <a:p>
            <a:pPr marL="342900" indent="-342900">
              <a:buFont typeface="Wingdings" panose="05000000000000000000" pitchFamily="2" charset="2"/>
              <a:buChar char="Ø"/>
            </a:pPr>
            <a:r>
              <a:rPr lang="en-US"/>
              <a:t>Categories of Exceptions </a:t>
            </a:r>
          </a:p>
        </p:txBody>
      </p:sp>
      <p:sp>
        <p:nvSpPr>
          <p:cNvPr id="15" name="Rectangle 14">
            <a:extLst>
              <a:ext uri="{FF2B5EF4-FFF2-40B4-BE49-F238E27FC236}">
                <a16:creationId xmlns:a16="http://schemas.microsoft.com/office/drawing/2014/main" id="{32856245-F86D-4B69-B8FD-AD79FEA3D6DD}"/>
              </a:ext>
            </a:extLst>
          </p:cNvPr>
          <p:cNvSpPr/>
          <p:nvPr/>
        </p:nvSpPr>
        <p:spPr>
          <a:xfrm>
            <a:off x="249186" y="5580780"/>
            <a:ext cx="6096000" cy="1277273"/>
          </a:xfrm>
          <a:prstGeom prst="rect">
            <a:avLst/>
          </a:prstGeom>
        </p:spPr>
        <p:txBody>
          <a:bodyPr>
            <a:spAutoFit/>
          </a:bodyPr>
          <a:lstStyle/>
          <a:p>
            <a:r>
              <a:rPr lang="en-US" sz="1100"/>
              <a:t>For the OCA, you learned about the major categories of exception classes. Figure 6.1 reviews the hierarchy of these classes. Remember that a </a:t>
            </a:r>
            <a:r>
              <a:rPr lang="en-US" sz="1100" b="1" i="1"/>
              <a:t>runtime exception</a:t>
            </a:r>
            <a:r>
              <a:rPr lang="en-US" sz="1100"/>
              <a:t>, or unchecked exception, may be caught, but it is not required that it be caught. After all, if you had to check for NullPointerException, every piece of code that you wrote would need to deal with it. A </a:t>
            </a:r>
            <a:r>
              <a:rPr lang="en-US" sz="1100" b="1" i="1"/>
              <a:t>checked exception </a:t>
            </a:r>
            <a:r>
              <a:rPr lang="en-US" sz="1100"/>
              <a:t>is any class that extends Exception but is not a runtime exception. Checked exceptions must follow the </a:t>
            </a:r>
            <a:r>
              <a:rPr lang="en-US" sz="1100" b="1" i="1"/>
              <a:t>handle</a:t>
            </a:r>
            <a:r>
              <a:rPr lang="en-US" sz="1100"/>
              <a:t> or </a:t>
            </a:r>
            <a:r>
              <a:rPr lang="en-US" sz="1100" b="1" i="1"/>
              <a:t>declare rule </a:t>
            </a:r>
            <a:r>
              <a:rPr lang="en-US" sz="1100"/>
              <a:t>where they are either caught or thrown to the caller. An error is fatal and should not be caught by the program. While it is legal to catch an error, it is not a good practice.</a:t>
            </a:r>
          </a:p>
        </p:txBody>
      </p:sp>
      <p:sp>
        <p:nvSpPr>
          <p:cNvPr id="16" name="TextBox 15">
            <a:extLst>
              <a:ext uri="{FF2B5EF4-FFF2-40B4-BE49-F238E27FC236}">
                <a16:creationId xmlns:a16="http://schemas.microsoft.com/office/drawing/2014/main" id="{C0A11344-E876-47AF-A1EE-D46FC538EF77}"/>
              </a:ext>
            </a:extLst>
          </p:cNvPr>
          <p:cNvSpPr txBox="1"/>
          <p:nvPr/>
        </p:nvSpPr>
        <p:spPr>
          <a:xfrm>
            <a:off x="6219825" y="-22458"/>
            <a:ext cx="2946293" cy="369332"/>
          </a:xfrm>
          <a:prstGeom prst="rect">
            <a:avLst/>
          </a:prstGeom>
          <a:noFill/>
        </p:spPr>
        <p:txBody>
          <a:bodyPr wrap="square">
            <a:spAutoFit/>
          </a:bodyPr>
          <a:lstStyle/>
          <a:p>
            <a:pPr marL="342900" indent="-342900">
              <a:buFont typeface="Wingdings" panose="05000000000000000000" pitchFamily="2" charset="2"/>
              <a:buChar char="Ø"/>
            </a:pPr>
            <a:r>
              <a:rPr lang="en-US"/>
              <a:t>Exceptions on the OCP </a:t>
            </a:r>
          </a:p>
        </p:txBody>
      </p:sp>
      <p:sp>
        <p:nvSpPr>
          <p:cNvPr id="17" name="Rectangle 16">
            <a:extLst>
              <a:ext uri="{FF2B5EF4-FFF2-40B4-BE49-F238E27FC236}">
                <a16:creationId xmlns:a16="http://schemas.microsoft.com/office/drawing/2014/main" id="{C9053B05-F32F-447C-9F37-ABB8FE114BD4}"/>
              </a:ext>
            </a:extLst>
          </p:cNvPr>
          <p:cNvSpPr/>
          <p:nvPr/>
        </p:nvSpPr>
        <p:spPr>
          <a:xfrm>
            <a:off x="6219825" y="332360"/>
            <a:ext cx="6096000" cy="2292935"/>
          </a:xfrm>
          <a:prstGeom prst="rect">
            <a:avLst/>
          </a:prstGeom>
        </p:spPr>
        <p:txBody>
          <a:bodyPr>
            <a:spAutoFit/>
          </a:bodyPr>
          <a:lstStyle/>
          <a:p>
            <a:r>
              <a:rPr lang="en-US" sz="1100"/>
              <a:t>On the OCA, you had to know about only a handful of exceptions. As a review, these exceptions were as follows:</a:t>
            </a:r>
          </a:p>
          <a:p>
            <a:endParaRPr lang="en-US" sz="1100"/>
          </a:p>
          <a:p>
            <a:r>
              <a:rPr lang="en-US" sz="1100" b="1" err="1"/>
              <a:t>ArithmeticException</a:t>
            </a:r>
            <a:r>
              <a:rPr lang="en-US" sz="1100"/>
              <a:t> Thrown by the JVM when code attempts to divide by zero. </a:t>
            </a:r>
            <a:r>
              <a:rPr lang="en-US" sz="1100" b="1" err="1"/>
              <a:t>ArrayIndexOutOfBoundsException</a:t>
            </a:r>
            <a:r>
              <a:rPr lang="en-US" sz="1100"/>
              <a:t> Thrown by the JVM when code uses an illegal index to access an array. </a:t>
            </a:r>
          </a:p>
          <a:p>
            <a:r>
              <a:rPr lang="en-US" sz="1100" b="1"/>
              <a:t>ClassCastException</a:t>
            </a:r>
            <a:r>
              <a:rPr lang="en-US" sz="1100"/>
              <a:t> Thrown by the JVM when an attempt is made to cast an object to a subclass of which it is not an instance. </a:t>
            </a:r>
          </a:p>
          <a:p>
            <a:r>
              <a:rPr lang="en-US" sz="1100" b="1" err="1"/>
              <a:t>IllegalArgumentException</a:t>
            </a:r>
            <a:r>
              <a:rPr lang="en-US" sz="1100"/>
              <a:t> Thrown by the program to indicate that a method has been passed an illegal or inappropriate argument. </a:t>
            </a:r>
          </a:p>
          <a:p>
            <a:r>
              <a:rPr lang="en-US" sz="1100" b="1"/>
              <a:t>NullPointerException</a:t>
            </a:r>
            <a:r>
              <a:rPr lang="en-US" sz="1100"/>
              <a:t> Thrown by the JVM when there is a null reference where an object is required. </a:t>
            </a:r>
            <a:r>
              <a:rPr lang="en-US" sz="1100" b="1" err="1"/>
              <a:t>NumberFormatException</a:t>
            </a:r>
            <a:r>
              <a:rPr lang="en-US" sz="1100"/>
              <a:t> Thrown by the program when an attempt is made to convert a string to a numeric type, but the string doesn’t have an appropriate format.</a:t>
            </a:r>
          </a:p>
        </p:txBody>
      </p:sp>
      <p:pic>
        <p:nvPicPr>
          <p:cNvPr id="18" name="Picture 17">
            <a:extLst>
              <a:ext uri="{FF2B5EF4-FFF2-40B4-BE49-F238E27FC236}">
                <a16:creationId xmlns:a16="http://schemas.microsoft.com/office/drawing/2014/main" id="{E649C640-68E3-4E53-858E-D8A9F3915E1D}"/>
              </a:ext>
            </a:extLst>
          </p:cNvPr>
          <p:cNvPicPr>
            <a:picLocks noChangeAspect="1"/>
          </p:cNvPicPr>
          <p:nvPr/>
        </p:nvPicPr>
        <p:blipFill>
          <a:blip r:embed="rId4"/>
          <a:stretch>
            <a:fillRect/>
          </a:stretch>
        </p:blipFill>
        <p:spPr>
          <a:xfrm>
            <a:off x="6260453" y="2639809"/>
            <a:ext cx="5486400" cy="3609975"/>
          </a:xfrm>
          <a:prstGeom prst="rect">
            <a:avLst/>
          </a:prstGeom>
        </p:spPr>
      </p:pic>
      <p:pic>
        <p:nvPicPr>
          <p:cNvPr id="19" name="Picture 18">
            <a:extLst>
              <a:ext uri="{FF2B5EF4-FFF2-40B4-BE49-F238E27FC236}">
                <a16:creationId xmlns:a16="http://schemas.microsoft.com/office/drawing/2014/main" id="{F8EBDE59-CE43-4D9A-B2E3-3CFA23A49B90}"/>
              </a:ext>
            </a:extLst>
          </p:cNvPr>
          <p:cNvPicPr>
            <a:picLocks noChangeAspect="1"/>
          </p:cNvPicPr>
          <p:nvPr/>
        </p:nvPicPr>
        <p:blipFill>
          <a:blip r:embed="rId3"/>
          <a:stretch>
            <a:fillRect/>
          </a:stretch>
        </p:blipFill>
        <p:spPr>
          <a:xfrm>
            <a:off x="8325907" y="3345858"/>
            <a:ext cx="3862917" cy="2767347"/>
          </a:xfrm>
          <a:prstGeom prst="rect">
            <a:avLst/>
          </a:prstGeom>
        </p:spPr>
      </p:pic>
    </p:spTree>
    <p:extLst>
      <p:ext uri="{BB962C8B-B14F-4D97-AF65-F5344CB8AC3E}">
        <p14:creationId xmlns:p14="http://schemas.microsoft.com/office/powerpoint/2010/main" val="3193758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830D2D-8141-459F-9CEF-555C7289842B}"/>
              </a:ext>
            </a:extLst>
          </p:cNvPr>
          <p:cNvPicPr>
            <a:picLocks noChangeAspect="1"/>
          </p:cNvPicPr>
          <p:nvPr/>
        </p:nvPicPr>
        <p:blipFill>
          <a:blip r:embed="rId2"/>
          <a:stretch>
            <a:fillRect/>
          </a:stretch>
        </p:blipFill>
        <p:spPr>
          <a:xfrm>
            <a:off x="0" y="0"/>
            <a:ext cx="5410200" cy="3314700"/>
          </a:xfrm>
          <a:prstGeom prst="rect">
            <a:avLst/>
          </a:prstGeom>
        </p:spPr>
      </p:pic>
      <p:sp>
        <p:nvSpPr>
          <p:cNvPr id="5" name="TextBox 4">
            <a:extLst>
              <a:ext uri="{FF2B5EF4-FFF2-40B4-BE49-F238E27FC236}">
                <a16:creationId xmlns:a16="http://schemas.microsoft.com/office/drawing/2014/main" id="{AC3140E7-833A-4267-A6DF-7FACE626BCB3}"/>
              </a:ext>
            </a:extLst>
          </p:cNvPr>
          <p:cNvSpPr txBox="1"/>
          <p:nvPr/>
        </p:nvSpPr>
        <p:spPr>
          <a:xfrm>
            <a:off x="0" y="3314700"/>
            <a:ext cx="1924665" cy="369332"/>
          </a:xfrm>
          <a:prstGeom prst="rect">
            <a:avLst/>
          </a:prstGeom>
          <a:noFill/>
        </p:spPr>
        <p:txBody>
          <a:bodyPr wrap="square">
            <a:spAutoFit/>
          </a:bodyPr>
          <a:lstStyle/>
          <a:p>
            <a:pPr marL="342900" indent="-342900">
              <a:buFont typeface="Wingdings" panose="05000000000000000000" pitchFamily="2" charset="2"/>
              <a:buChar char="Ø"/>
            </a:pPr>
            <a:r>
              <a:rPr lang="en-US"/>
              <a:t>Try Statement </a:t>
            </a:r>
          </a:p>
        </p:txBody>
      </p:sp>
      <p:sp>
        <p:nvSpPr>
          <p:cNvPr id="6" name="Rectangle 5">
            <a:extLst>
              <a:ext uri="{FF2B5EF4-FFF2-40B4-BE49-F238E27FC236}">
                <a16:creationId xmlns:a16="http://schemas.microsoft.com/office/drawing/2014/main" id="{F7E15747-8DFD-43C2-98AB-C2369B8AFC2D}"/>
              </a:ext>
            </a:extLst>
          </p:cNvPr>
          <p:cNvSpPr/>
          <p:nvPr/>
        </p:nvSpPr>
        <p:spPr>
          <a:xfrm>
            <a:off x="54077" y="3684032"/>
            <a:ext cx="6096000" cy="1954381"/>
          </a:xfrm>
          <a:prstGeom prst="rect">
            <a:avLst/>
          </a:prstGeom>
        </p:spPr>
        <p:txBody>
          <a:bodyPr>
            <a:spAutoFit/>
          </a:bodyPr>
          <a:lstStyle/>
          <a:p>
            <a:r>
              <a:rPr lang="en-US" sz="1100"/>
              <a:t>On the OCA exam, you learned that the syntax of a try statement looks like Figure 6.2. The </a:t>
            </a:r>
            <a:r>
              <a:rPr lang="en-US" sz="1100" b="1" i="1"/>
              <a:t>try statement </a:t>
            </a:r>
            <a:r>
              <a:rPr lang="en-US" sz="1100"/>
              <a:t>consists of a mandatory try clause. It can include one or more </a:t>
            </a:r>
            <a:r>
              <a:rPr lang="en-US" sz="1100" b="1" i="1"/>
              <a:t>catch clauses </a:t>
            </a:r>
            <a:r>
              <a:rPr lang="en-US" sz="1100"/>
              <a:t>to handle the exceptions that are thrown. It can also include a </a:t>
            </a:r>
            <a:r>
              <a:rPr lang="en-US" sz="1100" b="1" i="1"/>
              <a:t>finally clause</a:t>
            </a:r>
            <a:r>
              <a:rPr lang="en-US" sz="1100"/>
              <a:t>, which runs regardless of whether an exception is thrown. This is all still true for both try statements and try-with-resources statements.</a:t>
            </a:r>
          </a:p>
          <a:p>
            <a:endParaRPr lang="en-US" sz="1100"/>
          </a:p>
          <a:p>
            <a:r>
              <a:rPr lang="en-US" sz="1100"/>
              <a:t>There are two other rules that you need to remember from the OCA about the catch clauses: </a:t>
            </a:r>
          </a:p>
          <a:p>
            <a:r>
              <a:rPr lang="en-US" sz="1100"/>
              <a:t>■ Java checks the catch blocks in the order in which they appear. It is illegal to declare a subclass exception in a catch block that is lower down in the list than a superclass exception because it will be unreachable code. </a:t>
            </a:r>
          </a:p>
          <a:p>
            <a:r>
              <a:rPr lang="en-US" sz="1100"/>
              <a:t>■ Java will not allow you to declare a catch block for a checked exception type that cannot potentially be thrown by the try clause body. This is again to avoid unreachable code. </a:t>
            </a:r>
          </a:p>
        </p:txBody>
      </p:sp>
      <p:cxnSp>
        <p:nvCxnSpPr>
          <p:cNvPr id="7" name="Straight Connector 6">
            <a:extLst>
              <a:ext uri="{FF2B5EF4-FFF2-40B4-BE49-F238E27FC236}">
                <a16:creationId xmlns:a16="http://schemas.microsoft.com/office/drawing/2014/main" id="{6F6BB19F-20E9-45DD-A8A6-28247185B5ED}"/>
              </a:ext>
            </a:extLst>
          </p:cNvPr>
          <p:cNvCxnSpPr>
            <a:cxnSpLocks/>
          </p:cNvCxnSpPr>
          <p:nvPr/>
        </p:nvCxnSpPr>
        <p:spPr>
          <a:xfrm>
            <a:off x="6099380"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169050-A706-4BB3-AE51-524F42ABF71A}"/>
              </a:ext>
            </a:extLst>
          </p:cNvPr>
          <p:cNvSpPr txBox="1"/>
          <p:nvPr/>
        </p:nvSpPr>
        <p:spPr>
          <a:xfrm>
            <a:off x="6099380" y="3869"/>
            <a:ext cx="2292449" cy="369332"/>
          </a:xfrm>
          <a:prstGeom prst="rect">
            <a:avLst/>
          </a:prstGeom>
          <a:noFill/>
        </p:spPr>
        <p:txBody>
          <a:bodyPr wrap="square">
            <a:spAutoFit/>
          </a:bodyPr>
          <a:lstStyle/>
          <a:p>
            <a:pPr marL="342900" indent="-342900">
              <a:buFont typeface="Wingdings" panose="05000000000000000000" pitchFamily="2" charset="2"/>
              <a:buChar char="Ø"/>
            </a:pPr>
            <a:r>
              <a:rPr lang="en-US"/>
              <a:t>Throw vs. Throws</a:t>
            </a:r>
          </a:p>
        </p:txBody>
      </p:sp>
      <p:sp>
        <p:nvSpPr>
          <p:cNvPr id="9" name="Rectangle 8">
            <a:extLst>
              <a:ext uri="{FF2B5EF4-FFF2-40B4-BE49-F238E27FC236}">
                <a16:creationId xmlns:a16="http://schemas.microsoft.com/office/drawing/2014/main" id="{2E8D2A2C-6D58-40EB-992E-9AB87B0B77D0}"/>
              </a:ext>
            </a:extLst>
          </p:cNvPr>
          <p:cNvSpPr/>
          <p:nvPr/>
        </p:nvSpPr>
        <p:spPr>
          <a:xfrm>
            <a:off x="6150077" y="373201"/>
            <a:ext cx="6096000" cy="600164"/>
          </a:xfrm>
          <a:prstGeom prst="rect">
            <a:avLst/>
          </a:prstGeom>
        </p:spPr>
        <p:txBody>
          <a:bodyPr>
            <a:spAutoFit/>
          </a:bodyPr>
          <a:lstStyle/>
          <a:p>
            <a:r>
              <a:rPr lang="en-US" sz="1100"/>
              <a:t>The exam might test whether you are paying attention to the difference between throw and throws . Remember that throw means an exception is actually being thrown and throws indicate that the method merely has the potential to throw that exception. The following example uses both:</a:t>
            </a:r>
          </a:p>
        </p:txBody>
      </p:sp>
      <p:pic>
        <p:nvPicPr>
          <p:cNvPr id="10" name="Picture 9">
            <a:extLst>
              <a:ext uri="{FF2B5EF4-FFF2-40B4-BE49-F238E27FC236}">
                <a16:creationId xmlns:a16="http://schemas.microsoft.com/office/drawing/2014/main" id="{29C61D87-0BB0-4996-B442-1194990A1A2A}"/>
              </a:ext>
            </a:extLst>
          </p:cNvPr>
          <p:cNvPicPr>
            <a:picLocks noChangeAspect="1"/>
          </p:cNvPicPr>
          <p:nvPr/>
        </p:nvPicPr>
        <p:blipFill>
          <a:blip r:embed="rId3"/>
          <a:stretch>
            <a:fillRect/>
          </a:stretch>
        </p:blipFill>
        <p:spPr>
          <a:xfrm>
            <a:off x="6277279" y="973365"/>
            <a:ext cx="4229100" cy="571500"/>
          </a:xfrm>
          <a:prstGeom prst="rect">
            <a:avLst/>
          </a:prstGeom>
        </p:spPr>
      </p:pic>
      <p:sp>
        <p:nvSpPr>
          <p:cNvPr id="11" name="Rectangle 10">
            <a:extLst>
              <a:ext uri="{FF2B5EF4-FFF2-40B4-BE49-F238E27FC236}">
                <a16:creationId xmlns:a16="http://schemas.microsoft.com/office/drawing/2014/main" id="{1D130741-ECB8-487E-8A52-725B2592A3DD}"/>
              </a:ext>
            </a:extLst>
          </p:cNvPr>
          <p:cNvSpPr/>
          <p:nvPr/>
        </p:nvSpPr>
        <p:spPr>
          <a:xfrm>
            <a:off x="6150077" y="1544865"/>
            <a:ext cx="6041923" cy="769441"/>
          </a:xfrm>
          <a:prstGeom prst="rect">
            <a:avLst/>
          </a:prstGeom>
        </p:spPr>
        <p:txBody>
          <a:bodyPr wrap="square">
            <a:spAutoFit/>
          </a:bodyPr>
          <a:lstStyle/>
          <a:p>
            <a:r>
              <a:rPr lang="en-US" sz="1100"/>
              <a:t>This arrangement might seem strange but is actually a common pattern. The implementer of this method hasn’t written the logic to go to the database yet. Maybe the database isn’t available. The method still declares that it throws a SQLException , so any callers handle it right away and aren’t surprised later by a change in method signature. </a:t>
            </a:r>
          </a:p>
        </p:txBody>
      </p:sp>
      <p:pic>
        <p:nvPicPr>
          <p:cNvPr id="12" name="Picture 11">
            <a:extLst>
              <a:ext uri="{FF2B5EF4-FFF2-40B4-BE49-F238E27FC236}">
                <a16:creationId xmlns:a16="http://schemas.microsoft.com/office/drawing/2014/main" id="{F0387693-9F67-4706-BBF1-B17CC52AF17C}"/>
              </a:ext>
            </a:extLst>
          </p:cNvPr>
          <p:cNvPicPr>
            <a:picLocks noChangeAspect="1"/>
          </p:cNvPicPr>
          <p:nvPr/>
        </p:nvPicPr>
        <p:blipFill>
          <a:blip r:embed="rId4"/>
          <a:stretch>
            <a:fillRect/>
          </a:stretch>
        </p:blipFill>
        <p:spPr>
          <a:xfrm>
            <a:off x="6277279" y="2314306"/>
            <a:ext cx="5381625" cy="485775"/>
          </a:xfrm>
          <a:prstGeom prst="rect">
            <a:avLst/>
          </a:prstGeom>
        </p:spPr>
      </p:pic>
      <p:sp>
        <p:nvSpPr>
          <p:cNvPr id="13" name="TextBox 12">
            <a:extLst>
              <a:ext uri="{FF2B5EF4-FFF2-40B4-BE49-F238E27FC236}">
                <a16:creationId xmlns:a16="http://schemas.microsoft.com/office/drawing/2014/main" id="{1ECD0D29-BDFD-4299-8BAE-56FA366A0537}"/>
              </a:ext>
            </a:extLst>
          </p:cNvPr>
          <p:cNvSpPr txBox="1"/>
          <p:nvPr/>
        </p:nvSpPr>
        <p:spPr>
          <a:xfrm>
            <a:off x="6099379" y="2800081"/>
            <a:ext cx="4174711" cy="461665"/>
          </a:xfrm>
          <a:prstGeom prst="rect">
            <a:avLst/>
          </a:prstGeom>
          <a:noFill/>
        </p:spPr>
        <p:txBody>
          <a:bodyPr wrap="square" rtlCol="0">
            <a:spAutoFit/>
          </a:bodyPr>
          <a:lstStyle/>
          <a:p>
            <a:r>
              <a:rPr lang="en-US" sz="2400" b="1" u="sng"/>
              <a:t>2- Creating Custom Exceptions </a:t>
            </a:r>
          </a:p>
        </p:txBody>
      </p:sp>
      <p:sp>
        <p:nvSpPr>
          <p:cNvPr id="14" name="Rectangle 13">
            <a:extLst>
              <a:ext uri="{FF2B5EF4-FFF2-40B4-BE49-F238E27FC236}">
                <a16:creationId xmlns:a16="http://schemas.microsoft.com/office/drawing/2014/main" id="{3B2780D8-5718-4A14-ABE9-776562DD2376}"/>
              </a:ext>
            </a:extLst>
          </p:cNvPr>
          <p:cNvSpPr/>
          <p:nvPr/>
        </p:nvSpPr>
        <p:spPr>
          <a:xfrm>
            <a:off x="6150077" y="3261746"/>
            <a:ext cx="6096000" cy="1615827"/>
          </a:xfrm>
          <a:prstGeom prst="rect">
            <a:avLst/>
          </a:prstGeom>
        </p:spPr>
        <p:txBody>
          <a:bodyPr>
            <a:spAutoFit/>
          </a:bodyPr>
          <a:lstStyle/>
          <a:p>
            <a:r>
              <a:rPr lang="en-US" sz="1100"/>
              <a:t>Java provides many exception classes out of the box. Sometimes, you want to write a method with a more specialized type of exception. You can create your own exception class to do this. </a:t>
            </a:r>
          </a:p>
          <a:p>
            <a:endParaRPr lang="en-US" sz="1100"/>
          </a:p>
          <a:p>
            <a:r>
              <a:rPr lang="en-US" sz="1100"/>
              <a:t>When creating your own exception, you need to decide whether it should be a checked or unchecked exception. While you can extend any exception class, it is most common to extend Exception (for checked) or RuntimeException (for unchecked.) </a:t>
            </a:r>
          </a:p>
          <a:p>
            <a:endParaRPr lang="en-US" sz="1100"/>
          </a:p>
          <a:p>
            <a:r>
              <a:rPr lang="en-US" sz="1100"/>
              <a:t>Creating your own exception class is really easy. Can you figure out whether the exceptions are checked or unchecked in this example?</a:t>
            </a:r>
          </a:p>
        </p:txBody>
      </p:sp>
      <p:pic>
        <p:nvPicPr>
          <p:cNvPr id="15" name="Picture 14">
            <a:extLst>
              <a:ext uri="{FF2B5EF4-FFF2-40B4-BE49-F238E27FC236}">
                <a16:creationId xmlns:a16="http://schemas.microsoft.com/office/drawing/2014/main" id="{EEF8A65C-D49D-42F2-A5C9-6086E03445EF}"/>
              </a:ext>
            </a:extLst>
          </p:cNvPr>
          <p:cNvPicPr>
            <a:picLocks noChangeAspect="1"/>
          </p:cNvPicPr>
          <p:nvPr/>
        </p:nvPicPr>
        <p:blipFill>
          <a:blip r:embed="rId5"/>
          <a:stretch>
            <a:fillRect/>
          </a:stretch>
        </p:blipFill>
        <p:spPr>
          <a:xfrm>
            <a:off x="6234416" y="4877573"/>
            <a:ext cx="4314825" cy="1495425"/>
          </a:xfrm>
          <a:prstGeom prst="rect">
            <a:avLst/>
          </a:prstGeom>
        </p:spPr>
      </p:pic>
      <p:pic>
        <p:nvPicPr>
          <p:cNvPr id="16" name="Picture 15">
            <a:extLst>
              <a:ext uri="{FF2B5EF4-FFF2-40B4-BE49-F238E27FC236}">
                <a16:creationId xmlns:a16="http://schemas.microsoft.com/office/drawing/2014/main" id="{0BBDE7AD-4C94-4749-8A0B-3BA88B937A85}"/>
              </a:ext>
            </a:extLst>
          </p:cNvPr>
          <p:cNvPicPr>
            <a:picLocks noChangeAspect="1"/>
          </p:cNvPicPr>
          <p:nvPr/>
        </p:nvPicPr>
        <p:blipFill>
          <a:blip r:embed="rId6"/>
          <a:stretch>
            <a:fillRect/>
          </a:stretch>
        </p:blipFill>
        <p:spPr>
          <a:xfrm>
            <a:off x="2498137" y="727775"/>
            <a:ext cx="3601091" cy="2462910"/>
          </a:xfrm>
          <a:prstGeom prst="rect">
            <a:avLst/>
          </a:prstGeom>
        </p:spPr>
      </p:pic>
    </p:spTree>
    <p:extLst>
      <p:ext uri="{BB962C8B-B14F-4D97-AF65-F5344CB8AC3E}">
        <p14:creationId xmlns:p14="http://schemas.microsoft.com/office/powerpoint/2010/main" val="401000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B3ACA-59C4-489B-8CFB-580AC9AA960C}"/>
              </a:ext>
            </a:extLst>
          </p:cNvPr>
          <p:cNvSpPr/>
          <p:nvPr/>
        </p:nvSpPr>
        <p:spPr>
          <a:xfrm>
            <a:off x="0" y="0"/>
            <a:ext cx="6096000" cy="938719"/>
          </a:xfrm>
          <a:prstGeom prst="rect">
            <a:avLst/>
          </a:prstGeom>
        </p:spPr>
        <p:txBody>
          <a:bodyPr>
            <a:spAutoFit/>
          </a:bodyPr>
          <a:lstStyle/>
          <a:p>
            <a:r>
              <a:rPr lang="en-US" sz="1100"/>
              <a:t>These one-liner exception declarations are pretty useful, especially on the exam where they need to communicate quickly whether an exception is checked or unchecked. Let’s see how to pass more information in your exception. </a:t>
            </a:r>
          </a:p>
          <a:p>
            <a:endParaRPr lang="en-US" sz="1100"/>
          </a:p>
          <a:p>
            <a:r>
              <a:rPr lang="en-US" sz="1100"/>
              <a:t>The following example shows the three most common constructors defined by the Exception class:</a:t>
            </a:r>
          </a:p>
        </p:txBody>
      </p:sp>
      <p:cxnSp>
        <p:nvCxnSpPr>
          <p:cNvPr id="5" name="Straight Connector 4">
            <a:extLst>
              <a:ext uri="{FF2B5EF4-FFF2-40B4-BE49-F238E27FC236}">
                <a16:creationId xmlns:a16="http://schemas.microsoft.com/office/drawing/2014/main" id="{50A13D43-2860-41E9-A7B9-196A35662A6A}"/>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3D9393-52F2-4193-8ED4-FABFC3A04A98}"/>
              </a:ext>
            </a:extLst>
          </p:cNvPr>
          <p:cNvPicPr>
            <a:picLocks noChangeAspect="1"/>
          </p:cNvPicPr>
          <p:nvPr/>
        </p:nvPicPr>
        <p:blipFill>
          <a:blip r:embed="rId2"/>
          <a:stretch>
            <a:fillRect/>
          </a:stretch>
        </p:blipFill>
        <p:spPr>
          <a:xfrm>
            <a:off x="140110" y="938719"/>
            <a:ext cx="3505200" cy="2019300"/>
          </a:xfrm>
          <a:prstGeom prst="rect">
            <a:avLst/>
          </a:prstGeom>
        </p:spPr>
      </p:pic>
      <p:sp>
        <p:nvSpPr>
          <p:cNvPr id="7" name="Rectangle 6">
            <a:extLst>
              <a:ext uri="{FF2B5EF4-FFF2-40B4-BE49-F238E27FC236}">
                <a16:creationId xmlns:a16="http://schemas.microsoft.com/office/drawing/2014/main" id="{745F75AC-262A-4B55-B7A3-6A7659A8E34C}"/>
              </a:ext>
            </a:extLst>
          </p:cNvPr>
          <p:cNvSpPr/>
          <p:nvPr/>
        </p:nvSpPr>
        <p:spPr>
          <a:xfrm>
            <a:off x="0" y="2958019"/>
            <a:ext cx="6096000" cy="600164"/>
          </a:xfrm>
          <a:prstGeom prst="rect">
            <a:avLst/>
          </a:prstGeom>
        </p:spPr>
        <p:txBody>
          <a:bodyPr>
            <a:spAutoFit/>
          </a:bodyPr>
          <a:lstStyle/>
          <a:p>
            <a:r>
              <a:rPr lang="en-US" sz="1100"/>
              <a:t>The first constructor is the default constructor with no parameters. The second constructor shows how to wrap another exception inside yours. The third constructor shows how to pass a custom error message.</a:t>
            </a:r>
          </a:p>
        </p:txBody>
      </p:sp>
      <p:pic>
        <p:nvPicPr>
          <p:cNvPr id="8" name="Picture 7">
            <a:extLst>
              <a:ext uri="{FF2B5EF4-FFF2-40B4-BE49-F238E27FC236}">
                <a16:creationId xmlns:a16="http://schemas.microsoft.com/office/drawing/2014/main" id="{A42538BE-5446-492C-A9CA-E4EB417A45AB}"/>
              </a:ext>
            </a:extLst>
          </p:cNvPr>
          <p:cNvPicPr>
            <a:picLocks noChangeAspect="1"/>
          </p:cNvPicPr>
          <p:nvPr/>
        </p:nvPicPr>
        <p:blipFill>
          <a:blip r:embed="rId3"/>
          <a:stretch>
            <a:fillRect/>
          </a:stretch>
        </p:blipFill>
        <p:spPr>
          <a:xfrm>
            <a:off x="82499" y="3560161"/>
            <a:ext cx="5419725" cy="571500"/>
          </a:xfrm>
          <a:prstGeom prst="rect">
            <a:avLst/>
          </a:prstGeom>
        </p:spPr>
      </p:pic>
      <p:sp>
        <p:nvSpPr>
          <p:cNvPr id="10" name="Rectangle 9">
            <a:extLst>
              <a:ext uri="{FF2B5EF4-FFF2-40B4-BE49-F238E27FC236}">
                <a16:creationId xmlns:a16="http://schemas.microsoft.com/office/drawing/2014/main" id="{AA7BA405-55EB-44CE-8A30-EB7AF4EE219C}"/>
              </a:ext>
            </a:extLst>
          </p:cNvPr>
          <p:cNvSpPr/>
          <p:nvPr/>
        </p:nvSpPr>
        <p:spPr>
          <a:xfrm>
            <a:off x="0" y="4131661"/>
            <a:ext cx="6096000" cy="430887"/>
          </a:xfrm>
          <a:prstGeom prst="rect">
            <a:avLst/>
          </a:prstGeom>
        </p:spPr>
        <p:txBody>
          <a:bodyPr>
            <a:spAutoFit/>
          </a:bodyPr>
          <a:lstStyle/>
          <a:p>
            <a:r>
              <a:rPr lang="en-US" sz="1100"/>
              <a:t>Using a different constructor allows you to provide more information about what went wrong. We would get output like this if we wrote a main method with the line throw new CannotSwimException(); : </a:t>
            </a:r>
          </a:p>
        </p:txBody>
      </p:sp>
      <p:pic>
        <p:nvPicPr>
          <p:cNvPr id="11" name="Picture 10">
            <a:extLst>
              <a:ext uri="{FF2B5EF4-FFF2-40B4-BE49-F238E27FC236}">
                <a16:creationId xmlns:a16="http://schemas.microsoft.com/office/drawing/2014/main" id="{C4D3894A-502B-4061-88B3-F3EB2FE52AB4}"/>
              </a:ext>
            </a:extLst>
          </p:cNvPr>
          <p:cNvPicPr>
            <a:picLocks noChangeAspect="1"/>
          </p:cNvPicPr>
          <p:nvPr/>
        </p:nvPicPr>
        <p:blipFill>
          <a:blip r:embed="rId4"/>
          <a:stretch>
            <a:fillRect/>
          </a:stretch>
        </p:blipFill>
        <p:spPr>
          <a:xfrm>
            <a:off x="82499" y="4562548"/>
            <a:ext cx="4029075" cy="419100"/>
          </a:xfrm>
          <a:prstGeom prst="rect">
            <a:avLst/>
          </a:prstGeom>
        </p:spPr>
      </p:pic>
      <p:sp>
        <p:nvSpPr>
          <p:cNvPr id="12" name="Rectangle 11">
            <a:extLst>
              <a:ext uri="{FF2B5EF4-FFF2-40B4-BE49-F238E27FC236}">
                <a16:creationId xmlns:a16="http://schemas.microsoft.com/office/drawing/2014/main" id="{262BD3F9-39EE-4EC3-9333-530A741304FA}"/>
              </a:ext>
            </a:extLst>
          </p:cNvPr>
          <p:cNvSpPr/>
          <p:nvPr/>
        </p:nvSpPr>
        <p:spPr>
          <a:xfrm>
            <a:off x="0" y="4977319"/>
            <a:ext cx="6096000" cy="430887"/>
          </a:xfrm>
          <a:prstGeom prst="rect">
            <a:avLst/>
          </a:prstGeom>
        </p:spPr>
        <p:txBody>
          <a:bodyPr>
            <a:spAutoFit/>
          </a:bodyPr>
          <a:lstStyle/>
          <a:p>
            <a:r>
              <a:rPr lang="en-US" sz="1100"/>
              <a:t>This gives us just the exception and location. Now we change the main method to wrap an exception using the line throw new CannotSwimException(new RuntimeException()); :</a:t>
            </a:r>
          </a:p>
        </p:txBody>
      </p:sp>
      <p:pic>
        <p:nvPicPr>
          <p:cNvPr id="13" name="Picture 12">
            <a:extLst>
              <a:ext uri="{FF2B5EF4-FFF2-40B4-BE49-F238E27FC236}">
                <a16:creationId xmlns:a16="http://schemas.microsoft.com/office/drawing/2014/main" id="{486470B5-46D6-416D-808C-B8CA03751476}"/>
              </a:ext>
            </a:extLst>
          </p:cNvPr>
          <p:cNvPicPr>
            <a:picLocks noChangeAspect="1"/>
          </p:cNvPicPr>
          <p:nvPr/>
        </p:nvPicPr>
        <p:blipFill>
          <a:blip r:embed="rId5"/>
          <a:stretch>
            <a:fillRect/>
          </a:stretch>
        </p:blipFill>
        <p:spPr>
          <a:xfrm>
            <a:off x="82499" y="5421819"/>
            <a:ext cx="4953000" cy="714375"/>
          </a:xfrm>
          <a:prstGeom prst="rect">
            <a:avLst/>
          </a:prstGeom>
        </p:spPr>
      </p:pic>
      <p:sp>
        <p:nvSpPr>
          <p:cNvPr id="14" name="Rectangle 13">
            <a:extLst>
              <a:ext uri="{FF2B5EF4-FFF2-40B4-BE49-F238E27FC236}">
                <a16:creationId xmlns:a16="http://schemas.microsoft.com/office/drawing/2014/main" id="{45DE9FD7-F7E5-45CE-B14C-97910A9F664D}"/>
              </a:ext>
            </a:extLst>
          </p:cNvPr>
          <p:cNvSpPr/>
          <p:nvPr/>
        </p:nvSpPr>
        <p:spPr>
          <a:xfrm>
            <a:off x="6096000" y="-13613"/>
            <a:ext cx="6096000" cy="430887"/>
          </a:xfrm>
          <a:prstGeom prst="rect">
            <a:avLst/>
          </a:prstGeom>
        </p:spPr>
        <p:txBody>
          <a:bodyPr>
            <a:spAutoFit/>
          </a:bodyPr>
          <a:lstStyle/>
          <a:p>
            <a:r>
              <a:rPr lang="en-US" sz="1100"/>
              <a:t>This time, we find the underlying RuntimeException as well. Finally, we change the main method to pass a message using the line throw new CannotSwimException("broken fin"); :</a:t>
            </a:r>
          </a:p>
        </p:txBody>
      </p:sp>
      <p:pic>
        <p:nvPicPr>
          <p:cNvPr id="15" name="Picture 14">
            <a:extLst>
              <a:ext uri="{FF2B5EF4-FFF2-40B4-BE49-F238E27FC236}">
                <a16:creationId xmlns:a16="http://schemas.microsoft.com/office/drawing/2014/main" id="{F955E05F-B062-4847-AB2A-2E95638C02DF}"/>
              </a:ext>
            </a:extLst>
          </p:cNvPr>
          <p:cNvPicPr>
            <a:picLocks noChangeAspect="1"/>
          </p:cNvPicPr>
          <p:nvPr/>
        </p:nvPicPr>
        <p:blipFill>
          <a:blip r:embed="rId6"/>
          <a:stretch>
            <a:fillRect/>
          </a:stretch>
        </p:blipFill>
        <p:spPr>
          <a:xfrm>
            <a:off x="6205230" y="417274"/>
            <a:ext cx="4029075" cy="381000"/>
          </a:xfrm>
          <a:prstGeom prst="rect">
            <a:avLst/>
          </a:prstGeom>
        </p:spPr>
      </p:pic>
      <p:sp>
        <p:nvSpPr>
          <p:cNvPr id="16" name="Rectangle 15">
            <a:extLst>
              <a:ext uri="{FF2B5EF4-FFF2-40B4-BE49-F238E27FC236}">
                <a16:creationId xmlns:a16="http://schemas.microsoft.com/office/drawing/2014/main" id="{97AD5B66-8741-468E-9281-15E7552A23E9}"/>
              </a:ext>
            </a:extLst>
          </p:cNvPr>
          <p:cNvSpPr/>
          <p:nvPr/>
        </p:nvSpPr>
        <p:spPr>
          <a:xfrm>
            <a:off x="6096000" y="798274"/>
            <a:ext cx="6096000" cy="1107996"/>
          </a:xfrm>
          <a:prstGeom prst="rect">
            <a:avLst/>
          </a:prstGeom>
        </p:spPr>
        <p:txBody>
          <a:bodyPr>
            <a:spAutoFit/>
          </a:bodyPr>
          <a:lstStyle/>
          <a:p>
            <a:r>
              <a:rPr lang="en-US" sz="1100"/>
              <a:t>This time we see the message text in the result. You might want to provide more information about the exception depending on the problem.</a:t>
            </a:r>
          </a:p>
          <a:p>
            <a:endParaRPr lang="en-US" sz="1100"/>
          </a:p>
          <a:p>
            <a:r>
              <a:rPr lang="en-US" sz="1100"/>
              <a:t>The error messages that we’ve been showing are called a </a:t>
            </a:r>
            <a:r>
              <a:rPr lang="en-US" sz="1100" b="1" i="1"/>
              <a:t>stack trace </a:t>
            </a:r>
            <a:r>
              <a:rPr lang="en-US" sz="1100"/>
              <a:t>. They show the exception along with the method calls it took to get there. Java automatically prints the stack trace when the program handles an exception. You can also print the stack trace on your own: </a:t>
            </a:r>
          </a:p>
        </p:txBody>
      </p:sp>
      <p:pic>
        <p:nvPicPr>
          <p:cNvPr id="17" name="Picture 16">
            <a:extLst>
              <a:ext uri="{FF2B5EF4-FFF2-40B4-BE49-F238E27FC236}">
                <a16:creationId xmlns:a16="http://schemas.microsoft.com/office/drawing/2014/main" id="{10DE5F55-6468-4377-9BD4-D68B45527185}"/>
              </a:ext>
            </a:extLst>
          </p:cNvPr>
          <p:cNvPicPr>
            <a:picLocks noChangeAspect="1"/>
          </p:cNvPicPr>
          <p:nvPr/>
        </p:nvPicPr>
        <p:blipFill>
          <a:blip r:embed="rId7"/>
          <a:stretch>
            <a:fillRect/>
          </a:stretch>
        </p:blipFill>
        <p:spPr>
          <a:xfrm>
            <a:off x="6205230" y="1906270"/>
            <a:ext cx="2352675" cy="914400"/>
          </a:xfrm>
          <a:prstGeom prst="rect">
            <a:avLst/>
          </a:prstGeom>
        </p:spPr>
      </p:pic>
      <p:sp>
        <p:nvSpPr>
          <p:cNvPr id="18" name="TextBox 17">
            <a:extLst>
              <a:ext uri="{FF2B5EF4-FFF2-40B4-BE49-F238E27FC236}">
                <a16:creationId xmlns:a16="http://schemas.microsoft.com/office/drawing/2014/main" id="{5E02A8BB-59D8-441C-9769-D084996F98A8}"/>
              </a:ext>
            </a:extLst>
          </p:cNvPr>
          <p:cNvSpPr txBox="1"/>
          <p:nvPr/>
        </p:nvSpPr>
        <p:spPr>
          <a:xfrm>
            <a:off x="6099379" y="2800081"/>
            <a:ext cx="4174711" cy="461665"/>
          </a:xfrm>
          <a:prstGeom prst="rect">
            <a:avLst/>
          </a:prstGeom>
          <a:noFill/>
        </p:spPr>
        <p:txBody>
          <a:bodyPr wrap="square" rtlCol="0">
            <a:spAutoFit/>
          </a:bodyPr>
          <a:lstStyle/>
          <a:p>
            <a:r>
              <a:rPr lang="en-US" sz="2400" b="1" u="sng"/>
              <a:t>3- Using Multi-catch </a:t>
            </a:r>
          </a:p>
        </p:txBody>
      </p:sp>
      <p:sp>
        <p:nvSpPr>
          <p:cNvPr id="19" name="Rectangle 18">
            <a:extLst>
              <a:ext uri="{FF2B5EF4-FFF2-40B4-BE49-F238E27FC236}">
                <a16:creationId xmlns:a16="http://schemas.microsoft.com/office/drawing/2014/main" id="{72DCAD4A-7341-47CD-AF87-644C04B1B225}"/>
              </a:ext>
            </a:extLst>
          </p:cNvPr>
          <p:cNvSpPr/>
          <p:nvPr/>
        </p:nvSpPr>
        <p:spPr>
          <a:xfrm>
            <a:off x="6178499" y="3258101"/>
            <a:ext cx="6013497" cy="600164"/>
          </a:xfrm>
          <a:prstGeom prst="rect">
            <a:avLst/>
          </a:prstGeom>
        </p:spPr>
        <p:txBody>
          <a:bodyPr wrap="square">
            <a:spAutoFit/>
          </a:bodyPr>
          <a:lstStyle/>
          <a:p>
            <a:r>
              <a:rPr lang="en-US" sz="1100"/>
              <a:t>When something goes wrong in a program, it is common to log the error and convert it to a different exception type. In this example, we print the stack trace rather than write to a log. Next, we throw a runtime exception: </a:t>
            </a:r>
          </a:p>
        </p:txBody>
      </p:sp>
      <p:pic>
        <p:nvPicPr>
          <p:cNvPr id="20" name="Picture 19">
            <a:extLst>
              <a:ext uri="{FF2B5EF4-FFF2-40B4-BE49-F238E27FC236}">
                <a16:creationId xmlns:a16="http://schemas.microsoft.com/office/drawing/2014/main" id="{9B3DDDB8-3BD6-4EC4-A6A8-D00CDB9B8041}"/>
              </a:ext>
            </a:extLst>
          </p:cNvPr>
          <p:cNvPicPr>
            <a:picLocks noChangeAspect="1"/>
          </p:cNvPicPr>
          <p:nvPr/>
        </p:nvPicPr>
        <p:blipFill>
          <a:blip r:embed="rId8"/>
          <a:stretch>
            <a:fillRect/>
          </a:stretch>
        </p:blipFill>
        <p:spPr>
          <a:xfrm>
            <a:off x="6317840" y="3845449"/>
            <a:ext cx="4457700" cy="2409825"/>
          </a:xfrm>
          <a:prstGeom prst="rect">
            <a:avLst/>
          </a:prstGeom>
        </p:spPr>
      </p:pic>
    </p:spTree>
    <p:extLst>
      <p:ext uri="{BB962C8B-B14F-4D97-AF65-F5344CB8AC3E}">
        <p14:creationId xmlns:p14="http://schemas.microsoft.com/office/powerpoint/2010/main" val="2743372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3FD11-8C68-4FA7-8670-3D21B7615E88}"/>
              </a:ext>
            </a:extLst>
          </p:cNvPr>
          <p:cNvSpPr/>
          <p:nvPr/>
        </p:nvSpPr>
        <p:spPr>
          <a:xfrm>
            <a:off x="0" y="0"/>
            <a:ext cx="6096000" cy="769441"/>
          </a:xfrm>
          <a:prstGeom prst="rect">
            <a:avLst/>
          </a:prstGeom>
        </p:spPr>
        <p:txBody>
          <a:bodyPr>
            <a:spAutoFit/>
          </a:bodyPr>
          <a:lstStyle/>
          <a:p>
            <a:r>
              <a:rPr lang="en-US" sz="1100"/>
              <a:t>This works. However, duplicating code is bad. Think about what happens if we decide that we want to change the code to write to a log file instead of printing the stack trace. We have to be sure to change the code in two places. Before Java 7, there were two approaches to deal with this problem. One was to catch Exception instead of the specific types:</a:t>
            </a:r>
          </a:p>
        </p:txBody>
      </p:sp>
      <p:pic>
        <p:nvPicPr>
          <p:cNvPr id="5" name="Picture 4">
            <a:extLst>
              <a:ext uri="{FF2B5EF4-FFF2-40B4-BE49-F238E27FC236}">
                <a16:creationId xmlns:a16="http://schemas.microsoft.com/office/drawing/2014/main" id="{BF4BC947-E4F4-42B1-8511-1095FA0873D4}"/>
              </a:ext>
            </a:extLst>
          </p:cNvPr>
          <p:cNvPicPr>
            <a:picLocks noChangeAspect="1"/>
          </p:cNvPicPr>
          <p:nvPr/>
        </p:nvPicPr>
        <p:blipFill>
          <a:blip r:embed="rId2"/>
          <a:stretch>
            <a:fillRect/>
          </a:stretch>
        </p:blipFill>
        <p:spPr>
          <a:xfrm>
            <a:off x="125208" y="769441"/>
            <a:ext cx="3800475" cy="1828800"/>
          </a:xfrm>
          <a:prstGeom prst="rect">
            <a:avLst/>
          </a:prstGeom>
        </p:spPr>
      </p:pic>
      <p:sp>
        <p:nvSpPr>
          <p:cNvPr id="6" name="Rectangle 5">
            <a:extLst>
              <a:ext uri="{FF2B5EF4-FFF2-40B4-BE49-F238E27FC236}">
                <a16:creationId xmlns:a16="http://schemas.microsoft.com/office/drawing/2014/main" id="{6BBAFAAD-14FE-4A36-8E86-13EB4613A6E0}"/>
              </a:ext>
            </a:extLst>
          </p:cNvPr>
          <p:cNvSpPr/>
          <p:nvPr/>
        </p:nvSpPr>
        <p:spPr>
          <a:xfrm>
            <a:off x="0" y="2598241"/>
            <a:ext cx="6096000" cy="938719"/>
          </a:xfrm>
          <a:prstGeom prst="rect">
            <a:avLst/>
          </a:prstGeom>
        </p:spPr>
        <p:txBody>
          <a:bodyPr>
            <a:spAutoFit/>
          </a:bodyPr>
          <a:lstStyle/>
          <a:p>
            <a:r>
              <a:rPr lang="en-US" sz="1100"/>
              <a:t>The duplicate code is gone. However, this isn’t a good approach because it catches other exceptions too. For example, suppose that we had incorrect code that threw a NullPointerException. The catch block would catch it, which was never the intent.</a:t>
            </a:r>
          </a:p>
          <a:p>
            <a:endParaRPr lang="en-US" sz="1100"/>
          </a:p>
          <a:p>
            <a:r>
              <a:rPr lang="en-US" sz="1100"/>
              <a:t>The other approach is to extract the duplicate code into a helper method:</a:t>
            </a:r>
          </a:p>
        </p:txBody>
      </p:sp>
      <p:pic>
        <p:nvPicPr>
          <p:cNvPr id="7" name="Picture 6">
            <a:extLst>
              <a:ext uri="{FF2B5EF4-FFF2-40B4-BE49-F238E27FC236}">
                <a16:creationId xmlns:a16="http://schemas.microsoft.com/office/drawing/2014/main" id="{DE8FAE72-239A-48EC-8898-F9387E617436}"/>
              </a:ext>
            </a:extLst>
          </p:cNvPr>
          <p:cNvPicPr>
            <a:picLocks noChangeAspect="1"/>
          </p:cNvPicPr>
          <p:nvPr/>
        </p:nvPicPr>
        <p:blipFill>
          <a:blip r:embed="rId3"/>
          <a:stretch>
            <a:fillRect/>
          </a:stretch>
        </p:blipFill>
        <p:spPr>
          <a:xfrm>
            <a:off x="125208" y="3536960"/>
            <a:ext cx="4010025" cy="3009900"/>
          </a:xfrm>
          <a:prstGeom prst="rect">
            <a:avLst/>
          </a:prstGeom>
        </p:spPr>
      </p:pic>
      <p:cxnSp>
        <p:nvCxnSpPr>
          <p:cNvPr id="8" name="Straight Connector 7">
            <a:extLst>
              <a:ext uri="{FF2B5EF4-FFF2-40B4-BE49-F238E27FC236}">
                <a16:creationId xmlns:a16="http://schemas.microsoft.com/office/drawing/2014/main" id="{710511AD-E8C4-44F2-9DF3-774F5CE650C2}"/>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4472B62-EFA4-4217-A54C-3448838182C1}"/>
              </a:ext>
            </a:extLst>
          </p:cNvPr>
          <p:cNvSpPr/>
          <p:nvPr/>
        </p:nvSpPr>
        <p:spPr>
          <a:xfrm>
            <a:off x="6096000" y="0"/>
            <a:ext cx="6096000" cy="1107996"/>
          </a:xfrm>
          <a:prstGeom prst="rect">
            <a:avLst/>
          </a:prstGeom>
        </p:spPr>
        <p:txBody>
          <a:bodyPr>
            <a:spAutoFit/>
          </a:bodyPr>
          <a:lstStyle/>
          <a:p>
            <a:r>
              <a:rPr lang="en-US" sz="1100"/>
              <a:t>The duplicate code is mostly gone now. We still have a little duplication in that the code calls handleException() in two places. The code also is longer and a bit harder to read. </a:t>
            </a:r>
          </a:p>
          <a:p>
            <a:endParaRPr lang="en-US" sz="1100"/>
          </a:p>
          <a:p>
            <a:r>
              <a:rPr lang="en-US" sz="1100"/>
              <a:t>The Java language designers recognized that this situation is an undesirable tradeoff. In Java 7, they introduced the ability to catch multiple exceptions in the same catch block, also known as multi-catch. Now we have an elegant solution to the problem:</a:t>
            </a:r>
          </a:p>
        </p:txBody>
      </p:sp>
      <p:pic>
        <p:nvPicPr>
          <p:cNvPr id="10" name="Picture 9">
            <a:extLst>
              <a:ext uri="{FF2B5EF4-FFF2-40B4-BE49-F238E27FC236}">
                <a16:creationId xmlns:a16="http://schemas.microsoft.com/office/drawing/2014/main" id="{60510035-EFB5-4973-9AA1-B8FD207FAAA9}"/>
              </a:ext>
            </a:extLst>
          </p:cNvPr>
          <p:cNvPicPr>
            <a:picLocks noChangeAspect="1"/>
          </p:cNvPicPr>
          <p:nvPr/>
        </p:nvPicPr>
        <p:blipFill>
          <a:blip r:embed="rId4"/>
          <a:stretch>
            <a:fillRect/>
          </a:stretch>
        </p:blipFill>
        <p:spPr>
          <a:xfrm>
            <a:off x="6221208" y="1107996"/>
            <a:ext cx="3829050" cy="1819275"/>
          </a:xfrm>
          <a:prstGeom prst="rect">
            <a:avLst/>
          </a:prstGeom>
        </p:spPr>
      </p:pic>
      <p:sp>
        <p:nvSpPr>
          <p:cNvPr id="11" name="Rectangle 10">
            <a:extLst>
              <a:ext uri="{FF2B5EF4-FFF2-40B4-BE49-F238E27FC236}">
                <a16:creationId xmlns:a16="http://schemas.microsoft.com/office/drawing/2014/main" id="{21FB3360-07F4-4B6D-B7CC-3343D35C13F1}"/>
              </a:ext>
            </a:extLst>
          </p:cNvPr>
          <p:cNvSpPr/>
          <p:nvPr/>
        </p:nvSpPr>
        <p:spPr>
          <a:xfrm>
            <a:off x="6096000" y="2927271"/>
            <a:ext cx="6096000" cy="1446550"/>
          </a:xfrm>
          <a:prstGeom prst="rect">
            <a:avLst/>
          </a:prstGeom>
        </p:spPr>
        <p:txBody>
          <a:bodyPr>
            <a:spAutoFit/>
          </a:bodyPr>
          <a:lstStyle/>
          <a:p>
            <a:r>
              <a:rPr lang="en-US" sz="1100"/>
              <a:t>This is much better. There’s no duplicate code, the common logic is all in one place, and the logic is exactly where we would expect to find it.</a:t>
            </a:r>
          </a:p>
          <a:p>
            <a:endParaRPr lang="en-US" sz="1100"/>
          </a:p>
          <a:p>
            <a:r>
              <a:rPr lang="en-US" sz="1100"/>
              <a:t>Figure 6.3 shows the syntax of multi-catch. It’s like a regular catch clause, except two or more exception types are specified separated by a pipe. The pipe is also used as the “or” operator, making it easy to remember that you can use either/or of the exception types. Notice how there is only one variable name in the catch clause. Java is saying that the variable named e can be of type Exception1 or Exception2.</a:t>
            </a:r>
          </a:p>
        </p:txBody>
      </p:sp>
      <p:pic>
        <p:nvPicPr>
          <p:cNvPr id="12" name="Picture 11">
            <a:extLst>
              <a:ext uri="{FF2B5EF4-FFF2-40B4-BE49-F238E27FC236}">
                <a16:creationId xmlns:a16="http://schemas.microsoft.com/office/drawing/2014/main" id="{2B166CE4-536F-412F-9059-F5E8B9E5E4E0}"/>
              </a:ext>
            </a:extLst>
          </p:cNvPr>
          <p:cNvPicPr>
            <a:picLocks noChangeAspect="1"/>
          </p:cNvPicPr>
          <p:nvPr/>
        </p:nvPicPr>
        <p:blipFill>
          <a:blip r:embed="rId5"/>
          <a:stretch>
            <a:fillRect/>
          </a:stretch>
        </p:blipFill>
        <p:spPr>
          <a:xfrm>
            <a:off x="6180343" y="4346585"/>
            <a:ext cx="4171950" cy="1390650"/>
          </a:xfrm>
          <a:prstGeom prst="rect">
            <a:avLst/>
          </a:prstGeom>
        </p:spPr>
      </p:pic>
      <p:sp>
        <p:nvSpPr>
          <p:cNvPr id="13" name="Rectangle 12">
            <a:extLst>
              <a:ext uri="{FF2B5EF4-FFF2-40B4-BE49-F238E27FC236}">
                <a16:creationId xmlns:a16="http://schemas.microsoft.com/office/drawing/2014/main" id="{75F4BA4E-A2C8-4FDA-834B-5813624B3D86}"/>
              </a:ext>
            </a:extLst>
          </p:cNvPr>
          <p:cNvSpPr/>
          <p:nvPr/>
        </p:nvSpPr>
        <p:spPr>
          <a:xfrm>
            <a:off x="6096000" y="5737235"/>
            <a:ext cx="6096000" cy="600164"/>
          </a:xfrm>
          <a:prstGeom prst="rect">
            <a:avLst/>
          </a:prstGeom>
        </p:spPr>
        <p:txBody>
          <a:bodyPr>
            <a:spAutoFit/>
          </a:bodyPr>
          <a:lstStyle/>
          <a:p>
            <a:r>
              <a:rPr lang="en-US" sz="1100"/>
              <a:t>The exam might try to trick you with invalid syntax. Remember that the exceptions can be listed in any order within the catch clause. However, the variable name must appear only once and at the end. Do you see why these are valid or invalid?</a:t>
            </a:r>
          </a:p>
        </p:txBody>
      </p:sp>
      <p:pic>
        <p:nvPicPr>
          <p:cNvPr id="14" name="Picture 13">
            <a:extLst>
              <a:ext uri="{FF2B5EF4-FFF2-40B4-BE49-F238E27FC236}">
                <a16:creationId xmlns:a16="http://schemas.microsoft.com/office/drawing/2014/main" id="{795B4AD4-65BA-4E56-8BC7-CAC9BF1EFC06}"/>
              </a:ext>
            </a:extLst>
          </p:cNvPr>
          <p:cNvPicPr>
            <a:picLocks noChangeAspect="1"/>
          </p:cNvPicPr>
          <p:nvPr/>
        </p:nvPicPr>
        <p:blipFill>
          <a:blip r:embed="rId6"/>
          <a:stretch>
            <a:fillRect/>
          </a:stretch>
        </p:blipFill>
        <p:spPr>
          <a:xfrm>
            <a:off x="2003749" y="1887586"/>
            <a:ext cx="4007906" cy="372100"/>
          </a:xfrm>
          <a:prstGeom prst="rect">
            <a:avLst/>
          </a:prstGeom>
        </p:spPr>
      </p:pic>
    </p:spTree>
    <p:extLst>
      <p:ext uri="{BB962C8B-B14F-4D97-AF65-F5344CB8AC3E}">
        <p14:creationId xmlns:p14="http://schemas.microsoft.com/office/powerpoint/2010/main" val="2425081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E1F11C-4A35-49F4-8BBA-C92D17879096}"/>
              </a:ext>
            </a:extLst>
          </p:cNvPr>
          <p:cNvSpPr/>
          <p:nvPr/>
        </p:nvSpPr>
        <p:spPr>
          <a:xfrm>
            <a:off x="0" y="718683"/>
            <a:ext cx="6096000" cy="430887"/>
          </a:xfrm>
          <a:prstGeom prst="rect">
            <a:avLst/>
          </a:prstGeom>
        </p:spPr>
        <p:txBody>
          <a:bodyPr>
            <a:spAutoFit/>
          </a:bodyPr>
          <a:lstStyle/>
          <a:p>
            <a:r>
              <a:rPr lang="en-US" sz="1100"/>
              <a:t>Java intends multi-catch to be used for exceptions that aren’t related, and it prevents you from specifying redundant types in a multi-catch. Do you see what is wrong here?</a:t>
            </a:r>
          </a:p>
        </p:txBody>
      </p:sp>
      <p:pic>
        <p:nvPicPr>
          <p:cNvPr id="6" name="Picture 5">
            <a:extLst>
              <a:ext uri="{FF2B5EF4-FFF2-40B4-BE49-F238E27FC236}">
                <a16:creationId xmlns:a16="http://schemas.microsoft.com/office/drawing/2014/main" id="{18354CFA-A4B3-47AE-ABB7-CCF1E022A923}"/>
              </a:ext>
            </a:extLst>
          </p:cNvPr>
          <p:cNvPicPr>
            <a:picLocks noChangeAspect="1"/>
          </p:cNvPicPr>
          <p:nvPr/>
        </p:nvPicPr>
        <p:blipFill>
          <a:blip r:embed="rId2"/>
          <a:stretch>
            <a:fillRect/>
          </a:stretch>
        </p:blipFill>
        <p:spPr>
          <a:xfrm>
            <a:off x="100508" y="1083204"/>
            <a:ext cx="4800600" cy="600075"/>
          </a:xfrm>
          <a:prstGeom prst="rect">
            <a:avLst/>
          </a:prstGeom>
        </p:spPr>
      </p:pic>
      <p:sp>
        <p:nvSpPr>
          <p:cNvPr id="7" name="Rectangle 6">
            <a:extLst>
              <a:ext uri="{FF2B5EF4-FFF2-40B4-BE49-F238E27FC236}">
                <a16:creationId xmlns:a16="http://schemas.microsoft.com/office/drawing/2014/main" id="{6C733E1E-D60D-4BE1-9911-AC5193A94BE6}"/>
              </a:ext>
            </a:extLst>
          </p:cNvPr>
          <p:cNvSpPr/>
          <p:nvPr/>
        </p:nvSpPr>
        <p:spPr>
          <a:xfrm>
            <a:off x="0" y="1683279"/>
            <a:ext cx="6096000" cy="430887"/>
          </a:xfrm>
          <a:prstGeom prst="rect">
            <a:avLst/>
          </a:prstGeom>
        </p:spPr>
        <p:txBody>
          <a:bodyPr>
            <a:spAutoFit/>
          </a:bodyPr>
          <a:lstStyle/>
          <a:p>
            <a:r>
              <a:rPr lang="en-US" sz="1100"/>
              <a:t>Since we can omit that exception type without changing the behavior of the program, Java does not allow declaring it. The correct code is as follows:</a:t>
            </a:r>
          </a:p>
        </p:txBody>
      </p:sp>
      <p:pic>
        <p:nvPicPr>
          <p:cNvPr id="8" name="Picture 7">
            <a:extLst>
              <a:ext uri="{FF2B5EF4-FFF2-40B4-BE49-F238E27FC236}">
                <a16:creationId xmlns:a16="http://schemas.microsoft.com/office/drawing/2014/main" id="{2A1BDACC-A5D9-4E36-8A5A-134DB4A201F4}"/>
              </a:ext>
            </a:extLst>
          </p:cNvPr>
          <p:cNvPicPr>
            <a:picLocks noChangeAspect="1"/>
          </p:cNvPicPr>
          <p:nvPr/>
        </p:nvPicPr>
        <p:blipFill>
          <a:blip r:embed="rId3"/>
          <a:stretch>
            <a:fillRect/>
          </a:stretch>
        </p:blipFill>
        <p:spPr>
          <a:xfrm>
            <a:off x="100508" y="2121540"/>
            <a:ext cx="1866900" cy="590550"/>
          </a:xfrm>
          <a:prstGeom prst="rect">
            <a:avLst/>
          </a:prstGeom>
        </p:spPr>
      </p:pic>
      <p:pic>
        <p:nvPicPr>
          <p:cNvPr id="10" name="Picture 9">
            <a:extLst>
              <a:ext uri="{FF2B5EF4-FFF2-40B4-BE49-F238E27FC236}">
                <a16:creationId xmlns:a16="http://schemas.microsoft.com/office/drawing/2014/main" id="{0169C37F-A71F-4CB7-8F93-18288A2F7A2C}"/>
              </a:ext>
            </a:extLst>
          </p:cNvPr>
          <p:cNvPicPr>
            <a:picLocks noChangeAspect="1"/>
          </p:cNvPicPr>
          <p:nvPr/>
        </p:nvPicPr>
        <p:blipFill>
          <a:blip r:embed="rId4"/>
          <a:stretch>
            <a:fillRect/>
          </a:stretch>
        </p:blipFill>
        <p:spPr>
          <a:xfrm>
            <a:off x="3538895" y="1296140"/>
            <a:ext cx="2147529" cy="385909"/>
          </a:xfrm>
          <a:prstGeom prst="rect">
            <a:avLst/>
          </a:prstGeom>
        </p:spPr>
      </p:pic>
      <p:sp>
        <p:nvSpPr>
          <p:cNvPr id="11" name="Rectangle 10">
            <a:extLst>
              <a:ext uri="{FF2B5EF4-FFF2-40B4-BE49-F238E27FC236}">
                <a16:creationId xmlns:a16="http://schemas.microsoft.com/office/drawing/2014/main" id="{0F175F2B-3ABD-4517-B39E-F7F8C090999C}"/>
              </a:ext>
            </a:extLst>
          </p:cNvPr>
          <p:cNvSpPr/>
          <p:nvPr/>
        </p:nvSpPr>
        <p:spPr>
          <a:xfrm>
            <a:off x="0" y="2698101"/>
            <a:ext cx="6096000" cy="1954381"/>
          </a:xfrm>
          <a:prstGeom prst="rect">
            <a:avLst/>
          </a:prstGeom>
        </p:spPr>
        <p:txBody>
          <a:bodyPr>
            <a:spAutoFit/>
          </a:bodyPr>
          <a:lstStyle/>
          <a:p>
            <a:r>
              <a:rPr lang="en-US" sz="1100"/>
              <a:t>With multi-catch, we no longer have a specific type of exception. Java uses the common Exception superclass for the variable internally. However, the intent isn’t really to have any old random exception in there. It wouldn’t make sense to shove an </a:t>
            </a:r>
            <a:r>
              <a:rPr lang="en-US" sz="1100" err="1"/>
              <a:t>IllegalStateException</a:t>
            </a:r>
            <a:r>
              <a:rPr lang="en-US" sz="1100"/>
              <a:t> in e. That would just make the code more complicated. Imagine that you wanted to rethrow the exception and it could be any old type. To avoid these problems and complexity, Java forbids reassigning the exception variable in a multi-catch situation. </a:t>
            </a:r>
          </a:p>
          <a:p>
            <a:endParaRPr lang="en-US" sz="1100"/>
          </a:p>
          <a:p>
            <a:r>
              <a:rPr lang="en-US" sz="1100"/>
              <a:t>This is scarcely a hardship given that it is bad practice to reassign the variable to begin with! Since Java is big on backward compatibility, this bad practice is still permitted when catching a single exception type.</a:t>
            </a:r>
          </a:p>
          <a:p>
            <a:endParaRPr lang="en-US" sz="1100"/>
          </a:p>
          <a:p>
            <a:r>
              <a:rPr lang="en-US" sz="1100"/>
              <a:t>To review multi-catch, see how many errors you can find in this try statement. </a:t>
            </a:r>
          </a:p>
        </p:txBody>
      </p:sp>
      <p:pic>
        <p:nvPicPr>
          <p:cNvPr id="13" name="Picture 12">
            <a:extLst>
              <a:ext uri="{FF2B5EF4-FFF2-40B4-BE49-F238E27FC236}">
                <a16:creationId xmlns:a16="http://schemas.microsoft.com/office/drawing/2014/main" id="{B47B166F-5E55-4806-A04B-3CF0A48461EE}"/>
              </a:ext>
            </a:extLst>
          </p:cNvPr>
          <p:cNvPicPr>
            <a:picLocks noChangeAspect="1"/>
          </p:cNvPicPr>
          <p:nvPr/>
        </p:nvPicPr>
        <p:blipFill>
          <a:blip r:embed="rId5"/>
          <a:stretch>
            <a:fillRect/>
          </a:stretch>
        </p:blipFill>
        <p:spPr>
          <a:xfrm>
            <a:off x="100508" y="4608910"/>
            <a:ext cx="5153025" cy="2247900"/>
          </a:xfrm>
          <a:prstGeom prst="rect">
            <a:avLst/>
          </a:prstGeom>
        </p:spPr>
      </p:pic>
      <p:pic>
        <p:nvPicPr>
          <p:cNvPr id="14" name="Picture 13">
            <a:extLst>
              <a:ext uri="{FF2B5EF4-FFF2-40B4-BE49-F238E27FC236}">
                <a16:creationId xmlns:a16="http://schemas.microsoft.com/office/drawing/2014/main" id="{6E0A5AAA-548C-4A82-A14A-1ABE22C148AD}"/>
              </a:ext>
            </a:extLst>
          </p:cNvPr>
          <p:cNvPicPr>
            <a:picLocks noChangeAspect="1"/>
          </p:cNvPicPr>
          <p:nvPr/>
        </p:nvPicPr>
        <p:blipFill>
          <a:blip r:embed="rId6"/>
          <a:stretch>
            <a:fillRect/>
          </a:stretch>
        </p:blipFill>
        <p:spPr>
          <a:xfrm>
            <a:off x="100508" y="7956"/>
            <a:ext cx="4943475" cy="771525"/>
          </a:xfrm>
          <a:prstGeom prst="rect">
            <a:avLst/>
          </a:prstGeom>
        </p:spPr>
      </p:pic>
      <p:pic>
        <p:nvPicPr>
          <p:cNvPr id="15" name="Picture 14">
            <a:extLst>
              <a:ext uri="{FF2B5EF4-FFF2-40B4-BE49-F238E27FC236}">
                <a16:creationId xmlns:a16="http://schemas.microsoft.com/office/drawing/2014/main" id="{EBD40461-69AA-439A-A528-B73801E57B2B}"/>
              </a:ext>
            </a:extLst>
          </p:cNvPr>
          <p:cNvPicPr>
            <a:picLocks noChangeAspect="1"/>
          </p:cNvPicPr>
          <p:nvPr/>
        </p:nvPicPr>
        <p:blipFill>
          <a:blip r:embed="rId4"/>
          <a:stretch>
            <a:fillRect/>
          </a:stretch>
        </p:blipFill>
        <p:spPr>
          <a:xfrm>
            <a:off x="3633839" y="53913"/>
            <a:ext cx="2014793" cy="674295"/>
          </a:xfrm>
          <a:prstGeom prst="rect">
            <a:avLst/>
          </a:prstGeom>
        </p:spPr>
      </p:pic>
      <p:cxnSp>
        <p:nvCxnSpPr>
          <p:cNvPr id="16" name="Straight Connector 15">
            <a:extLst>
              <a:ext uri="{FF2B5EF4-FFF2-40B4-BE49-F238E27FC236}">
                <a16:creationId xmlns:a16="http://schemas.microsoft.com/office/drawing/2014/main" id="{2D88EF8D-5C54-495C-A203-4413598C3B57}"/>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88815B-2240-4821-9222-48E3D9BB5048}"/>
              </a:ext>
            </a:extLst>
          </p:cNvPr>
          <p:cNvSpPr txBox="1"/>
          <p:nvPr/>
        </p:nvSpPr>
        <p:spPr>
          <a:xfrm>
            <a:off x="6096000" y="-51842"/>
            <a:ext cx="4174711" cy="461665"/>
          </a:xfrm>
          <a:prstGeom prst="rect">
            <a:avLst/>
          </a:prstGeom>
          <a:noFill/>
        </p:spPr>
        <p:txBody>
          <a:bodyPr wrap="square" rtlCol="0">
            <a:spAutoFit/>
          </a:bodyPr>
          <a:lstStyle/>
          <a:p>
            <a:r>
              <a:rPr lang="en-US" sz="2400" b="1" u="sng"/>
              <a:t>4- Using Try-With-Resources </a:t>
            </a:r>
          </a:p>
        </p:txBody>
      </p:sp>
      <p:sp>
        <p:nvSpPr>
          <p:cNvPr id="18" name="Rectangle 17">
            <a:extLst>
              <a:ext uri="{FF2B5EF4-FFF2-40B4-BE49-F238E27FC236}">
                <a16:creationId xmlns:a16="http://schemas.microsoft.com/office/drawing/2014/main" id="{D1EC58A0-4A57-49B4-8D0A-5FF741C5C115}"/>
              </a:ext>
            </a:extLst>
          </p:cNvPr>
          <p:cNvSpPr/>
          <p:nvPr/>
        </p:nvSpPr>
        <p:spPr>
          <a:xfrm>
            <a:off x="6133961" y="333162"/>
            <a:ext cx="6096000" cy="1277273"/>
          </a:xfrm>
          <a:prstGeom prst="rect">
            <a:avLst/>
          </a:prstGeom>
        </p:spPr>
        <p:txBody>
          <a:bodyPr>
            <a:spAutoFit/>
          </a:bodyPr>
          <a:lstStyle/>
          <a:p>
            <a:r>
              <a:rPr lang="en-US" sz="1100"/>
              <a:t>Multi-catch allows you to write code without duplication. Another problem arises with duplication in finally blocks. As you’ll see in Chapters 8, 9, and 10, it is important to close resources when you are finished with them. For the exam, a resource is typically a file or database. </a:t>
            </a:r>
          </a:p>
          <a:p>
            <a:endParaRPr lang="en-US" sz="1100"/>
          </a:p>
          <a:p>
            <a:r>
              <a:rPr lang="en-US" sz="1100"/>
              <a:t>Imagine that you want to write a simple method to read the first line of one file and write it to another file. Prior to Java 7, your code would look like the following. Pay attention to the try-catch statements. You’ll learn how to write the actual code by reading and writing code in Chapter 9.</a:t>
            </a:r>
          </a:p>
        </p:txBody>
      </p:sp>
      <p:pic>
        <p:nvPicPr>
          <p:cNvPr id="19" name="Picture 18">
            <a:extLst>
              <a:ext uri="{FF2B5EF4-FFF2-40B4-BE49-F238E27FC236}">
                <a16:creationId xmlns:a16="http://schemas.microsoft.com/office/drawing/2014/main" id="{B2599C39-2B4B-458F-AE94-A1EB7078F692}"/>
              </a:ext>
            </a:extLst>
          </p:cNvPr>
          <p:cNvPicPr>
            <a:picLocks noChangeAspect="1"/>
          </p:cNvPicPr>
          <p:nvPr/>
        </p:nvPicPr>
        <p:blipFill>
          <a:blip r:embed="rId7"/>
          <a:stretch>
            <a:fillRect/>
          </a:stretch>
        </p:blipFill>
        <p:spPr>
          <a:xfrm>
            <a:off x="6252087" y="1571336"/>
            <a:ext cx="4953000" cy="2200275"/>
          </a:xfrm>
          <a:prstGeom prst="rect">
            <a:avLst/>
          </a:prstGeom>
        </p:spPr>
      </p:pic>
      <p:sp>
        <p:nvSpPr>
          <p:cNvPr id="20" name="Rectangle 19">
            <a:extLst>
              <a:ext uri="{FF2B5EF4-FFF2-40B4-BE49-F238E27FC236}">
                <a16:creationId xmlns:a16="http://schemas.microsoft.com/office/drawing/2014/main" id="{9179AEB6-15AF-439C-AE8B-DB20D05489CB}"/>
              </a:ext>
            </a:extLst>
          </p:cNvPr>
          <p:cNvSpPr/>
          <p:nvPr/>
        </p:nvSpPr>
        <p:spPr>
          <a:xfrm>
            <a:off x="6133961" y="3771611"/>
            <a:ext cx="6096000" cy="769441"/>
          </a:xfrm>
          <a:prstGeom prst="rect">
            <a:avLst/>
          </a:prstGeom>
        </p:spPr>
        <p:txBody>
          <a:bodyPr>
            <a:spAutoFit/>
          </a:bodyPr>
          <a:lstStyle/>
          <a:p>
            <a:r>
              <a:rPr lang="en-US" sz="1100"/>
              <a:t>That’s twelve lines of code to do something quite simple, and we don’t even deal with catching the exception. The sidebar, “Ensuring Resources Are Closed,” explains why so much code is needed to do something so simple. Switching to the try-with-resources syntax introduced in Java 7, it can be rewritten as follows: </a:t>
            </a:r>
          </a:p>
        </p:txBody>
      </p:sp>
      <p:pic>
        <p:nvPicPr>
          <p:cNvPr id="23" name="Picture 22">
            <a:extLst>
              <a:ext uri="{FF2B5EF4-FFF2-40B4-BE49-F238E27FC236}">
                <a16:creationId xmlns:a16="http://schemas.microsoft.com/office/drawing/2014/main" id="{B1D9CB47-876A-400C-862B-3394E90BA349}"/>
              </a:ext>
            </a:extLst>
          </p:cNvPr>
          <p:cNvPicPr>
            <a:picLocks noChangeAspect="1"/>
          </p:cNvPicPr>
          <p:nvPr/>
        </p:nvPicPr>
        <p:blipFill>
          <a:blip r:embed="rId8"/>
          <a:stretch>
            <a:fillRect/>
          </a:stretch>
        </p:blipFill>
        <p:spPr>
          <a:xfrm>
            <a:off x="6305550" y="4541052"/>
            <a:ext cx="5067300" cy="1123950"/>
          </a:xfrm>
          <a:prstGeom prst="rect">
            <a:avLst/>
          </a:prstGeom>
        </p:spPr>
      </p:pic>
      <p:sp>
        <p:nvSpPr>
          <p:cNvPr id="24" name="Rectangle 23">
            <a:extLst>
              <a:ext uri="{FF2B5EF4-FFF2-40B4-BE49-F238E27FC236}">
                <a16:creationId xmlns:a16="http://schemas.microsoft.com/office/drawing/2014/main" id="{DAEC2E8D-7BC1-49BD-9586-B2B7D9C0B0FE}"/>
              </a:ext>
            </a:extLst>
          </p:cNvPr>
          <p:cNvSpPr/>
          <p:nvPr/>
        </p:nvSpPr>
        <p:spPr>
          <a:xfrm>
            <a:off x="6252087" y="5748799"/>
            <a:ext cx="6096000" cy="1107996"/>
          </a:xfrm>
          <a:prstGeom prst="rect">
            <a:avLst/>
          </a:prstGeom>
        </p:spPr>
        <p:txBody>
          <a:bodyPr>
            <a:spAutoFit/>
          </a:bodyPr>
          <a:lstStyle/>
          <a:p>
            <a:r>
              <a:rPr lang="en-US" sz="1100"/>
              <a:t>The new version has half as many lines! There is no longer code just to close resources. The new </a:t>
            </a:r>
            <a:r>
              <a:rPr lang="en-US" sz="1100" b="1" i="1"/>
              <a:t>try-with-resources</a:t>
            </a:r>
            <a:r>
              <a:rPr lang="en-US" sz="1100"/>
              <a:t> statement automatically closes all resources opened in the try clause. This feature is also known as </a:t>
            </a:r>
            <a:r>
              <a:rPr lang="en-US" sz="1100" b="1" i="1"/>
              <a:t>automatic resource management</a:t>
            </a:r>
            <a:r>
              <a:rPr lang="en-US" sz="1100"/>
              <a:t>, because Java automatically takes care of the closing. </a:t>
            </a:r>
          </a:p>
          <a:p>
            <a:endParaRPr lang="en-US" sz="1100"/>
          </a:p>
          <a:p>
            <a:r>
              <a:rPr lang="en-US" sz="1100"/>
              <a:t>In the following sections, we will look at the try-with-resources syntax and how to indicate a resource can be automatically closed. We will introduce suppressed exceptions.</a:t>
            </a:r>
          </a:p>
        </p:txBody>
      </p:sp>
      <p:pic>
        <p:nvPicPr>
          <p:cNvPr id="21" name="Picture 20">
            <a:extLst>
              <a:ext uri="{FF2B5EF4-FFF2-40B4-BE49-F238E27FC236}">
                <a16:creationId xmlns:a16="http://schemas.microsoft.com/office/drawing/2014/main" id="{2D3F4580-4902-4AE6-897C-7C82B47FE9AB}"/>
              </a:ext>
            </a:extLst>
          </p:cNvPr>
          <p:cNvPicPr>
            <a:picLocks noChangeAspect="1"/>
          </p:cNvPicPr>
          <p:nvPr/>
        </p:nvPicPr>
        <p:blipFill>
          <a:blip r:embed="rId4"/>
          <a:stretch>
            <a:fillRect/>
          </a:stretch>
        </p:blipFill>
        <p:spPr>
          <a:xfrm>
            <a:off x="2573747" y="4608910"/>
            <a:ext cx="2147529" cy="384191"/>
          </a:xfrm>
          <a:prstGeom prst="rect">
            <a:avLst/>
          </a:prstGeom>
        </p:spPr>
      </p:pic>
      <p:sp>
        <p:nvSpPr>
          <p:cNvPr id="22" name="TextBox 21">
            <a:extLst>
              <a:ext uri="{FF2B5EF4-FFF2-40B4-BE49-F238E27FC236}">
                <a16:creationId xmlns:a16="http://schemas.microsoft.com/office/drawing/2014/main" id="{51C0CE5C-BF2D-4ACE-96DD-0BBCAA2227DB}"/>
              </a:ext>
            </a:extLst>
          </p:cNvPr>
          <p:cNvSpPr txBox="1"/>
          <p:nvPr/>
        </p:nvSpPr>
        <p:spPr>
          <a:xfrm>
            <a:off x="2537785" y="6190250"/>
            <a:ext cx="3285965" cy="263815"/>
          </a:xfrm>
          <a:prstGeom prst="rect">
            <a:avLst/>
          </a:prstGeom>
          <a:noFill/>
        </p:spPr>
        <p:txBody>
          <a:bodyPr wrap="square">
            <a:spAutoFit/>
          </a:bodyPr>
          <a:lstStyle/>
          <a:p>
            <a:r>
              <a:rPr lang="en-US" sz="1100"/>
              <a:t>Line 15 Line 16 Line 17 Line ,18 and 19 are reversed</a:t>
            </a:r>
          </a:p>
        </p:txBody>
      </p:sp>
      <p:pic>
        <p:nvPicPr>
          <p:cNvPr id="25" name="Picture 24">
            <a:extLst>
              <a:ext uri="{FF2B5EF4-FFF2-40B4-BE49-F238E27FC236}">
                <a16:creationId xmlns:a16="http://schemas.microsoft.com/office/drawing/2014/main" id="{2C48E47B-90F7-4B11-8E35-4BDD7F3F9C1C}"/>
              </a:ext>
            </a:extLst>
          </p:cNvPr>
          <p:cNvPicPr>
            <a:picLocks noChangeAspect="1"/>
          </p:cNvPicPr>
          <p:nvPr/>
        </p:nvPicPr>
        <p:blipFill>
          <a:blip r:embed="rId4"/>
          <a:stretch>
            <a:fillRect/>
          </a:stretch>
        </p:blipFill>
        <p:spPr>
          <a:xfrm>
            <a:off x="2440397" y="5911570"/>
            <a:ext cx="3484291" cy="552007"/>
          </a:xfrm>
          <a:prstGeom prst="rect">
            <a:avLst/>
          </a:prstGeom>
        </p:spPr>
      </p:pic>
    </p:spTree>
    <p:extLst>
      <p:ext uri="{BB962C8B-B14F-4D97-AF65-F5344CB8AC3E}">
        <p14:creationId xmlns:p14="http://schemas.microsoft.com/office/powerpoint/2010/main" val="552784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1289F-3AEB-4AC3-A536-F8924F393884}"/>
              </a:ext>
            </a:extLst>
          </p:cNvPr>
          <p:cNvPicPr>
            <a:picLocks noChangeAspect="1"/>
          </p:cNvPicPr>
          <p:nvPr/>
        </p:nvPicPr>
        <p:blipFill>
          <a:blip r:embed="rId2"/>
          <a:stretch>
            <a:fillRect/>
          </a:stretch>
        </p:blipFill>
        <p:spPr>
          <a:xfrm>
            <a:off x="0" y="0"/>
            <a:ext cx="5438775" cy="5648325"/>
          </a:xfrm>
          <a:prstGeom prst="rect">
            <a:avLst/>
          </a:prstGeom>
        </p:spPr>
      </p:pic>
      <p:sp>
        <p:nvSpPr>
          <p:cNvPr id="5" name="TextBox 4">
            <a:extLst>
              <a:ext uri="{FF2B5EF4-FFF2-40B4-BE49-F238E27FC236}">
                <a16:creationId xmlns:a16="http://schemas.microsoft.com/office/drawing/2014/main" id="{29EAFB87-BD51-4BD3-8A9F-2769675B5002}"/>
              </a:ext>
            </a:extLst>
          </p:cNvPr>
          <p:cNvSpPr txBox="1"/>
          <p:nvPr/>
        </p:nvSpPr>
        <p:spPr>
          <a:xfrm>
            <a:off x="0" y="5648325"/>
            <a:ext cx="3038168" cy="369332"/>
          </a:xfrm>
          <a:prstGeom prst="rect">
            <a:avLst/>
          </a:prstGeom>
          <a:noFill/>
        </p:spPr>
        <p:txBody>
          <a:bodyPr wrap="square">
            <a:spAutoFit/>
          </a:bodyPr>
          <a:lstStyle/>
          <a:p>
            <a:pPr marL="342900" indent="-342900">
              <a:buFont typeface="Wingdings" panose="05000000000000000000" pitchFamily="2" charset="2"/>
              <a:buChar char="Ø"/>
            </a:pPr>
            <a:r>
              <a:rPr lang="en-US"/>
              <a:t>Try-With-Resources Basics </a:t>
            </a:r>
          </a:p>
        </p:txBody>
      </p:sp>
      <p:sp>
        <p:nvSpPr>
          <p:cNvPr id="6" name="Rectangle 5">
            <a:extLst>
              <a:ext uri="{FF2B5EF4-FFF2-40B4-BE49-F238E27FC236}">
                <a16:creationId xmlns:a16="http://schemas.microsoft.com/office/drawing/2014/main" id="{26B08F23-1B3D-4610-9CBF-C4AB9FAE7FED}"/>
              </a:ext>
            </a:extLst>
          </p:cNvPr>
          <p:cNvSpPr/>
          <p:nvPr/>
        </p:nvSpPr>
        <p:spPr>
          <a:xfrm>
            <a:off x="61451" y="6017657"/>
            <a:ext cx="6096000" cy="600164"/>
          </a:xfrm>
          <a:prstGeom prst="rect">
            <a:avLst/>
          </a:prstGeom>
        </p:spPr>
        <p:txBody>
          <a:bodyPr>
            <a:spAutoFit/>
          </a:bodyPr>
          <a:lstStyle/>
          <a:p>
            <a:r>
              <a:rPr lang="en-US" sz="1100"/>
              <a:t>You might have noticed that there is no finally block in the try-with-resources code. For the OCA exam, you learned that a try statement must have one or more catch blocks or a finally block. This is still true. The finally clause exists implicitly. You just don’t have to type it. </a:t>
            </a:r>
          </a:p>
        </p:txBody>
      </p:sp>
      <p:cxnSp>
        <p:nvCxnSpPr>
          <p:cNvPr id="7" name="Straight Connector 6">
            <a:extLst>
              <a:ext uri="{FF2B5EF4-FFF2-40B4-BE49-F238E27FC236}">
                <a16:creationId xmlns:a16="http://schemas.microsoft.com/office/drawing/2014/main" id="{9B1261B2-7D0A-44B2-944B-00C0B37B9ADA}"/>
              </a:ext>
            </a:extLst>
          </p:cNvPr>
          <p:cNvCxnSpPr>
            <a:cxnSpLocks/>
          </p:cNvCxnSpPr>
          <p:nvPr/>
        </p:nvCxnSpPr>
        <p:spPr>
          <a:xfrm>
            <a:off x="599276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0B7E65-FDBA-4A24-B5E2-1FD5C821CD2D}"/>
              </a:ext>
            </a:extLst>
          </p:cNvPr>
          <p:cNvPicPr>
            <a:picLocks noChangeAspect="1"/>
          </p:cNvPicPr>
          <p:nvPr/>
        </p:nvPicPr>
        <p:blipFill>
          <a:blip r:embed="rId3"/>
          <a:stretch>
            <a:fillRect/>
          </a:stretch>
        </p:blipFill>
        <p:spPr>
          <a:xfrm>
            <a:off x="6026561" y="0"/>
            <a:ext cx="5343525" cy="590550"/>
          </a:xfrm>
          <a:prstGeom prst="rect">
            <a:avLst/>
          </a:prstGeom>
        </p:spPr>
      </p:pic>
      <p:sp>
        <p:nvSpPr>
          <p:cNvPr id="10" name="Rectangle 9">
            <a:extLst>
              <a:ext uri="{FF2B5EF4-FFF2-40B4-BE49-F238E27FC236}">
                <a16:creationId xmlns:a16="http://schemas.microsoft.com/office/drawing/2014/main" id="{D8F862CC-3D6F-4423-B508-CEA064B08FA4}"/>
              </a:ext>
            </a:extLst>
          </p:cNvPr>
          <p:cNvSpPr/>
          <p:nvPr/>
        </p:nvSpPr>
        <p:spPr>
          <a:xfrm>
            <a:off x="5992762" y="590550"/>
            <a:ext cx="6199238" cy="600164"/>
          </a:xfrm>
          <a:prstGeom prst="rect">
            <a:avLst/>
          </a:prstGeom>
        </p:spPr>
        <p:txBody>
          <a:bodyPr wrap="square">
            <a:spAutoFit/>
          </a:bodyPr>
          <a:lstStyle/>
          <a:p>
            <a:r>
              <a:rPr lang="en-US" sz="1100"/>
              <a:t>Figure 6.4 shows what a try-with-resources statement looks like. Notice that one or more resources can be opened in the try clause. Also, notice that parentheses are used to list those resources and semicolons are used to separate the declarations. This works just like declaring multiple indexes in a for loop. </a:t>
            </a:r>
          </a:p>
        </p:txBody>
      </p:sp>
      <p:pic>
        <p:nvPicPr>
          <p:cNvPr id="11" name="Picture 10">
            <a:extLst>
              <a:ext uri="{FF2B5EF4-FFF2-40B4-BE49-F238E27FC236}">
                <a16:creationId xmlns:a16="http://schemas.microsoft.com/office/drawing/2014/main" id="{DA9060FF-FCD6-4DD2-A40A-75956B338B4A}"/>
              </a:ext>
            </a:extLst>
          </p:cNvPr>
          <p:cNvPicPr>
            <a:picLocks noChangeAspect="1"/>
          </p:cNvPicPr>
          <p:nvPr/>
        </p:nvPicPr>
        <p:blipFill>
          <a:blip r:embed="rId4"/>
          <a:stretch>
            <a:fillRect/>
          </a:stretch>
        </p:blipFill>
        <p:spPr>
          <a:xfrm>
            <a:off x="6096000" y="1190714"/>
            <a:ext cx="4610100" cy="1838325"/>
          </a:xfrm>
          <a:prstGeom prst="rect">
            <a:avLst/>
          </a:prstGeom>
        </p:spPr>
      </p:pic>
      <p:sp>
        <p:nvSpPr>
          <p:cNvPr id="12" name="Rectangle 11">
            <a:extLst>
              <a:ext uri="{FF2B5EF4-FFF2-40B4-BE49-F238E27FC236}">
                <a16:creationId xmlns:a16="http://schemas.microsoft.com/office/drawing/2014/main" id="{88B8CF3D-EAD1-485B-ACC8-2AE1988E9E1F}"/>
              </a:ext>
            </a:extLst>
          </p:cNvPr>
          <p:cNvSpPr/>
          <p:nvPr/>
        </p:nvSpPr>
        <p:spPr>
          <a:xfrm>
            <a:off x="5992762" y="3029039"/>
            <a:ext cx="6096000" cy="600164"/>
          </a:xfrm>
          <a:prstGeom prst="rect">
            <a:avLst/>
          </a:prstGeom>
        </p:spPr>
        <p:txBody>
          <a:bodyPr>
            <a:spAutoFit/>
          </a:bodyPr>
          <a:lstStyle/>
          <a:p>
            <a:r>
              <a:rPr lang="en-US" sz="1100"/>
              <a:t>Figure 6.5 shows that a try-with-resources statement is still allowed to have catch and/ or finally blocks. They are run in addition to the implicit one. The implicit finally block runs before any programmer-coded ones.</a:t>
            </a:r>
          </a:p>
        </p:txBody>
      </p:sp>
      <p:pic>
        <p:nvPicPr>
          <p:cNvPr id="13" name="Picture 12">
            <a:extLst>
              <a:ext uri="{FF2B5EF4-FFF2-40B4-BE49-F238E27FC236}">
                <a16:creationId xmlns:a16="http://schemas.microsoft.com/office/drawing/2014/main" id="{FE03F699-A47A-4A2E-BCC0-54ED3417717A}"/>
              </a:ext>
            </a:extLst>
          </p:cNvPr>
          <p:cNvPicPr>
            <a:picLocks noChangeAspect="1"/>
          </p:cNvPicPr>
          <p:nvPr/>
        </p:nvPicPr>
        <p:blipFill>
          <a:blip r:embed="rId5"/>
          <a:stretch>
            <a:fillRect/>
          </a:stretch>
        </p:blipFill>
        <p:spPr>
          <a:xfrm>
            <a:off x="6096000" y="3629203"/>
            <a:ext cx="4857750" cy="2181225"/>
          </a:xfrm>
          <a:prstGeom prst="rect">
            <a:avLst/>
          </a:prstGeom>
        </p:spPr>
      </p:pic>
      <p:sp>
        <p:nvSpPr>
          <p:cNvPr id="14" name="Rectangle 13">
            <a:extLst>
              <a:ext uri="{FF2B5EF4-FFF2-40B4-BE49-F238E27FC236}">
                <a16:creationId xmlns:a16="http://schemas.microsoft.com/office/drawing/2014/main" id="{67F1654C-72DF-4674-A656-36E446F7FDA7}"/>
              </a:ext>
            </a:extLst>
          </p:cNvPr>
          <p:cNvSpPr/>
          <p:nvPr/>
        </p:nvSpPr>
        <p:spPr>
          <a:xfrm>
            <a:off x="5992762" y="5836563"/>
            <a:ext cx="6096000" cy="430887"/>
          </a:xfrm>
          <a:prstGeom prst="rect">
            <a:avLst/>
          </a:prstGeom>
        </p:spPr>
        <p:txBody>
          <a:bodyPr>
            <a:spAutoFit/>
          </a:bodyPr>
          <a:lstStyle/>
          <a:p>
            <a:r>
              <a:rPr lang="en-US" sz="1100"/>
              <a:t>To make sure that you’ve wrapped your head around the differences, make sure you can fill in Table 6.4 and Table 6.5 with whichever combinations of catch and finally blocks are legal configurations.</a:t>
            </a:r>
          </a:p>
        </p:txBody>
      </p:sp>
    </p:spTree>
    <p:extLst>
      <p:ext uri="{BB962C8B-B14F-4D97-AF65-F5344CB8AC3E}">
        <p14:creationId xmlns:p14="http://schemas.microsoft.com/office/powerpoint/2010/main" val="794440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DBB405-1D95-4053-9E2E-67A1381979FF}"/>
              </a:ext>
            </a:extLst>
          </p:cNvPr>
          <p:cNvPicPr>
            <a:picLocks noChangeAspect="1"/>
          </p:cNvPicPr>
          <p:nvPr/>
        </p:nvPicPr>
        <p:blipFill>
          <a:blip r:embed="rId2"/>
          <a:stretch>
            <a:fillRect/>
          </a:stretch>
        </p:blipFill>
        <p:spPr>
          <a:xfrm>
            <a:off x="357470" y="597769"/>
            <a:ext cx="3629025" cy="1819275"/>
          </a:xfrm>
          <a:prstGeom prst="rect">
            <a:avLst/>
          </a:prstGeom>
        </p:spPr>
      </p:pic>
      <p:sp>
        <p:nvSpPr>
          <p:cNvPr id="5" name="TextBox 4">
            <a:extLst>
              <a:ext uri="{FF2B5EF4-FFF2-40B4-BE49-F238E27FC236}">
                <a16:creationId xmlns:a16="http://schemas.microsoft.com/office/drawing/2014/main" id="{F4BB75BA-36DE-4D01-993B-B84D30C7F9B6}"/>
              </a:ext>
            </a:extLst>
          </p:cNvPr>
          <p:cNvSpPr txBox="1"/>
          <p:nvPr/>
        </p:nvSpPr>
        <p:spPr>
          <a:xfrm>
            <a:off x="84221" y="0"/>
            <a:ext cx="1139483" cy="369332"/>
          </a:xfrm>
          <a:prstGeom prst="rect">
            <a:avLst/>
          </a:prstGeom>
          <a:noFill/>
        </p:spPr>
        <p:txBody>
          <a:bodyPr wrap="square" rtlCol="0">
            <a:spAutoFit/>
          </a:bodyPr>
          <a:lstStyle/>
          <a:p>
            <a:r>
              <a:rPr lang="en-US"/>
              <a:t>Examples</a:t>
            </a:r>
            <a:r>
              <a:rPr lang="ar-KW"/>
              <a:t>:</a:t>
            </a:r>
            <a:endParaRPr lang="en-US"/>
          </a:p>
        </p:txBody>
      </p:sp>
      <p:sp>
        <p:nvSpPr>
          <p:cNvPr id="6" name="TextBox 5">
            <a:extLst>
              <a:ext uri="{FF2B5EF4-FFF2-40B4-BE49-F238E27FC236}">
                <a16:creationId xmlns:a16="http://schemas.microsoft.com/office/drawing/2014/main" id="{0DE2290D-2AC7-4C1C-A586-DF37C1666C78}"/>
              </a:ext>
            </a:extLst>
          </p:cNvPr>
          <p:cNvSpPr txBox="1"/>
          <p:nvPr/>
        </p:nvSpPr>
        <p:spPr>
          <a:xfrm>
            <a:off x="204036" y="355019"/>
            <a:ext cx="611894" cy="307777"/>
          </a:xfrm>
          <a:prstGeom prst="rect">
            <a:avLst/>
          </a:prstGeom>
          <a:noFill/>
        </p:spPr>
        <p:txBody>
          <a:bodyPr wrap="square" rtlCol="0">
            <a:spAutoFit/>
          </a:bodyPr>
          <a:lstStyle/>
          <a:p>
            <a:r>
              <a:rPr lang="en-US" sz="1400"/>
              <a:t>Ex1:</a:t>
            </a:r>
          </a:p>
        </p:txBody>
      </p:sp>
      <p:pic>
        <p:nvPicPr>
          <p:cNvPr id="10" name="Picture 9">
            <a:extLst>
              <a:ext uri="{FF2B5EF4-FFF2-40B4-BE49-F238E27FC236}">
                <a16:creationId xmlns:a16="http://schemas.microsoft.com/office/drawing/2014/main" id="{C1982C20-2229-4D7B-8434-DD05C7AC947C}"/>
              </a:ext>
            </a:extLst>
          </p:cNvPr>
          <p:cNvPicPr>
            <a:picLocks noChangeAspect="1"/>
          </p:cNvPicPr>
          <p:nvPr/>
        </p:nvPicPr>
        <p:blipFill>
          <a:blip r:embed="rId3"/>
          <a:stretch>
            <a:fillRect/>
          </a:stretch>
        </p:blipFill>
        <p:spPr>
          <a:xfrm>
            <a:off x="357470" y="2417044"/>
            <a:ext cx="4010025" cy="1828800"/>
          </a:xfrm>
          <a:prstGeom prst="rect">
            <a:avLst/>
          </a:prstGeom>
        </p:spPr>
      </p:pic>
      <p:pic>
        <p:nvPicPr>
          <p:cNvPr id="12" name="Picture 11">
            <a:extLst>
              <a:ext uri="{FF2B5EF4-FFF2-40B4-BE49-F238E27FC236}">
                <a16:creationId xmlns:a16="http://schemas.microsoft.com/office/drawing/2014/main" id="{4968D894-6EA7-426A-9B71-D7189B520766}"/>
              </a:ext>
            </a:extLst>
          </p:cNvPr>
          <p:cNvPicPr>
            <a:picLocks noChangeAspect="1"/>
          </p:cNvPicPr>
          <p:nvPr/>
        </p:nvPicPr>
        <p:blipFill>
          <a:blip r:embed="rId4"/>
          <a:stretch>
            <a:fillRect/>
          </a:stretch>
        </p:blipFill>
        <p:spPr>
          <a:xfrm>
            <a:off x="357470" y="4245844"/>
            <a:ext cx="4457700" cy="1885950"/>
          </a:xfrm>
          <a:prstGeom prst="rect">
            <a:avLst/>
          </a:prstGeom>
        </p:spPr>
      </p:pic>
      <p:sp>
        <p:nvSpPr>
          <p:cNvPr id="13" name="TextBox 12">
            <a:extLst>
              <a:ext uri="{FF2B5EF4-FFF2-40B4-BE49-F238E27FC236}">
                <a16:creationId xmlns:a16="http://schemas.microsoft.com/office/drawing/2014/main" id="{6F857BDA-A865-47FC-90A5-798EE0F86CB4}"/>
              </a:ext>
            </a:extLst>
          </p:cNvPr>
          <p:cNvSpPr txBox="1"/>
          <p:nvPr/>
        </p:nvSpPr>
        <p:spPr>
          <a:xfrm>
            <a:off x="3741821" y="950495"/>
            <a:ext cx="1087927" cy="276999"/>
          </a:xfrm>
          <a:prstGeom prst="rect">
            <a:avLst/>
          </a:prstGeom>
          <a:noFill/>
        </p:spPr>
        <p:txBody>
          <a:bodyPr wrap="none" rtlCol="0">
            <a:spAutoFit/>
          </a:bodyPr>
          <a:lstStyle/>
          <a:p>
            <a:r>
              <a:rPr lang="en-US" sz="1200"/>
              <a:t>Using Abstract</a:t>
            </a:r>
          </a:p>
        </p:txBody>
      </p:sp>
      <p:sp>
        <p:nvSpPr>
          <p:cNvPr id="14" name="TextBox 13">
            <a:extLst>
              <a:ext uri="{FF2B5EF4-FFF2-40B4-BE49-F238E27FC236}">
                <a16:creationId xmlns:a16="http://schemas.microsoft.com/office/drawing/2014/main" id="{A628C638-EE5A-45CF-8C45-6BF7E148642F}"/>
              </a:ext>
            </a:extLst>
          </p:cNvPr>
          <p:cNvSpPr txBox="1"/>
          <p:nvPr/>
        </p:nvSpPr>
        <p:spPr>
          <a:xfrm>
            <a:off x="3741813" y="2873319"/>
            <a:ext cx="1124347" cy="276999"/>
          </a:xfrm>
          <a:prstGeom prst="rect">
            <a:avLst/>
          </a:prstGeom>
          <a:noFill/>
        </p:spPr>
        <p:txBody>
          <a:bodyPr wrap="none" rtlCol="0">
            <a:spAutoFit/>
          </a:bodyPr>
          <a:lstStyle/>
          <a:p>
            <a:r>
              <a:rPr lang="en-US" sz="1200"/>
              <a:t>Using Interface</a:t>
            </a:r>
          </a:p>
        </p:txBody>
      </p:sp>
      <p:sp>
        <p:nvSpPr>
          <p:cNvPr id="15" name="TextBox 14">
            <a:extLst>
              <a:ext uri="{FF2B5EF4-FFF2-40B4-BE49-F238E27FC236}">
                <a16:creationId xmlns:a16="http://schemas.microsoft.com/office/drawing/2014/main" id="{82C0F475-6EC6-473B-BD55-8B65BEA680C8}"/>
              </a:ext>
            </a:extLst>
          </p:cNvPr>
          <p:cNvSpPr txBox="1"/>
          <p:nvPr/>
        </p:nvSpPr>
        <p:spPr>
          <a:xfrm>
            <a:off x="3472060" y="4655107"/>
            <a:ext cx="1394100" cy="276999"/>
          </a:xfrm>
          <a:prstGeom prst="rect">
            <a:avLst/>
          </a:prstGeom>
          <a:noFill/>
        </p:spPr>
        <p:txBody>
          <a:bodyPr wrap="none" rtlCol="0">
            <a:spAutoFit/>
          </a:bodyPr>
          <a:lstStyle/>
          <a:p>
            <a:r>
              <a:rPr lang="en-US" sz="1200"/>
              <a:t>Using as parameter</a:t>
            </a:r>
          </a:p>
        </p:txBody>
      </p:sp>
      <p:cxnSp>
        <p:nvCxnSpPr>
          <p:cNvPr id="16" name="Straight Connector 15">
            <a:extLst>
              <a:ext uri="{FF2B5EF4-FFF2-40B4-BE49-F238E27FC236}">
                <a16:creationId xmlns:a16="http://schemas.microsoft.com/office/drawing/2014/main" id="{5CD18728-3FAF-4D71-BE73-C83C9A518D0F}"/>
              </a:ext>
            </a:extLst>
          </p:cNvPr>
          <p:cNvCxnSpPr/>
          <p:nvPr/>
        </p:nvCxnSpPr>
        <p:spPr>
          <a:xfrm>
            <a:off x="4976812" y="-29992"/>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6FBFEBD-B5CB-4B13-B8B1-A1EC27CB7537}"/>
              </a:ext>
            </a:extLst>
          </p:cNvPr>
          <p:cNvPicPr>
            <a:picLocks noChangeAspect="1"/>
          </p:cNvPicPr>
          <p:nvPr/>
        </p:nvPicPr>
        <p:blipFill>
          <a:blip r:embed="rId5"/>
          <a:stretch>
            <a:fillRect/>
          </a:stretch>
        </p:blipFill>
        <p:spPr>
          <a:xfrm>
            <a:off x="5123877" y="0"/>
            <a:ext cx="5438775" cy="2571750"/>
          </a:xfrm>
          <a:prstGeom prst="rect">
            <a:avLst/>
          </a:prstGeom>
        </p:spPr>
      </p:pic>
      <p:sp>
        <p:nvSpPr>
          <p:cNvPr id="21" name="TextBox 20">
            <a:extLst>
              <a:ext uri="{FF2B5EF4-FFF2-40B4-BE49-F238E27FC236}">
                <a16:creationId xmlns:a16="http://schemas.microsoft.com/office/drawing/2014/main" id="{DF3949BE-DAE6-470F-BA23-93600A4E200F}"/>
              </a:ext>
            </a:extLst>
          </p:cNvPr>
          <p:cNvSpPr txBox="1"/>
          <p:nvPr/>
        </p:nvSpPr>
        <p:spPr>
          <a:xfrm>
            <a:off x="4976812" y="2550696"/>
            <a:ext cx="2540696" cy="369332"/>
          </a:xfrm>
          <a:prstGeom prst="rect">
            <a:avLst/>
          </a:prstGeom>
          <a:noFill/>
        </p:spPr>
        <p:txBody>
          <a:bodyPr wrap="none" rtlCol="0">
            <a:spAutoFit/>
          </a:bodyPr>
          <a:lstStyle/>
          <a:p>
            <a:pPr marL="342900" indent="-342900">
              <a:buFont typeface="Wingdings" panose="05000000000000000000" pitchFamily="2" charset="2"/>
              <a:buChar char="Ø"/>
            </a:pPr>
            <a:r>
              <a:rPr lang="en-US"/>
              <a:t>Static Nested Classes </a:t>
            </a:r>
          </a:p>
        </p:txBody>
      </p:sp>
      <p:pic>
        <p:nvPicPr>
          <p:cNvPr id="23" name="Picture 22">
            <a:extLst>
              <a:ext uri="{FF2B5EF4-FFF2-40B4-BE49-F238E27FC236}">
                <a16:creationId xmlns:a16="http://schemas.microsoft.com/office/drawing/2014/main" id="{C0D4CED1-0233-4705-9F87-2D66A3A29958}"/>
              </a:ext>
            </a:extLst>
          </p:cNvPr>
          <p:cNvPicPr>
            <a:picLocks noChangeAspect="1"/>
          </p:cNvPicPr>
          <p:nvPr/>
        </p:nvPicPr>
        <p:blipFill>
          <a:blip r:embed="rId6"/>
          <a:stretch>
            <a:fillRect/>
          </a:stretch>
        </p:blipFill>
        <p:spPr>
          <a:xfrm>
            <a:off x="5123877" y="2873319"/>
            <a:ext cx="5381625" cy="847725"/>
          </a:xfrm>
          <a:prstGeom prst="rect">
            <a:avLst/>
          </a:prstGeom>
        </p:spPr>
      </p:pic>
      <p:pic>
        <p:nvPicPr>
          <p:cNvPr id="25" name="Picture 24">
            <a:extLst>
              <a:ext uri="{FF2B5EF4-FFF2-40B4-BE49-F238E27FC236}">
                <a16:creationId xmlns:a16="http://schemas.microsoft.com/office/drawing/2014/main" id="{CFD8F7AF-4047-4B4E-9E03-8E87B9B8CC20}"/>
              </a:ext>
            </a:extLst>
          </p:cNvPr>
          <p:cNvPicPr>
            <a:picLocks noChangeAspect="1"/>
          </p:cNvPicPr>
          <p:nvPr/>
        </p:nvPicPr>
        <p:blipFill>
          <a:blip r:embed="rId7"/>
          <a:stretch>
            <a:fillRect/>
          </a:stretch>
        </p:blipFill>
        <p:spPr>
          <a:xfrm>
            <a:off x="5147940" y="3755306"/>
            <a:ext cx="5362575" cy="981075"/>
          </a:xfrm>
          <a:prstGeom prst="rect">
            <a:avLst/>
          </a:prstGeom>
        </p:spPr>
      </p:pic>
      <p:sp>
        <p:nvSpPr>
          <p:cNvPr id="26" name="TextBox 25">
            <a:extLst>
              <a:ext uri="{FF2B5EF4-FFF2-40B4-BE49-F238E27FC236}">
                <a16:creationId xmlns:a16="http://schemas.microsoft.com/office/drawing/2014/main" id="{842DA9A2-BB16-426B-9206-431A60460227}"/>
              </a:ext>
            </a:extLst>
          </p:cNvPr>
          <p:cNvSpPr txBox="1"/>
          <p:nvPr/>
        </p:nvSpPr>
        <p:spPr>
          <a:xfrm>
            <a:off x="5123877" y="4767758"/>
            <a:ext cx="1139483" cy="369332"/>
          </a:xfrm>
          <a:prstGeom prst="rect">
            <a:avLst/>
          </a:prstGeom>
          <a:noFill/>
        </p:spPr>
        <p:txBody>
          <a:bodyPr wrap="square" rtlCol="0">
            <a:spAutoFit/>
          </a:bodyPr>
          <a:lstStyle/>
          <a:p>
            <a:r>
              <a:rPr lang="en-US"/>
              <a:t>Examples</a:t>
            </a:r>
            <a:r>
              <a:rPr lang="ar-KW"/>
              <a:t>:</a:t>
            </a:r>
            <a:endParaRPr lang="en-US"/>
          </a:p>
        </p:txBody>
      </p:sp>
      <p:sp>
        <p:nvSpPr>
          <p:cNvPr id="27" name="TextBox 26">
            <a:extLst>
              <a:ext uri="{FF2B5EF4-FFF2-40B4-BE49-F238E27FC236}">
                <a16:creationId xmlns:a16="http://schemas.microsoft.com/office/drawing/2014/main" id="{5366DF32-E262-4595-8AD7-083D6218F2BE}"/>
              </a:ext>
            </a:extLst>
          </p:cNvPr>
          <p:cNvSpPr txBox="1"/>
          <p:nvPr/>
        </p:nvSpPr>
        <p:spPr>
          <a:xfrm>
            <a:off x="5243692" y="5122777"/>
            <a:ext cx="611894" cy="307777"/>
          </a:xfrm>
          <a:prstGeom prst="rect">
            <a:avLst/>
          </a:prstGeom>
          <a:noFill/>
        </p:spPr>
        <p:txBody>
          <a:bodyPr wrap="square" rtlCol="0">
            <a:spAutoFit/>
          </a:bodyPr>
          <a:lstStyle/>
          <a:p>
            <a:r>
              <a:rPr lang="en-US" sz="1400"/>
              <a:t>Ex1:</a:t>
            </a:r>
          </a:p>
        </p:txBody>
      </p:sp>
      <p:pic>
        <p:nvPicPr>
          <p:cNvPr id="29" name="Picture 28">
            <a:extLst>
              <a:ext uri="{FF2B5EF4-FFF2-40B4-BE49-F238E27FC236}">
                <a16:creationId xmlns:a16="http://schemas.microsoft.com/office/drawing/2014/main" id="{0F928BF5-16A2-439C-A651-60F46E1A4B3C}"/>
              </a:ext>
            </a:extLst>
          </p:cNvPr>
          <p:cNvPicPr>
            <a:picLocks noChangeAspect="1"/>
          </p:cNvPicPr>
          <p:nvPr/>
        </p:nvPicPr>
        <p:blipFill>
          <a:blip r:embed="rId8"/>
          <a:stretch>
            <a:fillRect/>
          </a:stretch>
        </p:blipFill>
        <p:spPr>
          <a:xfrm>
            <a:off x="5346002" y="5370683"/>
            <a:ext cx="3314700" cy="1457325"/>
          </a:xfrm>
          <a:prstGeom prst="rect">
            <a:avLst/>
          </a:prstGeom>
        </p:spPr>
      </p:pic>
    </p:spTree>
    <p:extLst>
      <p:ext uri="{BB962C8B-B14F-4D97-AF65-F5344CB8AC3E}">
        <p14:creationId xmlns:p14="http://schemas.microsoft.com/office/powerpoint/2010/main" val="234166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CE5DB8-EE01-4077-9CFE-8E3ACF69ABA8}"/>
              </a:ext>
            </a:extLst>
          </p:cNvPr>
          <p:cNvPicPr>
            <a:picLocks noChangeAspect="1"/>
          </p:cNvPicPr>
          <p:nvPr/>
        </p:nvPicPr>
        <p:blipFill>
          <a:blip r:embed="rId2"/>
          <a:stretch>
            <a:fillRect/>
          </a:stretch>
        </p:blipFill>
        <p:spPr>
          <a:xfrm>
            <a:off x="0" y="0"/>
            <a:ext cx="5457825" cy="1333500"/>
          </a:xfrm>
          <a:prstGeom prst="rect">
            <a:avLst/>
          </a:prstGeom>
        </p:spPr>
      </p:pic>
      <p:pic>
        <p:nvPicPr>
          <p:cNvPr id="5" name="Picture 4">
            <a:extLst>
              <a:ext uri="{FF2B5EF4-FFF2-40B4-BE49-F238E27FC236}">
                <a16:creationId xmlns:a16="http://schemas.microsoft.com/office/drawing/2014/main" id="{DB360F94-305B-47C1-A6CA-F8B175CB37D0}"/>
              </a:ext>
            </a:extLst>
          </p:cNvPr>
          <p:cNvPicPr>
            <a:picLocks noChangeAspect="1"/>
          </p:cNvPicPr>
          <p:nvPr/>
        </p:nvPicPr>
        <p:blipFill>
          <a:blip r:embed="rId3"/>
          <a:stretch>
            <a:fillRect/>
          </a:stretch>
        </p:blipFill>
        <p:spPr>
          <a:xfrm>
            <a:off x="19050" y="1299379"/>
            <a:ext cx="5438775" cy="1304925"/>
          </a:xfrm>
          <a:prstGeom prst="rect">
            <a:avLst/>
          </a:prstGeom>
        </p:spPr>
      </p:pic>
      <p:sp>
        <p:nvSpPr>
          <p:cNvPr id="6" name="Rectangle 5">
            <a:extLst>
              <a:ext uri="{FF2B5EF4-FFF2-40B4-BE49-F238E27FC236}">
                <a16:creationId xmlns:a16="http://schemas.microsoft.com/office/drawing/2014/main" id="{9956C463-D394-415C-B0B7-4BE85DD0D35A}"/>
              </a:ext>
            </a:extLst>
          </p:cNvPr>
          <p:cNvSpPr/>
          <p:nvPr/>
        </p:nvSpPr>
        <p:spPr>
          <a:xfrm>
            <a:off x="0" y="2602508"/>
            <a:ext cx="6096000" cy="769441"/>
          </a:xfrm>
          <a:prstGeom prst="rect">
            <a:avLst/>
          </a:prstGeom>
        </p:spPr>
        <p:txBody>
          <a:bodyPr>
            <a:spAutoFit/>
          </a:bodyPr>
          <a:lstStyle/>
          <a:p>
            <a:r>
              <a:rPr lang="en-US" sz="1100"/>
              <a:t>The resources created in the try clause are only in scope within the try block. This is another way to remember that the implicit finally runs before any catch/finally blocks that you code yourself. The implicit close has run already, and the resource is no longer available. Do you see why lines 6 and 8 don’t compile in this example?</a:t>
            </a:r>
          </a:p>
        </p:txBody>
      </p:sp>
      <p:pic>
        <p:nvPicPr>
          <p:cNvPr id="7" name="Picture 6">
            <a:extLst>
              <a:ext uri="{FF2B5EF4-FFF2-40B4-BE49-F238E27FC236}">
                <a16:creationId xmlns:a16="http://schemas.microsoft.com/office/drawing/2014/main" id="{79976ADA-6B5D-4107-81CE-C7D4D7ECCEF1}"/>
              </a:ext>
            </a:extLst>
          </p:cNvPr>
          <p:cNvPicPr>
            <a:picLocks noChangeAspect="1"/>
          </p:cNvPicPr>
          <p:nvPr/>
        </p:nvPicPr>
        <p:blipFill>
          <a:blip r:embed="rId4"/>
          <a:stretch>
            <a:fillRect/>
          </a:stretch>
        </p:blipFill>
        <p:spPr>
          <a:xfrm>
            <a:off x="115990" y="3362710"/>
            <a:ext cx="3228975" cy="1266825"/>
          </a:xfrm>
          <a:prstGeom prst="rect">
            <a:avLst/>
          </a:prstGeom>
        </p:spPr>
      </p:pic>
      <p:pic>
        <p:nvPicPr>
          <p:cNvPr id="8" name="Picture 7">
            <a:extLst>
              <a:ext uri="{FF2B5EF4-FFF2-40B4-BE49-F238E27FC236}">
                <a16:creationId xmlns:a16="http://schemas.microsoft.com/office/drawing/2014/main" id="{A8977BDE-E060-4402-8078-0A39C8B972D7}"/>
              </a:ext>
            </a:extLst>
          </p:cNvPr>
          <p:cNvPicPr>
            <a:picLocks noChangeAspect="1"/>
          </p:cNvPicPr>
          <p:nvPr/>
        </p:nvPicPr>
        <p:blipFill>
          <a:blip r:embed="rId5"/>
          <a:stretch>
            <a:fillRect/>
          </a:stretch>
        </p:blipFill>
        <p:spPr>
          <a:xfrm>
            <a:off x="1664672" y="3903683"/>
            <a:ext cx="3793153" cy="555890"/>
          </a:xfrm>
          <a:prstGeom prst="rect">
            <a:avLst/>
          </a:prstGeom>
        </p:spPr>
      </p:pic>
      <p:pic>
        <p:nvPicPr>
          <p:cNvPr id="9" name="Picture 8">
            <a:extLst>
              <a:ext uri="{FF2B5EF4-FFF2-40B4-BE49-F238E27FC236}">
                <a16:creationId xmlns:a16="http://schemas.microsoft.com/office/drawing/2014/main" id="{46DD0A61-8FDF-49F4-BE73-F9B175ED5010}"/>
              </a:ext>
            </a:extLst>
          </p:cNvPr>
          <p:cNvPicPr>
            <a:picLocks noChangeAspect="1"/>
          </p:cNvPicPr>
          <p:nvPr/>
        </p:nvPicPr>
        <p:blipFill>
          <a:blip r:embed="rId5"/>
          <a:stretch>
            <a:fillRect/>
          </a:stretch>
        </p:blipFill>
        <p:spPr>
          <a:xfrm>
            <a:off x="1621659" y="1996395"/>
            <a:ext cx="3773129" cy="523813"/>
          </a:xfrm>
          <a:prstGeom prst="rect">
            <a:avLst/>
          </a:prstGeom>
        </p:spPr>
      </p:pic>
      <p:pic>
        <p:nvPicPr>
          <p:cNvPr id="10" name="Picture 9">
            <a:extLst>
              <a:ext uri="{FF2B5EF4-FFF2-40B4-BE49-F238E27FC236}">
                <a16:creationId xmlns:a16="http://schemas.microsoft.com/office/drawing/2014/main" id="{DE129D2F-E7DA-4279-89D2-957DEB8DB5BD}"/>
              </a:ext>
            </a:extLst>
          </p:cNvPr>
          <p:cNvPicPr>
            <a:picLocks noChangeAspect="1"/>
          </p:cNvPicPr>
          <p:nvPr/>
        </p:nvPicPr>
        <p:blipFill>
          <a:blip r:embed="rId5"/>
          <a:stretch>
            <a:fillRect/>
          </a:stretch>
        </p:blipFill>
        <p:spPr>
          <a:xfrm>
            <a:off x="1664672" y="662896"/>
            <a:ext cx="3793153" cy="507588"/>
          </a:xfrm>
          <a:prstGeom prst="rect">
            <a:avLst/>
          </a:prstGeom>
        </p:spPr>
      </p:pic>
      <p:cxnSp>
        <p:nvCxnSpPr>
          <p:cNvPr id="11" name="Straight Connector 10">
            <a:extLst>
              <a:ext uri="{FF2B5EF4-FFF2-40B4-BE49-F238E27FC236}">
                <a16:creationId xmlns:a16="http://schemas.microsoft.com/office/drawing/2014/main" id="{14706A41-C7DE-4097-A99A-1BE86178C9CF}"/>
              </a:ext>
            </a:extLst>
          </p:cNvPr>
          <p:cNvCxnSpPr>
            <a:cxnSpLocks/>
          </p:cNvCxnSpPr>
          <p:nvPr/>
        </p:nvCxnSpPr>
        <p:spPr>
          <a:xfrm>
            <a:off x="574722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5E4E74-47DE-4331-A633-084D74CC49EB}"/>
              </a:ext>
            </a:extLst>
          </p:cNvPr>
          <p:cNvSpPr txBox="1"/>
          <p:nvPr/>
        </p:nvSpPr>
        <p:spPr>
          <a:xfrm>
            <a:off x="-11155" y="4640957"/>
            <a:ext cx="3038168" cy="369332"/>
          </a:xfrm>
          <a:prstGeom prst="rect">
            <a:avLst/>
          </a:prstGeom>
          <a:noFill/>
        </p:spPr>
        <p:txBody>
          <a:bodyPr wrap="square">
            <a:spAutoFit/>
          </a:bodyPr>
          <a:lstStyle/>
          <a:p>
            <a:pPr marL="342900" indent="-342900">
              <a:buFont typeface="Wingdings" panose="05000000000000000000" pitchFamily="2" charset="2"/>
              <a:buChar char="Ø"/>
            </a:pPr>
            <a:r>
              <a:rPr lang="en-US"/>
              <a:t>AutoCloseable</a:t>
            </a:r>
          </a:p>
        </p:txBody>
      </p:sp>
      <p:sp>
        <p:nvSpPr>
          <p:cNvPr id="13" name="TextBox 12">
            <a:extLst>
              <a:ext uri="{FF2B5EF4-FFF2-40B4-BE49-F238E27FC236}">
                <a16:creationId xmlns:a16="http://schemas.microsoft.com/office/drawing/2014/main" id="{21659CC3-E6A3-483F-AC5F-460A9758A558}"/>
              </a:ext>
            </a:extLst>
          </p:cNvPr>
          <p:cNvSpPr txBox="1"/>
          <p:nvPr/>
        </p:nvSpPr>
        <p:spPr>
          <a:xfrm>
            <a:off x="115990" y="4992520"/>
            <a:ext cx="6118578" cy="600164"/>
          </a:xfrm>
          <a:prstGeom prst="rect">
            <a:avLst/>
          </a:prstGeom>
          <a:noFill/>
        </p:spPr>
        <p:txBody>
          <a:bodyPr wrap="square">
            <a:spAutoFit/>
          </a:bodyPr>
          <a:lstStyle/>
          <a:p>
            <a:r>
              <a:rPr lang="en-US" sz="1100"/>
              <a:t>You can’t just put any random class in a try-with-resources statement. Java commits to closing automatically any resources opened in the try clause. Here we tell Java to try to close the Turkey</a:t>
            </a:r>
          </a:p>
          <a:p>
            <a:r>
              <a:rPr lang="en-US" sz="1100"/>
              <a:t> class when we are finished with it:</a:t>
            </a:r>
          </a:p>
        </p:txBody>
      </p:sp>
      <p:pic>
        <p:nvPicPr>
          <p:cNvPr id="14" name="Picture 13">
            <a:extLst>
              <a:ext uri="{FF2B5EF4-FFF2-40B4-BE49-F238E27FC236}">
                <a16:creationId xmlns:a16="http://schemas.microsoft.com/office/drawing/2014/main" id="{282A1A31-DD41-481A-9E4E-FD8AEA93A9DE}"/>
              </a:ext>
            </a:extLst>
          </p:cNvPr>
          <p:cNvPicPr>
            <a:picLocks noChangeAspect="1"/>
          </p:cNvPicPr>
          <p:nvPr/>
        </p:nvPicPr>
        <p:blipFill>
          <a:blip r:embed="rId6"/>
          <a:stretch>
            <a:fillRect/>
          </a:stretch>
        </p:blipFill>
        <p:spPr>
          <a:xfrm>
            <a:off x="115990" y="5574915"/>
            <a:ext cx="3990975" cy="1285875"/>
          </a:xfrm>
          <a:prstGeom prst="rect">
            <a:avLst/>
          </a:prstGeom>
        </p:spPr>
      </p:pic>
      <p:sp>
        <p:nvSpPr>
          <p:cNvPr id="16" name="TextBox 15">
            <a:extLst>
              <a:ext uri="{FF2B5EF4-FFF2-40B4-BE49-F238E27FC236}">
                <a16:creationId xmlns:a16="http://schemas.microsoft.com/office/drawing/2014/main" id="{253D1118-C19B-4E9C-9A94-BF8E9C564021}"/>
              </a:ext>
            </a:extLst>
          </p:cNvPr>
          <p:cNvSpPr txBox="1"/>
          <p:nvPr/>
        </p:nvSpPr>
        <p:spPr>
          <a:xfrm>
            <a:off x="5747228" y="0"/>
            <a:ext cx="6118578" cy="430887"/>
          </a:xfrm>
          <a:prstGeom prst="rect">
            <a:avLst/>
          </a:prstGeom>
          <a:noFill/>
        </p:spPr>
        <p:txBody>
          <a:bodyPr wrap="square">
            <a:spAutoFit/>
          </a:bodyPr>
          <a:lstStyle/>
          <a:p>
            <a:r>
              <a:rPr lang="en-US" sz="1100"/>
              <a:t>Java doesn’t allow this. It has no idea how to close a Turkey. Java informs us of this fact with a compiler error:</a:t>
            </a:r>
          </a:p>
        </p:txBody>
      </p:sp>
      <p:pic>
        <p:nvPicPr>
          <p:cNvPr id="18" name="Picture 17">
            <a:extLst>
              <a:ext uri="{FF2B5EF4-FFF2-40B4-BE49-F238E27FC236}">
                <a16:creationId xmlns:a16="http://schemas.microsoft.com/office/drawing/2014/main" id="{C88FB5F5-859D-44C5-9F30-E604AA4144E2}"/>
              </a:ext>
            </a:extLst>
          </p:cNvPr>
          <p:cNvPicPr>
            <a:picLocks noChangeAspect="1"/>
          </p:cNvPicPr>
          <p:nvPr/>
        </p:nvPicPr>
        <p:blipFill>
          <a:blip r:embed="rId7"/>
          <a:stretch>
            <a:fillRect/>
          </a:stretch>
        </p:blipFill>
        <p:spPr>
          <a:xfrm>
            <a:off x="5877779" y="495705"/>
            <a:ext cx="4543425" cy="238125"/>
          </a:xfrm>
          <a:prstGeom prst="rect">
            <a:avLst/>
          </a:prstGeom>
        </p:spPr>
      </p:pic>
      <p:sp>
        <p:nvSpPr>
          <p:cNvPr id="20" name="TextBox 19">
            <a:extLst>
              <a:ext uri="{FF2B5EF4-FFF2-40B4-BE49-F238E27FC236}">
                <a16:creationId xmlns:a16="http://schemas.microsoft.com/office/drawing/2014/main" id="{AE913984-40FC-4E90-AFB8-70A84E7453E7}"/>
              </a:ext>
            </a:extLst>
          </p:cNvPr>
          <p:cNvSpPr txBox="1"/>
          <p:nvPr/>
        </p:nvSpPr>
        <p:spPr>
          <a:xfrm>
            <a:off x="5747228" y="733830"/>
            <a:ext cx="6118578" cy="430887"/>
          </a:xfrm>
          <a:prstGeom prst="rect">
            <a:avLst/>
          </a:prstGeom>
          <a:noFill/>
        </p:spPr>
        <p:txBody>
          <a:bodyPr wrap="square">
            <a:spAutoFit/>
          </a:bodyPr>
          <a:lstStyle/>
          <a:p>
            <a:r>
              <a:rPr lang="en-US" sz="1100"/>
              <a:t>In order for a class to be created in the try clause, Java requires it to implement an interface called AutoCloseable. TurkeyCage does implement this interface:</a:t>
            </a:r>
          </a:p>
        </p:txBody>
      </p:sp>
      <p:pic>
        <p:nvPicPr>
          <p:cNvPr id="22" name="Picture 21">
            <a:extLst>
              <a:ext uri="{FF2B5EF4-FFF2-40B4-BE49-F238E27FC236}">
                <a16:creationId xmlns:a16="http://schemas.microsoft.com/office/drawing/2014/main" id="{037AFC37-5194-4C21-B926-037B46147866}"/>
              </a:ext>
            </a:extLst>
          </p:cNvPr>
          <p:cNvPicPr>
            <a:picLocks noChangeAspect="1"/>
          </p:cNvPicPr>
          <p:nvPr/>
        </p:nvPicPr>
        <p:blipFill>
          <a:blip r:embed="rId8"/>
          <a:stretch>
            <a:fillRect/>
          </a:stretch>
        </p:blipFill>
        <p:spPr>
          <a:xfrm>
            <a:off x="5836025" y="1164717"/>
            <a:ext cx="3800475" cy="1895475"/>
          </a:xfrm>
          <a:prstGeom prst="rect">
            <a:avLst/>
          </a:prstGeom>
        </p:spPr>
      </p:pic>
      <p:pic>
        <p:nvPicPr>
          <p:cNvPr id="23" name="Picture 22">
            <a:extLst>
              <a:ext uri="{FF2B5EF4-FFF2-40B4-BE49-F238E27FC236}">
                <a16:creationId xmlns:a16="http://schemas.microsoft.com/office/drawing/2014/main" id="{97A64F71-36A4-4DB6-8CAB-489746E88D61}"/>
              </a:ext>
            </a:extLst>
          </p:cNvPr>
          <p:cNvPicPr>
            <a:picLocks noChangeAspect="1"/>
          </p:cNvPicPr>
          <p:nvPr/>
        </p:nvPicPr>
        <p:blipFill>
          <a:blip r:embed="rId5"/>
          <a:stretch>
            <a:fillRect/>
          </a:stretch>
        </p:blipFill>
        <p:spPr>
          <a:xfrm>
            <a:off x="2737669" y="5984196"/>
            <a:ext cx="2945034" cy="670927"/>
          </a:xfrm>
          <a:prstGeom prst="rect">
            <a:avLst/>
          </a:prstGeom>
        </p:spPr>
      </p:pic>
      <p:sp>
        <p:nvSpPr>
          <p:cNvPr id="25" name="TextBox 24">
            <a:extLst>
              <a:ext uri="{FF2B5EF4-FFF2-40B4-BE49-F238E27FC236}">
                <a16:creationId xmlns:a16="http://schemas.microsoft.com/office/drawing/2014/main" id="{9468BFD6-E124-4FA2-AAE9-2CA39E8B9D3B}"/>
              </a:ext>
            </a:extLst>
          </p:cNvPr>
          <p:cNvSpPr txBox="1"/>
          <p:nvPr/>
        </p:nvSpPr>
        <p:spPr>
          <a:xfrm>
            <a:off x="5756926" y="3060192"/>
            <a:ext cx="6118578" cy="261610"/>
          </a:xfrm>
          <a:prstGeom prst="rect">
            <a:avLst/>
          </a:prstGeom>
          <a:noFill/>
        </p:spPr>
        <p:txBody>
          <a:bodyPr wrap="square">
            <a:spAutoFit/>
          </a:bodyPr>
          <a:lstStyle/>
          <a:p>
            <a:r>
              <a:rPr lang="en-US" sz="1100"/>
              <a:t>The AutoCloseable interface has only one method to implement:</a:t>
            </a:r>
          </a:p>
        </p:txBody>
      </p:sp>
      <p:pic>
        <p:nvPicPr>
          <p:cNvPr id="27" name="Picture 26">
            <a:extLst>
              <a:ext uri="{FF2B5EF4-FFF2-40B4-BE49-F238E27FC236}">
                <a16:creationId xmlns:a16="http://schemas.microsoft.com/office/drawing/2014/main" id="{49CDCE25-0F45-42AB-8ED9-AC7E3A5E9A52}"/>
              </a:ext>
            </a:extLst>
          </p:cNvPr>
          <p:cNvPicPr>
            <a:picLocks noChangeAspect="1"/>
          </p:cNvPicPr>
          <p:nvPr/>
        </p:nvPicPr>
        <p:blipFill>
          <a:blip r:embed="rId9"/>
          <a:stretch>
            <a:fillRect/>
          </a:stretch>
        </p:blipFill>
        <p:spPr>
          <a:xfrm>
            <a:off x="5899893" y="3321802"/>
            <a:ext cx="2505075" cy="276225"/>
          </a:xfrm>
          <a:prstGeom prst="rect">
            <a:avLst/>
          </a:prstGeom>
        </p:spPr>
      </p:pic>
      <p:sp>
        <p:nvSpPr>
          <p:cNvPr id="29" name="TextBox 28">
            <a:extLst>
              <a:ext uri="{FF2B5EF4-FFF2-40B4-BE49-F238E27FC236}">
                <a16:creationId xmlns:a16="http://schemas.microsoft.com/office/drawing/2014/main" id="{971B0489-9133-4E5E-BAB6-BB14B729E367}"/>
              </a:ext>
            </a:extLst>
          </p:cNvPr>
          <p:cNvSpPr txBox="1"/>
          <p:nvPr/>
        </p:nvSpPr>
        <p:spPr>
          <a:xfrm>
            <a:off x="5756926" y="3604814"/>
            <a:ext cx="6118578" cy="938719"/>
          </a:xfrm>
          <a:prstGeom prst="rect">
            <a:avLst/>
          </a:prstGeom>
          <a:noFill/>
        </p:spPr>
        <p:txBody>
          <a:bodyPr wrap="square">
            <a:spAutoFit/>
          </a:bodyPr>
          <a:lstStyle/>
          <a:p>
            <a:r>
              <a:rPr lang="en-US" sz="1100"/>
              <a:t>Wait—TurkeyCage didn’t throw an Exception. That’s OK because an overriding method is allowed to declare more specific exceptions than the parent or even none at all. By declaring Exception, the AutoCloseable interface is saying that implementers may throw any exceptions they choose.</a:t>
            </a:r>
          </a:p>
          <a:p>
            <a:endParaRPr lang="en-US" sz="1100"/>
          </a:p>
          <a:p>
            <a:r>
              <a:rPr lang="en-US" sz="1100"/>
              <a:t>The following shows what happens when an exception is thrown. Do you see any problems with it?</a:t>
            </a:r>
          </a:p>
        </p:txBody>
      </p:sp>
      <p:pic>
        <p:nvPicPr>
          <p:cNvPr id="31" name="Picture 30">
            <a:extLst>
              <a:ext uri="{FF2B5EF4-FFF2-40B4-BE49-F238E27FC236}">
                <a16:creationId xmlns:a16="http://schemas.microsoft.com/office/drawing/2014/main" id="{DE9C8EC3-47FD-47E7-9B1E-ACA421B140F3}"/>
              </a:ext>
            </a:extLst>
          </p:cNvPr>
          <p:cNvPicPr>
            <a:picLocks noChangeAspect="1"/>
          </p:cNvPicPr>
          <p:nvPr/>
        </p:nvPicPr>
        <p:blipFill>
          <a:blip r:embed="rId10"/>
          <a:stretch>
            <a:fillRect/>
          </a:stretch>
        </p:blipFill>
        <p:spPr>
          <a:xfrm>
            <a:off x="5815638" y="4542329"/>
            <a:ext cx="5114925" cy="1838325"/>
          </a:xfrm>
          <a:prstGeom prst="rect">
            <a:avLst/>
          </a:prstGeom>
        </p:spPr>
      </p:pic>
      <p:pic>
        <p:nvPicPr>
          <p:cNvPr id="32" name="Picture 31">
            <a:extLst>
              <a:ext uri="{FF2B5EF4-FFF2-40B4-BE49-F238E27FC236}">
                <a16:creationId xmlns:a16="http://schemas.microsoft.com/office/drawing/2014/main" id="{CE5174DB-1CDE-447A-AD41-0448FB98B602}"/>
              </a:ext>
            </a:extLst>
          </p:cNvPr>
          <p:cNvPicPr>
            <a:picLocks noChangeAspect="1"/>
          </p:cNvPicPr>
          <p:nvPr/>
        </p:nvPicPr>
        <p:blipFill>
          <a:blip r:embed="rId5"/>
          <a:stretch>
            <a:fillRect/>
          </a:stretch>
        </p:blipFill>
        <p:spPr>
          <a:xfrm>
            <a:off x="9632037" y="5181969"/>
            <a:ext cx="2337807" cy="1316197"/>
          </a:xfrm>
          <a:prstGeom prst="rect">
            <a:avLst/>
          </a:prstGeom>
        </p:spPr>
      </p:pic>
    </p:spTree>
    <p:extLst>
      <p:ext uri="{BB962C8B-B14F-4D97-AF65-F5344CB8AC3E}">
        <p14:creationId xmlns:p14="http://schemas.microsoft.com/office/powerpoint/2010/main" val="32706974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333A3-0C48-466C-8496-B9C4428C4588}"/>
              </a:ext>
            </a:extLst>
          </p:cNvPr>
          <p:cNvSpPr txBox="1"/>
          <p:nvPr/>
        </p:nvSpPr>
        <p:spPr>
          <a:xfrm>
            <a:off x="112889" y="0"/>
            <a:ext cx="6096000" cy="1954381"/>
          </a:xfrm>
          <a:prstGeom prst="rect">
            <a:avLst/>
          </a:prstGeom>
          <a:noFill/>
        </p:spPr>
        <p:txBody>
          <a:bodyPr wrap="square">
            <a:spAutoFit/>
          </a:bodyPr>
          <a:lstStyle/>
          <a:p>
            <a:r>
              <a:rPr lang="en-US" sz="1100"/>
              <a:t>The try-with-resources statement throws a checked exception. And you know that checked exceptions need to be handled or declared. Tricky isn’t it? This is something that you need to watch for on the exam. If the main() method declared an Exception, this code would compile.</a:t>
            </a:r>
          </a:p>
          <a:p>
            <a:endParaRPr lang="en-US" sz="1100"/>
          </a:p>
          <a:p>
            <a:r>
              <a:rPr lang="en-US" sz="1100"/>
              <a:t> Java strongly recommends that close() not actually throw Exception. It is better to throw a more specific exception. Java also recommends to make the close() method idempotent. </a:t>
            </a:r>
            <a:r>
              <a:rPr lang="en-US" sz="1100" b="1" i="1"/>
              <a:t>Idempotent</a:t>
            </a:r>
            <a:r>
              <a:rPr lang="en-US" sz="1100"/>
              <a:t> means that the method can called be multiple times without any side effects or undesirable behavior on subsequent runs. For example, it shouldn’t throw an exception the second time or change state or the like. Both these negative practices are allowed. They are merely discouraged. </a:t>
            </a:r>
          </a:p>
          <a:p>
            <a:endParaRPr lang="en-US" sz="1100"/>
          </a:p>
          <a:p>
            <a:r>
              <a:rPr lang="en-US" sz="1100"/>
              <a:t>To better understand this, see which implementation you think is best:</a:t>
            </a:r>
          </a:p>
        </p:txBody>
      </p:sp>
      <p:cxnSp>
        <p:nvCxnSpPr>
          <p:cNvPr id="6" name="Straight Connector 5">
            <a:extLst>
              <a:ext uri="{FF2B5EF4-FFF2-40B4-BE49-F238E27FC236}">
                <a16:creationId xmlns:a16="http://schemas.microsoft.com/office/drawing/2014/main" id="{005F1EC2-3C29-4DF0-A1CB-4E45908A4F9D}"/>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B3E395-643C-4466-A8A5-1084EF5FE82D}"/>
              </a:ext>
            </a:extLst>
          </p:cNvPr>
          <p:cNvPicPr>
            <a:picLocks noChangeAspect="1"/>
          </p:cNvPicPr>
          <p:nvPr/>
        </p:nvPicPr>
        <p:blipFill>
          <a:blip r:embed="rId2"/>
          <a:stretch>
            <a:fillRect/>
          </a:stretch>
        </p:blipFill>
        <p:spPr>
          <a:xfrm>
            <a:off x="208315" y="1954381"/>
            <a:ext cx="4505325" cy="2971800"/>
          </a:xfrm>
          <a:prstGeom prst="rect">
            <a:avLst/>
          </a:prstGeom>
        </p:spPr>
      </p:pic>
      <p:sp>
        <p:nvSpPr>
          <p:cNvPr id="10" name="TextBox 9">
            <a:extLst>
              <a:ext uri="{FF2B5EF4-FFF2-40B4-BE49-F238E27FC236}">
                <a16:creationId xmlns:a16="http://schemas.microsoft.com/office/drawing/2014/main" id="{E0EC4BE7-EF62-42C6-8ACE-F46F67C21C14}"/>
              </a:ext>
            </a:extLst>
          </p:cNvPr>
          <p:cNvSpPr txBox="1"/>
          <p:nvPr/>
        </p:nvSpPr>
        <p:spPr>
          <a:xfrm>
            <a:off x="0" y="4926181"/>
            <a:ext cx="6096000" cy="600164"/>
          </a:xfrm>
          <a:prstGeom prst="rect">
            <a:avLst/>
          </a:prstGeom>
          <a:noFill/>
        </p:spPr>
        <p:txBody>
          <a:bodyPr wrap="square">
            <a:spAutoFit/>
          </a:bodyPr>
          <a:lstStyle/>
          <a:p>
            <a:r>
              <a:rPr lang="en-US" sz="1100"/>
              <a:t>ExampleOne is the best implementation. ExampleTwo throws Exception rather than a more specific subclass, which is not recommended. ExampleThree has a side effect. It changes the state of a variable. Side effects are not recommended.</a:t>
            </a:r>
          </a:p>
        </p:txBody>
      </p:sp>
      <p:pic>
        <p:nvPicPr>
          <p:cNvPr id="12" name="Picture 11">
            <a:extLst>
              <a:ext uri="{FF2B5EF4-FFF2-40B4-BE49-F238E27FC236}">
                <a16:creationId xmlns:a16="http://schemas.microsoft.com/office/drawing/2014/main" id="{8083A0C0-15E9-4588-B85B-B205E9F3335D}"/>
              </a:ext>
            </a:extLst>
          </p:cNvPr>
          <p:cNvPicPr>
            <a:picLocks noChangeAspect="1"/>
          </p:cNvPicPr>
          <p:nvPr/>
        </p:nvPicPr>
        <p:blipFill>
          <a:blip r:embed="rId3"/>
          <a:stretch>
            <a:fillRect/>
          </a:stretch>
        </p:blipFill>
        <p:spPr>
          <a:xfrm>
            <a:off x="6186311" y="0"/>
            <a:ext cx="5343525" cy="2581275"/>
          </a:xfrm>
          <a:prstGeom prst="rect">
            <a:avLst/>
          </a:prstGeom>
        </p:spPr>
      </p:pic>
      <p:sp>
        <p:nvSpPr>
          <p:cNvPr id="7" name="TextBox 6">
            <a:extLst>
              <a:ext uri="{FF2B5EF4-FFF2-40B4-BE49-F238E27FC236}">
                <a16:creationId xmlns:a16="http://schemas.microsoft.com/office/drawing/2014/main" id="{510FE736-6674-475B-9B1D-EB4738904C85}"/>
              </a:ext>
            </a:extLst>
          </p:cNvPr>
          <p:cNvSpPr txBox="1"/>
          <p:nvPr/>
        </p:nvSpPr>
        <p:spPr>
          <a:xfrm>
            <a:off x="6096000" y="2581275"/>
            <a:ext cx="3440369" cy="369332"/>
          </a:xfrm>
          <a:prstGeom prst="rect">
            <a:avLst/>
          </a:prstGeom>
          <a:noFill/>
        </p:spPr>
        <p:txBody>
          <a:bodyPr wrap="square">
            <a:spAutoFit/>
          </a:bodyPr>
          <a:lstStyle/>
          <a:p>
            <a:pPr marL="342900" indent="-342900">
              <a:buFont typeface="Wingdings" panose="05000000000000000000" pitchFamily="2" charset="2"/>
              <a:buChar char="Ø"/>
            </a:pPr>
            <a:r>
              <a:rPr lang="en-US"/>
              <a:t>Suppressed Exceptions </a:t>
            </a:r>
          </a:p>
        </p:txBody>
      </p:sp>
      <p:sp>
        <p:nvSpPr>
          <p:cNvPr id="2" name="Rectangle 1">
            <a:extLst>
              <a:ext uri="{FF2B5EF4-FFF2-40B4-BE49-F238E27FC236}">
                <a16:creationId xmlns:a16="http://schemas.microsoft.com/office/drawing/2014/main" id="{9D5FF7CF-B669-4948-A3BF-3BF6A9BDFE4F}"/>
              </a:ext>
            </a:extLst>
          </p:cNvPr>
          <p:cNvSpPr/>
          <p:nvPr/>
        </p:nvSpPr>
        <p:spPr>
          <a:xfrm>
            <a:off x="6178299" y="2950607"/>
            <a:ext cx="6096000" cy="1446550"/>
          </a:xfrm>
          <a:prstGeom prst="rect">
            <a:avLst/>
          </a:prstGeom>
        </p:spPr>
        <p:txBody>
          <a:bodyPr>
            <a:spAutoFit/>
          </a:bodyPr>
          <a:lstStyle/>
          <a:p>
            <a:r>
              <a:rPr lang="en-US" sz="1100"/>
              <a:t>What happens if the close() method throws an exception? If the TurkeyCage doesn’t close, the turkeys could all escape. Clearly we need to handle such a condition. </a:t>
            </a:r>
          </a:p>
          <a:p>
            <a:endParaRPr lang="en-US" sz="1100"/>
          </a:p>
          <a:p>
            <a:r>
              <a:rPr lang="en-US" sz="1100"/>
              <a:t>We already know that the resources are closed before any programmer-coded catch blocks are run. This means that we can catch the exception thrown by close() if we wish. Alternatively, we can allow the caller to deal with it. Just like a regular exception, checked exceptions must be handled or declared. Runtime exceptions do not need to be acknowledged. The following shows how we can catch an exception thrown by close().</a:t>
            </a:r>
          </a:p>
        </p:txBody>
      </p:sp>
      <p:pic>
        <p:nvPicPr>
          <p:cNvPr id="3" name="Picture 2">
            <a:extLst>
              <a:ext uri="{FF2B5EF4-FFF2-40B4-BE49-F238E27FC236}">
                <a16:creationId xmlns:a16="http://schemas.microsoft.com/office/drawing/2014/main" id="{B82F1A09-1A0B-4B84-8B7D-4C746F40AB38}"/>
              </a:ext>
            </a:extLst>
          </p:cNvPr>
          <p:cNvPicPr>
            <a:picLocks noChangeAspect="1"/>
          </p:cNvPicPr>
          <p:nvPr/>
        </p:nvPicPr>
        <p:blipFill>
          <a:blip r:embed="rId4"/>
          <a:stretch>
            <a:fillRect/>
          </a:stretch>
        </p:blipFill>
        <p:spPr>
          <a:xfrm>
            <a:off x="6304315" y="4397157"/>
            <a:ext cx="4476750" cy="2190750"/>
          </a:xfrm>
          <a:prstGeom prst="rect">
            <a:avLst/>
          </a:prstGeom>
        </p:spPr>
      </p:pic>
      <p:pic>
        <p:nvPicPr>
          <p:cNvPr id="11" name="Picture 10">
            <a:extLst>
              <a:ext uri="{FF2B5EF4-FFF2-40B4-BE49-F238E27FC236}">
                <a16:creationId xmlns:a16="http://schemas.microsoft.com/office/drawing/2014/main" id="{811D5289-4F24-417C-9FD9-5087EEE5B3AE}"/>
              </a:ext>
            </a:extLst>
          </p:cNvPr>
          <p:cNvPicPr>
            <a:picLocks noChangeAspect="1"/>
          </p:cNvPicPr>
          <p:nvPr/>
        </p:nvPicPr>
        <p:blipFill>
          <a:blip r:embed="rId5"/>
          <a:stretch>
            <a:fillRect/>
          </a:stretch>
        </p:blipFill>
        <p:spPr>
          <a:xfrm>
            <a:off x="10001250" y="6351639"/>
            <a:ext cx="2190750" cy="304800"/>
          </a:xfrm>
          <a:prstGeom prst="rect">
            <a:avLst/>
          </a:prstGeom>
        </p:spPr>
      </p:pic>
      <p:sp>
        <p:nvSpPr>
          <p:cNvPr id="13" name="TextBox 12">
            <a:extLst>
              <a:ext uri="{FF2B5EF4-FFF2-40B4-BE49-F238E27FC236}">
                <a16:creationId xmlns:a16="http://schemas.microsoft.com/office/drawing/2014/main" id="{9C6F0C40-2601-46A0-A254-54926955FB10}"/>
              </a:ext>
            </a:extLst>
          </p:cNvPr>
          <p:cNvSpPr txBox="1"/>
          <p:nvPr/>
        </p:nvSpPr>
        <p:spPr>
          <a:xfrm>
            <a:off x="9358125" y="6242429"/>
            <a:ext cx="603050" cy="246221"/>
          </a:xfrm>
          <a:prstGeom prst="rect">
            <a:avLst/>
          </a:prstGeom>
          <a:noFill/>
        </p:spPr>
        <p:txBody>
          <a:bodyPr wrap="none" rtlCol="0">
            <a:spAutoFit/>
          </a:bodyPr>
          <a:lstStyle/>
          <a:p>
            <a:r>
              <a:rPr lang="en-US" sz="1000"/>
              <a:t>output :</a:t>
            </a:r>
          </a:p>
        </p:txBody>
      </p:sp>
      <p:pic>
        <p:nvPicPr>
          <p:cNvPr id="14" name="Picture 13">
            <a:extLst>
              <a:ext uri="{FF2B5EF4-FFF2-40B4-BE49-F238E27FC236}">
                <a16:creationId xmlns:a16="http://schemas.microsoft.com/office/drawing/2014/main" id="{C934A1A4-8FE9-4E4A-B983-6BF57AFBBD51}"/>
              </a:ext>
            </a:extLst>
          </p:cNvPr>
          <p:cNvPicPr>
            <a:picLocks noChangeAspect="1"/>
          </p:cNvPicPr>
          <p:nvPr/>
        </p:nvPicPr>
        <p:blipFill>
          <a:blip r:embed="rId6"/>
          <a:stretch>
            <a:fillRect/>
          </a:stretch>
        </p:blipFill>
        <p:spPr>
          <a:xfrm>
            <a:off x="8398847" y="6249880"/>
            <a:ext cx="3793153" cy="608120"/>
          </a:xfrm>
          <a:prstGeom prst="rect">
            <a:avLst/>
          </a:prstGeom>
        </p:spPr>
      </p:pic>
    </p:spTree>
    <p:extLst>
      <p:ext uri="{BB962C8B-B14F-4D97-AF65-F5344CB8AC3E}">
        <p14:creationId xmlns:p14="http://schemas.microsoft.com/office/powerpoint/2010/main" val="19503441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FE39-6DDC-476B-A8C5-4888682FF5F9}"/>
              </a:ext>
            </a:extLst>
          </p:cNvPr>
          <p:cNvSpPr/>
          <p:nvPr/>
        </p:nvSpPr>
        <p:spPr>
          <a:xfrm>
            <a:off x="0" y="0"/>
            <a:ext cx="6096000" cy="1277273"/>
          </a:xfrm>
          <a:prstGeom prst="rect">
            <a:avLst/>
          </a:prstGeom>
        </p:spPr>
        <p:txBody>
          <a:bodyPr>
            <a:spAutoFit/>
          </a:bodyPr>
          <a:lstStyle/>
          <a:p>
            <a:r>
              <a:rPr lang="en-US" sz="1100"/>
              <a:t>Note that if JammedTurkeyCage’s close() method threw a checked exception, the try statement in the main method would need to catch it, or the main method would need to throw it. </a:t>
            </a:r>
          </a:p>
          <a:p>
            <a:endParaRPr lang="en-US" sz="1100"/>
          </a:p>
          <a:p>
            <a:r>
              <a:rPr lang="en-US" sz="1100"/>
              <a:t>This seems reasonable enough. What happens if the try block also throws an exception? Java 7 added a way to accumulate exceptions. When multiple exceptions are thrown, all but the first are called suppressed exceptions. The idea is that Java treats the first exception as the primary one and tacks on any that come up while automatically closing, for example:</a:t>
            </a:r>
          </a:p>
        </p:txBody>
      </p:sp>
      <p:pic>
        <p:nvPicPr>
          <p:cNvPr id="5" name="Picture 4">
            <a:extLst>
              <a:ext uri="{FF2B5EF4-FFF2-40B4-BE49-F238E27FC236}">
                <a16:creationId xmlns:a16="http://schemas.microsoft.com/office/drawing/2014/main" id="{E09CA7F5-CEB1-4138-9651-480431C2D231}"/>
              </a:ext>
            </a:extLst>
          </p:cNvPr>
          <p:cNvPicPr>
            <a:picLocks noChangeAspect="1"/>
          </p:cNvPicPr>
          <p:nvPr/>
        </p:nvPicPr>
        <p:blipFill>
          <a:blip r:embed="rId2"/>
          <a:stretch>
            <a:fillRect/>
          </a:stretch>
        </p:blipFill>
        <p:spPr>
          <a:xfrm>
            <a:off x="82499" y="1277273"/>
            <a:ext cx="4048125" cy="1276350"/>
          </a:xfrm>
          <a:prstGeom prst="rect">
            <a:avLst/>
          </a:prstGeom>
        </p:spPr>
      </p:pic>
      <p:pic>
        <p:nvPicPr>
          <p:cNvPr id="6" name="Picture 5">
            <a:extLst>
              <a:ext uri="{FF2B5EF4-FFF2-40B4-BE49-F238E27FC236}">
                <a16:creationId xmlns:a16="http://schemas.microsoft.com/office/drawing/2014/main" id="{6C7FB327-43C2-46DB-945B-02FD359D3307}"/>
              </a:ext>
            </a:extLst>
          </p:cNvPr>
          <p:cNvPicPr>
            <a:picLocks noChangeAspect="1"/>
          </p:cNvPicPr>
          <p:nvPr/>
        </p:nvPicPr>
        <p:blipFill>
          <a:blip r:embed="rId3"/>
          <a:stretch>
            <a:fillRect/>
          </a:stretch>
        </p:blipFill>
        <p:spPr>
          <a:xfrm>
            <a:off x="4363987" y="1915448"/>
            <a:ext cx="1628775" cy="390525"/>
          </a:xfrm>
          <a:prstGeom prst="rect">
            <a:avLst/>
          </a:prstGeom>
        </p:spPr>
      </p:pic>
      <p:sp>
        <p:nvSpPr>
          <p:cNvPr id="7" name="TextBox 6">
            <a:extLst>
              <a:ext uri="{FF2B5EF4-FFF2-40B4-BE49-F238E27FC236}">
                <a16:creationId xmlns:a16="http://schemas.microsoft.com/office/drawing/2014/main" id="{503D7845-AE23-4B6B-9E94-D4DCDECEC0D7}"/>
              </a:ext>
            </a:extLst>
          </p:cNvPr>
          <p:cNvSpPr txBox="1"/>
          <p:nvPr/>
        </p:nvSpPr>
        <p:spPr>
          <a:xfrm>
            <a:off x="3829099" y="1864489"/>
            <a:ext cx="603050" cy="246221"/>
          </a:xfrm>
          <a:prstGeom prst="rect">
            <a:avLst/>
          </a:prstGeom>
          <a:noFill/>
        </p:spPr>
        <p:txBody>
          <a:bodyPr wrap="none" rtlCol="0">
            <a:spAutoFit/>
          </a:bodyPr>
          <a:lstStyle/>
          <a:p>
            <a:r>
              <a:rPr lang="en-US" sz="1000"/>
              <a:t>output :</a:t>
            </a:r>
          </a:p>
        </p:txBody>
      </p:sp>
      <p:pic>
        <p:nvPicPr>
          <p:cNvPr id="8" name="Picture 7">
            <a:extLst>
              <a:ext uri="{FF2B5EF4-FFF2-40B4-BE49-F238E27FC236}">
                <a16:creationId xmlns:a16="http://schemas.microsoft.com/office/drawing/2014/main" id="{D3509445-0616-44DF-823E-F992CA95EA2C}"/>
              </a:ext>
            </a:extLst>
          </p:cNvPr>
          <p:cNvPicPr>
            <a:picLocks noChangeAspect="1"/>
          </p:cNvPicPr>
          <p:nvPr/>
        </p:nvPicPr>
        <p:blipFill>
          <a:blip r:embed="rId4"/>
          <a:stretch>
            <a:fillRect/>
          </a:stretch>
        </p:blipFill>
        <p:spPr>
          <a:xfrm>
            <a:off x="3884279" y="1710102"/>
            <a:ext cx="2108473" cy="748860"/>
          </a:xfrm>
          <a:prstGeom prst="rect">
            <a:avLst/>
          </a:prstGeom>
        </p:spPr>
      </p:pic>
      <p:cxnSp>
        <p:nvCxnSpPr>
          <p:cNvPr id="9" name="Straight Connector 8">
            <a:extLst>
              <a:ext uri="{FF2B5EF4-FFF2-40B4-BE49-F238E27FC236}">
                <a16:creationId xmlns:a16="http://schemas.microsoft.com/office/drawing/2014/main" id="{6CC4007D-EBDB-4136-877C-467050E77CDC}"/>
              </a:ext>
            </a:extLst>
          </p:cNvPr>
          <p:cNvCxnSpPr>
            <a:cxnSpLocks/>
          </p:cNvCxnSpPr>
          <p:nvPr/>
        </p:nvCxnSpPr>
        <p:spPr>
          <a:xfrm>
            <a:off x="9326512" y="-1446840"/>
            <a:ext cx="0" cy="1009077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7A26677-3E22-435C-8A31-500A3A54B413}"/>
              </a:ext>
            </a:extLst>
          </p:cNvPr>
          <p:cNvSpPr/>
          <p:nvPr/>
        </p:nvSpPr>
        <p:spPr>
          <a:xfrm>
            <a:off x="0" y="2579444"/>
            <a:ext cx="5992755" cy="430887"/>
          </a:xfrm>
          <a:prstGeom prst="rect">
            <a:avLst/>
          </a:prstGeom>
        </p:spPr>
        <p:txBody>
          <a:bodyPr wrap="square">
            <a:spAutoFit/>
          </a:bodyPr>
          <a:lstStyle/>
          <a:p>
            <a:r>
              <a:rPr lang="en-US" sz="1100"/>
              <a:t>Keep in mind that the catch block looks for matches on the primary exception. What do you think this code prints?</a:t>
            </a:r>
          </a:p>
        </p:txBody>
      </p:sp>
      <p:pic>
        <p:nvPicPr>
          <p:cNvPr id="11" name="Picture 10">
            <a:extLst>
              <a:ext uri="{FF2B5EF4-FFF2-40B4-BE49-F238E27FC236}">
                <a16:creationId xmlns:a16="http://schemas.microsoft.com/office/drawing/2014/main" id="{A6C305B4-9D12-4731-A306-2F827330516B}"/>
              </a:ext>
            </a:extLst>
          </p:cNvPr>
          <p:cNvPicPr>
            <a:picLocks noChangeAspect="1"/>
          </p:cNvPicPr>
          <p:nvPr/>
        </p:nvPicPr>
        <p:blipFill>
          <a:blip r:embed="rId5"/>
          <a:stretch>
            <a:fillRect/>
          </a:stretch>
        </p:blipFill>
        <p:spPr>
          <a:xfrm>
            <a:off x="93844" y="3023074"/>
            <a:ext cx="3819525" cy="923925"/>
          </a:xfrm>
          <a:prstGeom prst="rect">
            <a:avLst/>
          </a:prstGeom>
        </p:spPr>
      </p:pic>
      <p:pic>
        <p:nvPicPr>
          <p:cNvPr id="12" name="Picture 11">
            <a:extLst>
              <a:ext uri="{FF2B5EF4-FFF2-40B4-BE49-F238E27FC236}">
                <a16:creationId xmlns:a16="http://schemas.microsoft.com/office/drawing/2014/main" id="{0E74F2AF-8865-45F4-9BF1-72C115BED643}"/>
              </a:ext>
            </a:extLst>
          </p:cNvPr>
          <p:cNvPicPr>
            <a:picLocks noChangeAspect="1"/>
          </p:cNvPicPr>
          <p:nvPr/>
        </p:nvPicPr>
        <p:blipFill>
          <a:blip r:embed="rId6"/>
          <a:stretch>
            <a:fillRect/>
          </a:stretch>
        </p:blipFill>
        <p:spPr>
          <a:xfrm>
            <a:off x="638996" y="3963755"/>
            <a:ext cx="4886325" cy="581025"/>
          </a:xfrm>
          <a:prstGeom prst="rect">
            <a:avLst/>
          </a:prstGeom>
        </p:spPr>
      </p:pic>
      <p:sp>
        <p:nvSpPr>
          <p:cNvPr id="14" name="TextBox 13">
            <a:extLst>
              <a:ext uri="{FF2B5EF4-FFF2-40B4-BE49-F238E27FC236}">
                <a16:creationId xmlns:a16="http://schemas.microsoft.com/office/drawing/2014/main" id="{3FCF0DEE-FAC7-44D5-95BB-04278C9395C9}"/>
              </a:ext>
            </a:extLst>
          </p:cNvPr>
          <p:cNvSpPr txBox="1"/>
          <p:nvPr/>
        </p:nvSpPr>
        <p:spPr>
          <a:xfrm>
            <a:off x="35946" y="3910710"/>
            <a:ext cx="603050" cy="246221"/>
          </a:xfrm>
          <a:prstGeom prst="rect">
            <a:avLst/>
          </a:prstGeom>
          <a:noFill/>
        </p:spPr>
        <p:txBody>
          <a:bodyPr wrap="none" rtlCol="0">
            <a:spAutoFit/>
          </a:bodyPr>
          <a:lstStyle/>
          <a:p>
            <a:r>
              <a:rPr lang="en-US" sz="1000"/>
              <a:t>output :</a:t>
            </a:r>
          </a:p>
        </p:txBody>
      </p:sp>
      <p:pic>
        <p:nvPicPr>
          <p:cNvPr id="15" name="Picture 14">
            <a:extLst>
              <a:ext uri="{FF2B5EF4-FFF2-40B4-BE49-F238E27FC236}">
                <a16:creationId xmlns:a16="http://schemas.microsoft.com/office/drawing/2014/main" id="{FC476BF2-5AE9-4196-9105-026667DC6B16}"/>
              </a:ext>
            </a:extLst>
          </p:cNvPr>
          <p:cNvPicPr>
            <a:picLocks noChangeAspect="1"/>
          </p:cNvPicPr>
          <p:nvPr/>
        </p:nvPicPr>
        <p:blipFill>
          <a:blip r:embed="rId4"/>
          <a:stretch>
            <a:fillRect/>
          </a:stretch>
        </p:blipFill>
        <p:spPr>
          <a:xfrm>
            <a:off x="83571" y="3963755"/>
            <a:ext cx="5686428" cy="527748"/>
          </a:xfrm>
          <a:prstGeom prst="rect">
            <a:avLst/>
          </a:prstGeom>
        </p:spPr>
      </p:pic>
      <p:sp>
        <p:nvSpPr>
          <p:cNvPr id="16" name="Rectangle 15">
            <a:extLst>
              <a:ext uri="{FF2B5EF4-FFF2-40B4-BE49-F238E27FC236}">
                <a16:creationId xmlns:a16="http://schemas.microsoft.com/office/drawing/2014/main" id="{88E8C6B0-50FC-457F-AA3C-325F23A8EA89}"/>
              </a:ext>
            </a:extLst>
          </p:cNvPr>
          <p:cNvSpPr/>
          <p:nvPr/>
        </p:nvSpPr>
        <p:spPr>
          <a:xfrm>
            <a:off x="14899" y="4393185"/>
            <a:ext cx="6096000" cy="430887"/>
          </a:xfrm>
          <a:prstGeom prst="rect">
            <a:avLst/>
          </a:prstGeom>
        </p:spPr>
        <p:txBody>
          <a:bodyPr>
            <a:spAutoFit/>
          </a:bodyPr>
          <a:lstStyle/>
          <a:p>
            <a:r>
              <a:rPr lang="en-US" sz="1100"/>
              <a:t>Java remembers the suppressed exceptions that go with a primary exception even if we don’t handle them in the code. Now let’s look at what happens if two exceptions are thrown while closing resources:</a:t>
            </a:r>
          </a:p>
        </p:txBody>
      </p:sp>
      <p:pic>
        <p:nvPicPr>
          <p:cNvPr id="17" name="Picture 16">
            <a:extLst>
              <a:ext uri="{FF2B5EF4-FFF2-40B4-BE49-F238E27FC236}">
                <a16:creationId xmlns:a16="http://schemas.microsoft.com/office/drawing/2014/main" id="{DB134F87-7A6B-4F62-A7EF-EAD0202A37CC}"/>
              </a:ext>
            </a:extLst>
          </p:cNvPr>
          <p:cNvPicPr>
            <a:picLocks noChangeAspect="1"/>
          </p:cNvPicPr>
          <p:nvPr/>
        </p:nvPicPr>
        <p:blipFill>
          <a:blip r:embed="rId7"/>
          <a:stretch>
            <a:fillRect/>
          </a:stretch>
        </p:blipFill>
        <p:spPr>
          <a:xfrm>
            <a:off x="93844" y="4871114"/>
            <a:ext cx="3895725" cy="1419225"/>
          </a:xfrm>
          <a:prstGeom prst="rect">
            <a:avLst/>
          </a:prstGeom>
        </p:spPr>
      </p:pic>
      <p:pic>
        <p:nvPicPr>
          <p:cNvPr id="18" name="Picture 17">
            <a:extLst>
              <a:ext uri="{FF2B5EF4-FFF2-40B4-BE49-F238E27FC236}">
                <a16:creationId xmlns:a16="http://schemas.microsoft.com/office/drawing/2014/main" id="{8CB98F80-9191-49CA-AC21-773683AFAB3B}"/>
              </a:ext>
            </a:extLst>
          </p:cNvPr>
          <p:cNvPicPr>
            <a:picLocks noChangeAspect="1"/>
          </p:cNvPicPr>
          <p:nvPr/>
        </p:nvPicPr>
        <p:blipFill>
          <a:blip r:embed="rId8"/>
          <a:stretch>
            <a:fillRect/>
          </a:stretch>
        </p:blipFill>
        <p:spPr>
          <a:xfrm>
            <a:off x="3824981" y="5737775"/>
            <a:ext cx="2171700" cy="542925"/>
          </a:xfrm>
          <a:prstGeom prst="rect">
            <a:avLst/>
          </a:prstGeom>
        </p:spPr>
      </p:pic>
      <p:sp>
        <p:nvSpPr>
          <p:cNvPr id="19" name="TextBox 18">
            <a:extLst>
              <a:ext uri="{FF2B5EF4-FFF2-40B4-BE49-F238E27FC236}">
                <a16:creationId xmlns:a16="http://schemas.microsoft.com/office/drawing/2014/main" id="{A41F16A6-27C2-4E5B-9D7B-94589040167E}"/>
              </a:ext>
            </a:extLst>
          </p:cNvPr>
          <p:cNvSpPr txBox="1"/>
          <p:nvPr/>
        </p:nvSpPr>
        <p:spPr>
          <a:xfrm>
            <a:off x="3888681" y="5501238"/>
            <a:ext cx="603050" cy="246221"/>
          </a:xfrm>
          <a:prstGeom prst="rect">
            <a:avLst/>
          </a:prstGeom>
          <a:noFill/>
        </p:spPr>
        <p:txBody>
          <a:bodyPr wrap="none" rtlCol="0">
            <a:spAutoFit/>
          </a:bodyPr>
          <a:lstStyle/>
          <a:p>
            <a:r>
              <a:rPr lang="en-US" sz="1000"/>
              <a:t>output :</a:t>
            </a:r>
          </a:p>
        </p:txBody>
      </p:sp>
      <p:pic>
        <p:nvPicPr>
          <p:cNvPr id="20" name="Picture 19">
            <a:extLst>
              <a:ext uri="{FF2B5EF4-FFF2-40B4-BE49-F238E27FC236}">
                <a16:creationId xmlns:a16="http://schemas.microsoft.com/office/drawing/2014/main" id="{7ED8892D-EDF3-4DD9-934A-B31D80D81E9B}"/>
              </a:ext>
            </a:extLst>
          </p:cNvPr>
          <p:cNvPicPr>
            <a:picLocks noChangeAspect="1"/>
          </p:cNvPicPr>
          <p:nvPr/>
        </p:nvPicPr>
        <p:blipFill>
          <a:blip r:embed="rId4"/>
          <a:stretch>
            <a:fillRect/>
          </a:stretch>
        </p:blipFill>
        <p:spPr>
          <a:xfrm>
            <a:off x="3865591" y="5525845"/>
            <a:ext cx="2395538" cy="784077"/>
          </a:xfrm>
          <a:prstGeom prst="rect">
            <a:avLst/>
          </a:prstGeom>
        </p:spPr>
      </p:pic>
      <p:sp>
        <p:nvSpPr>
          <p:cNvPr id="21" name="Rectangle 20">
            <a:extLst>
              <a:ext uri="{FF2B5EF4-FFF2-40B4-BE49-F238E27FC236}">
                <a16:creationId xmlns:a16="http://schemas.microsoft.com/office/drawing/2014/main" id="{FC55A527-30FA-4652-9C39-DABA089940C1}"/>
              </a:ext>
            </a:extLst>
          </p:cNvPr>
          <p:cNvSpPr/>
          <p:nvPr/>
        </p:nvSpPr>
        <p:spPr>
          <a:xfrm>
            <a:off x="5992752" y="-61056"/>
            <a:ext cx="6096000" cy="430887"/>
          </a:xfrm>
          <a:prstGeom prst="rect">
            <a:avLst/>
          </a:prstGeom>
        </p:spPr>
        <p:txBody>
          <a:bodyPr>
            <a:spAutoFit/>
          </a:bodyPr>
          <a:lstStyle/>
          <a:p>
            <a:r>
              <a:rPr lang="en-US" sz="1100"/>
              <a:t>Finally, keep in mind that suppressed exceptions apply only to exceptions thrown in the try clause. The following example does not throw a suppressed exception:</a:t>
            </a:r>
          </a:p>
        </p:txBody>
      </p:sp>
      <p:pic>
        <p:nvPicPr>
          <p:cNvPr id="22" name="Picture 21">
            <a:extLst>
              <a:ext uri="{FF2B5EF4-FFF2-40B4-BE49-F238E27FC236}">
                <a16:creationId xmlns:a16="http://schemas.microsoft.com/office/drawing/2014/main" id="{A87E2069-49E5-40AE-9975-8EA46CF15372}"/>
              </a:ext>
            </a:extLst>
          </p:cNvPr>
          <p:cNvPicPr>
            <a:picLocks noChangeAspect="1"/>
          </p:cNvPicPr>
          <p:nvPr/>
        </p:nvPicPr>
        <p:blipFill>
          <a:blip r:embed="rId9"/>
          <a:stretch>
            <a:fillRect/>
          </a:stretch>
        </p:blipFill>
        <p:spPr>
          <a:xfrm>
            <a:off x="6096000" y="320913"/>
            <a:ext cx="4333875" cy="923925"/>
          </a:xfrm>
          <a:prstGeom prst="rect">
            <a:avLst/>
          </a:prstGeom>
        </p:spPr>
      </p:pic>
      <p:sp>
        <p:nvSpPr>
          <p:cNvPr id="23" name="Rectangle 22">
            <a:extLst>
              <a:ext uri="{FF2B5EF4-FFF2-40B4-BE49-F238E27FC236}">
                <a16:creationId xmlns:a16="http://schemas.microsoft.com/office/drawing/2014/main" id="{30AC0823-7AD3-41C7-8887-7C08243EE24D}"/>
              </a:ext>
            </a:extLst>
          </p:cNvPr>
          <p:cNvSpPr/>
          <p:nvPr/>
        </p:nvSpPr>
        <p:spPr>
          <a:xfrm>
            <a:off x="6044376" y="1164853"/>
            <a:ext cx="6096000" cy="1615827"/>
          </a:xfrm>
          <a:prstGeom prst="rect">
            <a:avLst/>
          </a:prstGeom>
        </p:spPr>
        <p:txBody>
          <a:bodyPr>
            <a:spAutoFit/>
          </a:bodyPr>
          <a:lstStyle/>
          <a:p>
            <a:r>
              <a:rPr lang="en-US" sz="1100"/>
              <a:t>Line 36 throws an exception. Then Java tries to close the resource and adds a suppressed exception to it. Now we have a problem. The finally block runs after all this. Since line 38 throws an exception, the previous exception is lost. This has always been and continues to be bad programming practice. We don’t want to lose exceptions. </a:t>
            </a:r>
          </a:p>
          <a:p>
            <a:endParaRPr lang="en-US" sz="1100"/>
          </a:p>
          <a:p>
            <a:r>
              <a:rPr lang="en-US" sz="1100"/>
              <a:t>Remember that Java needs to be backward compatible. try and finally were both allowed to throw an exception long before Java 7. When this happened, the finally block took precedence. This behavior needs to continue. Since automatic resource management was new with Java 7, the try-with-resources part was allowed to behave differently. Regular finally blocks could not change.</a:t>
            </a:r>
          </a:p>
        </p:txBody>
      </p:sp>
      <p:sp>
        <p:nvSpPr>
          <p:cNvPr id="24" name="TextBox 23">
            <a:extLst>
              <a:ext uri="{FF2B5EF4-FFF2-40B4-BE49-F238E27FC236}">
                <a16:creationId xmlns:a16="http://schemas.microsoft.com/office/drawing/2014/main" id="{AF2B258B-25F9-47B6-AABB-638890011FC6}"/>
              </a:ext>
            </a:extLst>
          </p:cNvPr>
          <p:cNvSpPr txBox="1"/>
          <p:nvPr/>
        </p:nvSpPr>
        <p:spPr>
          <a:xfrm>
            <a:off x="5992752" y="2678052"/>
            <a:ext cx="5467231" cy="369332"/>
          </a:xfrm>
          <a:prstGeom prst="rect">
            <a:avLst/>
          </a:prstGeom>
          <a:noFill/>
        </p:spPr>
        <p:txBody>
          <a:bodyPr wrap="square">
            <a:spAutoFit/>
          </a:bodyPr>
          <a:lstStyle/>
          <a:p>
            <a:pPr marL="342900" indent="-342900">
              <a:buFont typeface="Wingdings" panose="05000000000000000000" pitchFamily="2" charset="2"/>
              <a:buChar char="Ø"/>
            </a:pPr>
            <a:r>
              <a:rPr lang="en-US"/>
              <a:t>Putting It Together </a:t>
            </a:r>
          </a:p>
        </p:txBody>
      </p:sp>
      <p:sp>
        <p:nvSpPr>
          <p:cNvPr id="25" name="Rectangle 24">
            <a:extLst>
              <a:ext uri="{FF2B5EF4-FFF2-40B4-BE49-F238E27FC236}">
                <a16:creationId xmlns:a16="http://schemas.microsoft.com/office/drawing/2014/main" id="{B9586F0D-FA48-4EA2-A11C-AC195A69C9BE}"/>
              </a:ext>
            </a:extLst>
          </p:cNvPr>
          <p:cNvSpPr/>
          <p:nvPr/>
        </p:nvSpPr>
        <p:spPr>
          <a:xfrm>
            <a:off x="6042583" y="3010331"/>
            <a:ext cx="6096000" cy="938719"/>
          </a:xfrm>
          <a:prstGeom prst="rect">
            <a:avLst/>
          </a:prstGeom>
        </p:spPr>
        <p:txBody>
          <a:bodyPr>
            <a:spAutoFit/>
          </a:bodyPr>
          <a:lstStyle/>
          <a:p>
            <a:r>
              <a:rPr lang="en-US" sz="1100"/>
              <a:t>You’ve learned two new rules for the order in which code runs in a try-with-resources statement: </a:t>
            </a:r>
          </a:p>
          <a:p>
            <a:endParaRPr lang="en-US" sz="1100"/>
          </a:p>
          <a:p>
            <a:r>
              <a:rPr lang="en-US" sz="1100"/>
              <a:t>■ Resources are closed after the try clause ends and before any catch/finally clauses. </a:t>
            </a:r>
          </a:p>
          <a:p>
            <a:r>
              <a:rPr lang="en-US" sz="1100"/>
              <a:t>■ Resources are closed in the reverse order from which they were created. </a:t>
            </a:r>
          </a:p>
          <a:p>
            <a:r>
              <a:rPr lang="en-US" sz="1100"/>
              <a:t>Based on these rules, can you figure out what this code prints?</a:t>
            </a:r>
          </a:p>
        </p:txBody>
      </p:sp>
      <p:sp>
        <p:nvSpPr>
          <p:cNvPr id="26" name="Rectangle 25">
            <a:extLst>
              <a:ext uri="{FF2B5EF4-FFF2-40B4-BE49-F238E27FC236}">
                <a16:creationId xmlns:a16="http://schemas.microsoft.com/office/drawing/2014/main" id="{220FD4BB-62FC-4CA0-8597-B3EC1C7895ED}"/>
              </a:ext>
            </a:extLst>
          </p:cNvPr>
          <p:cNvSpPr/>
          <p:nvPr/>
        </p:nvSpPr>
        <p:spPr>
          <a:xfrm>
            <a:off x="10082161" y="4156931"/>
            <a:ext cx="2124075" cy="1954381"/>
          </a:xfrm>
          <a:prstGeom prst="rect">
            <a:avLst/>
          </a:prstGeom>
        </p:spPr>
        <p:txBody>
          <a:bodyPr wrap="square">
            <a:spAutoFit/>
          </a:bodyPr>
          <a:lstStyle/>
          <a:p>
            <a:r>
              <a:rPr lang="en-US" sz="1100"/>
              <a:t>Since the resources are closed in the reverse order from which they were opened, we have Close: 2 and then Close: 1. After that, the catch block and finally block are run—just as they are in a regular try statement. </a:t>
            </a:r>
          </a:p>
          <a:p>
            <a:endParaRPr lang="en-US" sz="1100"/>
          </a:p>
          <a:p>
            <a:r>
              <a:rPr lang="en-US" sz="1100"/>
              <a:t>The output is :</a:t>
            </a:r>
          </a:p>
          <a:p>
            <a:endParaRPr lang="en-US" sz="1100"/>
          </a:p>
          <a:p>
            <a:endParaRPr lang="en-US" sz="1100"/>
          </a:p>
        </p:txBody>
      </p:sp>
      <p:pic>
        <p:nvPicPr>
          <p:cNvPr id="27" name="Picture 26">
            <a:extLst>
              <a:ext uri="{FF2B5EF4-FFF2-40B4-BE49-F238E27FC236}">
                <a16:creationId xmlns:a16="http://schemas.microsoft.com/office/drawing/2014/main" id="{121B07C1-EDF7-44D9-95DF-CCD08D419024}"/>
              </a:ext>
            </a:extLst>
          </p:cNvPr>
          <p:cNvPicPr>
            <a:picLocks noChangeAspect="1"/>
          </p:cNvPicPr>
          <p:nvPr/>
        </p:nvPicPr>
        <p:blipFill>
          <a:blip r:embed="rId10"/>
          <a:stretch>
            <a:fillRect/>
          </a:stretch>
        </p:blipFill>
        <p:spPr>
          <a:xfrm>
            <a:off x="6110236" y="3910710"/>
            <a:ext cx="3971925" cy="2952750"/>
          </a:xfrm>
          <a:prstGeom prst="rect">
            <a:avLst/>
          </a:prstGeom>
        </p:spPr>
      </p:pic>
      <p:pic>
        <p:nvPicPr>
          <p:cNvPr id="28" name="Picture 27">
            <a:extLst>
              <a:ext uri="{FF2B5EF4-FFF2-40B4-BE49-F238E27FC236}">
                <a16:creationId xmlns:a16="http://schemas.microsoft.com/office/drawing/2014/main" id="{70FFD9B5-8C15-4782-B5CA-C4E64D6FE3DC}"/>
              </a:ext>
            </a:extLst>
          </p:cNvPr>
          <p:cNvPicPr>
            <a:picLocks noChangeAspect="1"/>
          </p:cNvPicPr>
          <p:nvPr/>
        </p:nvPicPr>
        <p:blipFill>
          <a:blip r:embed="rId11"/>
          <a:stretch>
            <a:fillRect/>
          </a:stretch>
        </p:blipFill>
        <p:spPr>
          <a:xfrm>
            <a:off x="10213513" y="5832679"/>
            <a:ext cx="628650" cy="790575"/>
          </a:xfrm>
          <a:prstGeom prst="rect">
            <a:avLst/>
          </a:prstGeom>
        </p:spPr>
      </p:pic>
      <p:pic>
        <p:nvPicPr>
          <p:cNvPr id="29" name="Picture 28">
            <a:extLst>
              <a:ext uri="{FF2B5EF4-FFF2-40B4-BE49-F238E27FC236}">
                <a16:creationId xmlns:a16="http://schemas.microsoft.com/office/drawing/2014/main" id="{583D1372-4863-4360-B92D-0B75E5E4C216}"/>
              </a:ext>
            </a:extLst>
          </p:cNvPr>
          <p:cNvPicPr>
            <a:picLocks noChangeAspect="1"/>
          </p:cNvPicPr>
          <p:nvPr/>
        </p:nvPicPr>
        <p:blipFill>
          <a:blip r:embed="rId4"/>
          <a:stretch>
            <a:fillRect/>
          </a:stretch>
        </p:blipFill>
        <p:spPr>
          <a:xfrm>
            <a:off x="10149814" y="5837529"/>
            <a:ext cx="1936436" cy="939355"/>
          </a:xfrm>
          <a:prstGeom prst="rect">
            <a:avLst/>
          </a:prstGeom>
        </p:spPr>
      </p:pic>
      <p:sp>
        <p:nvSpPr>
          <p:cNvPr id="2" name="Rectangle 1">
            <a:extLst>
              <a:ext uri="{FF2B5EF4-FFF2-40B4-BE49-F238E27FC236}">
                <a16:creationId xmlns:a16="http://schemas.microsoft.com/office/drawing/2014/main" id="{08763D03-C617-6519-2F1C-59DF34D73034}"/>
              </a:ext>
            </a:extLst>
          </p:cNvPr>
          <p:cNvSpPr/>
          <p:nvPr/>
        </p:nvSpPr>
        <p:spPr>
          <a:xfrm>
            <a:off x="228548" y="6328628"/>
            <a:ext cx="6505574" cy="769441"/>
          </a:xfrm>
          <a:prstGeom prst="rect">
            <a:avLst/>
          </a:prstGeom>
        </p:spPr>
        <p:txBody>
          <a:bodyPr wrap="square" lIns="91440" tIns="45720" rIns="91440" bIns="45720" anchor="t">
            <a:spAutoFit/>
          </a:bodyPr>
          <a:lstStyle/>
          <a:p>
            <a:r>
              <a:rPr lang="en-US" sz="1100">
                <a:ea typeface="+mn-lt"/>
                <a:cs typeface="+mn-lt"/>
              </a:rPr>
              <a:t>On line 29, the turkeys enter the cages without exception. Then Java tries to close both cages automatically. t2 is closed first, since Java closes resources in the reverse order from which it created them. This throws an exception. Since it is the first exception to occur, it becomes the primary exception. Then t1 is closed. Since an exception has already been thrown, this one becomes a suppressed exception. </a:t>
            </a:r>
            <a:endParaRPr lang="en-US" sz="1100">
              <a:cs typeface="Calibri"/>
            </a:endParaRPr>
          </a:p>
        </p:txBody>
      </p:sp>
      <p:cxnSp>
        <p:nvCxnSpPr>
          <p:cNvPr id="3" name="Straight Connector 2">
            <a:extLst>
              <a:ext uri="{FF2B5EF4-FFF2-40B4-BE49-F238E27FC236}">
                <a16:creationId xmlns:a16="http://schemas.microsoft.com/office/drawing/2014/main" id="{38B40A84-09DF-CE6A-B58F-65E9CF9B45B6}"/>
              </a:ext>
            </a:extLst>
          </p:cNvPr>
          <p:cNvCxnSpPr>
            <a:cxnSpLocks/>
          </p:cNvCxnSpPr>
          <p:nvPr/>
        </p:nvCxnSpPr>
        <p:spPr>
          <a:xfrm>
            <a:off x="5385543" y="41441"/>
            <a:ext cx="23812" cy="6733216"/>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descr="A white background with black and white clouds&#10;&#10;Description automatically generated">
            <a:extLst>
              <a:ext uri="{FF2B5EF4-FFF2-40B4-BE49-F238E27FC236}">
                <a16:creationId xmlns:a16="http://schemas.microsoft.com/office/drawing/2014/main" id="{8218645B-1990-A8DD-71A8-1BF64B1AE6F1}"/>
              </a:ext>
            </a:extLst>
          </p:cNvPr>
          <p:cNvPicPr>
            <a:picLocks noChangeAspect="1"/>
          </p:cNvPicPr>
          <p:nvPr/>
        </p:nvPicPr>
        <p:blipFill>
          <a:blip r:embed="rId4"/>
          <a:stretch>
            <a:fillRect/>
          </a:stretch>
        </p:blipFill>
        <p:spPr>
          <a:xfrm>
            <a:off x="-3942" y="6323564"/>
            <a:ext cx="6598443" cy="760265"/>
          </a:xfrm>
          <a:prstGeom prst="rect">
            <a:avLst/>
          </a:prstGeom>
        </p:spPr>
      </p:pic>
    </p:spTree>
    <p:extLst>
      <p:ext uri="{BB962C8B-B14F-4D97-AF65-F5344CB8AC3E}">
        <p14:creationId xmlns:p14="http://schemas.microsoft.com/office/powerpoint/2010/main" val="1933752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459687-F1B6-4A7D-A522-ECC222C11D72}"/>
              </a:ext>
            </a:extLst>
          </p:cNvPr>
          <p:cNvSpPr txBox="1"/>
          <p:nvPr/>
        </p:nvSpPr>
        <p:spPr>
          <a:xfrm>
            <a:off x="0" y="-59216"/>
            <a:ext cx="4174711" cy="461665"/>
          </a:xfrm>
          <a:prstGeom prst="rect">
            <a:avLst/>
          </a:prstGeom>
          <a:noFill/>
        </p:spPr>
        <p:txBody>
          <a:bodyPr wrap="square" rtlCol="0">
            <a:spAutoFit/>
          </a:bodyPr>
          <a:lstStyle/>
          <a:p>
            <a:r>
              <a:rPr lang="en-US" sz="2400" b="1" u="sng"/>
              <a:t>5- Rethrowing Exceptions </a:t>
            </a:r>
          </a:p>
        </p:txBody>
      </p:sp>
      <p:sp>
        <p:nvSpPr>
          <p:cNvPr id="5" name="Rectangle 4">
            <a:extLst>
              <a:ext uri="{FF2B5EF4-FFF2-40B4-BE49-F238E27FC236}">
                <a16:creationId xmlns:a16="http://schemas.microsoft.com/office/drawing/2014/main" id="{6259AEAE-EC4B-4317-948D-C475A0BF626C}"/>
              </a:ext>
            </a:extLst>
          </p:cNvPr>
          <p:cNvSpPr/>
          <p:nvPr/>
        </p:nvSpPr>
        <p:spPr>
          <a:xfrm>
            <a:off x="0" y="402449"/>
            <a:ext cx="6096000" cy="430887"/>
          </a:xfrm>
          <a:prstGeom prst="rect">
            <a:avLst/>
          </a:prstGeom>
        </p:spPr>
        <p:txBody>
          <a:bodyPr>
            <a:spAutoFit/>
          </a:bodyPr>
          <a:lstStyle/>
          <a:p>
            <a:r>
              <a:rPr lang="en-US" sz="1100"/>
              <a:t>It is a common pattern to log and then throw the same exception. Suppose that we have a method that declares two checked exceptions:</a:t>
            </a:r>
          </a:p>
        </p:txBody>
      </p:sp>
      <p:cxnSp>
        <p:nvCxnSpPr>
          <p:cNvPr id="6" name="Straight Connector 5">
            <a:extLst>
              <a:ext uri="{FF2B5EF4-FFF2-40B4-BE49-F238E27FC236}">
                <a16:creationId xmlns:a16="http://schemas.microsoft.com/office/drawing/2014/main" id="{6A3CCE6E-7306-415D-A32E-4A6D715CCEE3}"/>
              </a:ext>
            </a:extLst>
          </p:cNvPr>
          <p:cNvCxnSpPr>
            <a:cxnSpLocks/>
          </p:cNvCxnSpPr>
          <p:nvPr/>
        </p:nvCxnSpPr>
        <p:spPr>
          <a:xfrm>
            <a:off x="608616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2D16A72-CECE-449A-884C-8629E869C8E1}"/>
              </a:ext>
            </a:extLst>
          </p:cNvPr>
          <p:cNvPicPr>
            <a:picLocks noChangeAspect="1"/>
          </p:cNvPicPr>
          <p:nvPr/>
        </p:nvPicPr>
        <p:blipFill>
          <a:blip r:embed="rId2"/>
          <a:stretch>
            <a:fillRect/>
          </a:stretch>
        </p:blipFill>
        <p:spPr>
          <a:xfrm>
            <a:off x="77122" y="811082"/>
            <a:ext cx="4781550" cy="238125"/>
          </a:xfrm>
          <a:prstGeom prst="rect">
            <a:avLst/>
          </a:prstGeom>
        </p:spPr>
      </p:pic>
      <p:sp>
        <p:nvSpPr>
          <p:cNvPr id="8" name="Rectangle 7">
            <a:extLst>
              <a:ext uri="{FF2B5EF4-FFF2-40B4-BE49-F238E27FC236}">
                <a16:creationId xmlns:a16="http://schemas.microsoft.com/office/drawing/2014/main" id="{1D125650-A060-487E-B3EF-53BB56CAE801}"/>
              </a:ext>
            </a:extLst>
          </p:cNvPr>
          <p:cNvSpPr/>
          <p:nvPr/>
        </p:nvSpPr>
        <p:spPr>
          <a:xfrm>
            <a:off x="0" y="1011107"/>
            <a:ext cx="6181725" cy="430887"/>
          </a:xfrm>
          <a:prstGeom prst="rect">
            <a:avLst/>
          </a:prstGeom>
        </p:spPr>
        <p:txBody>
          <a:bodyPr wrap="square">
            <a:spAutoFit/>
          </a:bodyPr>
          <a:lstStyle/>
          <a:p>
            <a:r>
              <a:rPr lang="en-US" sz="1100"/>
              <a:t>When calling this method, we need to handle or declare those two exception types. There are few valid ways of doing this. We could have two catch blocks and duplicate the logic. Or we could use multi-catch:</a:t>
            </a:r>
          </a:p>
        </p:txBody>
      </p:sp>
      <p:pic>
        <p:nvPicPr>
          <p:cNvPr id="9" name="Picture 8">
            <a:extLst>
              <a:ext uri="{FF2B5EF4-FFF2-40B4-BE49-F238E27FC236}">
                <a16:creationId xmlns:a16="http://schemas.microsoft.com/office/drawing/2014/main" id="{61F65A9E-9D09-41E5-B3E2-EE217FD7CD9A}"/>
              </a:ext>
            </a:extLst>
          </p:cNvPr>
          <p:cNvPicPr>
            <a:picLocks noChangeAspect="1"/>
          </p:cNvPicPr>
          <p:nvPr/>
        </p:nvPicPr>
        <p:blipFill>
          <a:blip r:embed="rId3"/>
          <a:stretch>
            <a:fillRect/>
          </a:stretch>
        </p:blipFill>
        <p:spPr>
          <a:xfrm>
            <a:off x="99244" y="1515946"/>
            <a:ext cx="5086350" cy="1266825"/>
          </a:xfrm>
          <a:prstGeom prst="rect">
            <a:avLst/>
          </a:prstGeom>
        </p:spPr>
      </p:pic>
      <p:sp>
        <p:nvSpPr>
          <p:cNvPr id="10" name="Rectangle 9">
            <a:extLst>
              <a:ext uri="{FF2B5EF4-FFF2-40B4-BE49-F238E27FC236}">
                <a16:creationId xmlns:a16="http://schemas.microsoft.com/office/drawing/2014/main" id="{D117C34F-E858-4187-A1BA-FFE6AD0ABF22}"/>
              </a:ext>
            </a:extLst>
          </p:cNvPr>
          <p:cNvSpPr/>
          <p:nvPr/>
        </p:nvSpPr>
        <p:spPr>
          <a:xfrm>
            <a:off x="77122" y="2782771"/>
            <a:ext cx="6096000" cy="1277273"/>
          </a:xfrm>
          <a:prstGeom prst="rect">
            <a:avLst/>
          </a:prstGeom>
        </p:spPr>
        <p:txBody>
          <a:bodyPr>
            <a:spAutoFit/>
          </a:bodyPr>
          <a:lstStyle/>
          <a:p>
            <a:r>
              <a:rPr lang="en-US" sz="1100"/>
              <a:t>This doesn’t seem bad. We only have one catch block on line 6, so we aren’t duplicating code. Or are we? The list of exceptions in the catch block and the list of exceptions in the method signature of multiCatch() are the same. This is duplication. </a:t>
            </a:r>
          </a:p>
          <a:p>
            <a:endParaRPr lang="en-US" sz="1100"/>
          </a:p>
          <a:p>
            <a:r>
              <a:rPr lang="en-US" sz="1100"/>
              <a:t>Since there were a number of changes in Java 7, the language designers decided to solve this problem at the same time. They made it legal to write Exception in the catch block but really only a limited set of exceptions. The following code is similar to the preceding example:</a:t>
            </a:r>
          </a:p>
        </p:txBody>
      </p:sp>
      <p:pic>
        <p:nvPicPr>
          <p:cNvPr id="11" name="Picture 10">
            <a:extLst>
              <a:ext uri="{FF2B5EF4-FFF2-40B4-BE49-F238E27FC236}">
                <a16:creationId xmlns:a16="http://schemas.microsoft.com/office/drawing/2014/main" id="{AC91F933-94D4-4DD0-A95C-2E020AC6CBBA}"/>
              </a:ext>
            </a:extLst>
          </p:cNvPr>
          <p:cNvPicPr>
            <a:picLocks noChangeAspect="1"/>
          </p:cNvPicPr>
          <p:nvPr/>
        </p:nvPicPr>
        <p:blipFill>
          <a:blip r:embed="rId4"/>
          <a:stretch>
            <a:fillRect/>
          </a:stretch>
        </p:blipFill>
        <p:spPr>
          <a:xfrm>
            <a:off x="156394" y="4021944"/>
            <a:ext cx="5029200" cy="1304925"/>
          </a:xfrm>
          <a:prstGeom prst="rect">
            <a:avLst/>
          </a:prstGeom>
        </p:spPr>
      </p:pic>
      <p:sp>
        <p:nvSpPr>
          <p:cNvPr id="12" name="Rectangle 11">
            <a:extLst>
              <a:ext uri="{FF2B5EF4-FFF2-40B4-BE49-F238E27FC236}">
                <a16:creationId xmlns:a16="http://schemas.microsoft.com/office/drawing/2014/main" id="{65B88C6E-E407-4474-836E-B44BB70DBDAA}"/>
              </a:ext>
            </a:extLst>
          </p:cNvPr>
          <p:cNvSpPr/>
          <p:nvPr/>
        </p:nvSpPr>
        <p:spPr>
          <a:xfrm>
            <a:off x="99244" y="5362721"/>
            <a:ext cx="6006587" cy="1446550"/>
          </a:xfrm>
          <a:prstGeom prst="rect">
            <a:avLst/>
          </a:prstGeom>
        </p:spPr>
        <p:txBody>
          <a:bodyPr wrap="square">
            <a:spAutoFit/>
          </a:bodyPr>
          <a:lstStyle/>
          <a:p>
            <a:r>
              <a:rPr lang="en-US" sz="1100"/>
              <a:t>We still have one catch block on line 6. This time, Java interprets Exception as the possible exceptions that can be thrown in the method. As long as all of these checked exceptions are handled or declared, Java is happy. </a:t>
            </a:r>
          </a:p>
          <a:p>
            <a:endParaRPr lang="en-US" sz="1100"/>
          </a:p>
          <a:p>
            <a:r>
              <a:rPr lang="en-US" sz="1100"/>
              <a:t>Notice how we said that the two examples are similar; that is, they are not the same. What happens if parseData() throws a NullPointerException? In the multi-catch version, the exception will not be caught in the catch block and will not be logged to System.err. In the rethrowing example, it will be caught, logged, and rethrown.</a:t>
            </a:r>
          </a:p>
        </p:txBody>
      </p:sp>
      <p:sp>
        <p:nvSpPr>
          <p:cNvPr id="13" name="Rectangle 12">
            <a:extLst>
              <a:ext uri="{FF2B5EF4-FFF2-40B4-BE49-F238E27FC236}">
                <a16:creationId xmlns:a16="http://schemas.microsoft.com/office/drawing/2014/main" id="{B5509A34-6FDC-4EA4-8233-C695E60CF699}"/>
              </a:ext>
            </a:extLst>
          </p:cNvPr>
          <p:cNvSpPr/>
          <p:nvPr/>
        </p:nvSpPr>
        <p:spPr>
          <a:xfrm>
            <a:off x="6074802" y="0"/>
            <a:ext cx="6096000" cy="600164"/>
          </a:xfrm>
          <a:prstGeom prst="rect">
            <a:avLst/>
          </a:prstGeom>
        </p:spPr>
        <p:txBody>
          <a:bodyPr>
            <a:spAutoFit/>
          </a:bodyPr>
          <a:lstStyle/>
          <a:p>
            <a:r>
              <a:rPr lang="en-US" sz="1100"/>
              <a:t>Now, suppose that parseData() changes implementation to use a file system instead of a database. The developers decided to change it slowly because they wanted to run both systems in parallel for a while. They added an exception to the method signature, giving us the following:</a:t>
            </a:r>
          </a:p>
        </p:txBody>
      </p:sp>
      <p:pic>
        <p:nvPicPr>
          <p:cNvPr id="14" name="Picture 13">
            <a:extLst>
              <a:ext uri="{FF2B5EF4-FFF2-40B4-BE49-F238E27FC236}">
                <a16:creationId xmlns:a16="http://schemas.microsoft.com/office/drawing/2014/main" id="{903DB48D-58B8-43D6-8C12-9237859C1D75}"/>
              </a:ext>
            </a:extLst>
          </p:cNvPr>
          <p:cNvPicPr>
            <a:picLocks noChangeAspect="1"/>
          </p:cNvPicPr>
          <p:nvPr/>
        </p:nvPicPr>
        <p:blipFill>
          <a:blip r:embed="rId5"/>
          <a:stretch>
            <a:fillRect/>
          </a:stretch>
        </p:blipFill>
        <p:spPr>
          <a:xfrm>
            <a:off x="6173122" y="625047"/>
            <a:ext cx="5419725" cy="228600"/>
          </a:xfrm>
          <a:prstGeom prst="rect">
            <a:avLst/>
          </a:prstGeom>
        </p:spPr>
      </p:pic>
      <p:sp>
        <p:nvSpPr>
          <p:cNvPr id="15" name="Rectangle 14">
            <a:extLst>
              <a:ext uri="{FF2B5EF4-FFF2-40B4-BE49-F238E27FC236}">
                <a16:creationId xmlns:a16="http://schemas.microsoft.com/office/drawing/2014/main" id="{C14D6C70-686A-4DDD-9D11-41C65EEFCC54}"/>
              </a:ext>
            </a:extLst>
          </p:cNvPr>
          <p:cNvSpPr/>
          <p:nvPr/>
        </p:nvSpPr>
        <p:spPr>
          <a:xfrm>
            <a:off x="6074802" y="858655"/>
            <a:ext cx="6096000" cy="430887"/>
          </a:xfrm>
          <a:prstGeom prst="rect">
            <a:avLst/>
          </a:prstGeom>
        </p:spPr>
        <p:txBody>
          <a:bodyPr>
            <a:spAutoFit/>
          </a:bodyPr>
          <a:lstStyle/>
          <a:p>
            <a:r>
              <a:rPr lang="en-US" sz="1100"/>
              <a:t>Let’s think about how our methods need to change. In the multi-catch example, we need to make two changes: </a:t>
            </a:r>
          </a:p>
        </p:txBody>
      </p:sp>
      <p:pic>
        <p:nvPicPr>
          <p:cNvPr id="16" name="Picture 15">
            <a:extLst>
              <a:ext uri="{FF2B5EF4-FFF2-40B4-BE49-F238E27FC236}">
                <a16:creationId xmlns:a16="http://schemas.microsoft.com/office/drawing/2014/main" id="{40A78C5F-A43E-4AF7-896D-AAC1CC73A04A}"/>
              </a:ext>
            </a:extLst>
          </p:cNvPr>
          <p:cNvPicPr>
            <a:picLocks noChangeAspect="1"/>
          </p:cNvPicPr>
          <p:nvPr/>
        </p:nvPicPr>
        <p:blipFill>
          <a:blip r:embed="rId6"/>
          <a:stretch>
            <a:fillRect/>
          </a:stretch>
        </p:blipFill>
        <p:spPr>
          <a:xfrm>
            <a:off x="6173122" y="1260967"/>
            <a:ext cx="5372100" cy="1323975"/>
          </a:xfrm>
          <a:prstGeom prst="rect">
            <a:avLst/>
          </a:prstGeom>
        </p:spPr>
      </p:pic>
      <p:sp>
        <p:nvSpPr>
          <p:cNvPr id="17" name="Rectangle 16">
            <a:extLst>
              <a:ext uri="{FF2B5EF4-FFF2-40B4-BE49-F238E27FC236}">
                <a16:creationId xmlns:a16="http://schemas.microsoft.com/office/drawing/2014/main" id="{20C1A92D-FCC0-46BD-9E3A-37D87D4C1FED}"/>
              </a:ext>
            </a:extLst>
          </p:cNvPr>
          <p:cNvSpPr/>
          <p:nvPr/>
        </p:nvSpPr>
        <p:spPr>
          <a:xfrm>
            <a:off x="6096000" y="2584942"/>
            <a:ext cx="6096000" cy="600164"/>
          </a:xfrm>
          <a:prstGeom prst="rect">
            <a:avLst/>
          </a:prstGeom>
        </p:spPr>
        <p:txBody>
          <a:bodyPr>
            <a:spAutoFit/>
          </a:bodyPr>
          <a:lstStyle/>
          <a:p>
            <a:r>
              <a:rPr lang="en-US" sz="1100"/>
              <a:t>We had to add the new exception to both the multi-catch and the method signature. We also would likely have to update some of the callers of our method. Now we make the same change to our rethrowing example:</a:t>
            </a:r>
          </a:p>
        </p:txBody>
      </p:sp>
      <p:pic>
        <p:nvPicPr>
          <p:cNvPr id="18" name="Picture 17">
            <a:extLst>
              <a:ext uri="{FF2B5EF4-FFF2-40B4-BE49-F238E27FC236}">
                <a16:creationId xmlns:a16="http://schemas.microsoft.com/office/drawing/2014/main" id="{FBC62DEC-72F8-4C48-BF84-3C8B12A070D2}"/>
              </a:ext>
            </a:extLst>
          </p:cNvPr>
          <p:cNvPicPr>
            <a:picLocks noChangeAspect="1"/>
          </p:cNvPicPr>
          <p:nvPr/>
        </p:nvPicPr>
        <p:blipFill>
          <a:blip r:embed="rId7"/>
          <a:stretch>
            <a:fillRect/>
          </a:stretch>
        </p:blipFill>
        <p:spPr>
          <a:xfrm>
            <a:off x="6184488" y="3185106"/>
            <a:ext cx="3895725" cy="1419225"/>
          </a:xfrm>
          <a:prstGeom prst="rect">
            <a:avLst/>
          </a:prstGeom>
        </p:spPr>
      </p:pic>
      <p:sp>
        <p:nvSpPr>
          <p:cNvPr id="19" name="Rectangle 18">
            <a:extLst>
              <a:ext uri="{FF2B5EF4-FFF2-40B4-BE49-F238E27FC236}">
                <a16:creationId xmlns:a16="http://schemas.microsoft.com/office/drawing/2014/main" id="{FBA376F3-F2E4-446B-ACB1-7C2D01532828}"/>
              </a:ext>
            </a:extLst>
          </p:cNvPr>
          <p:cNvSpPr/>
          <p:nvPr/>
        </p:nvSpPr>
        <p:spPr>
          <a:xfrm>
            <a:off x="6086168" y="4673728"/>
            <a:ext cx="6096000" cy="938719"/>
          </a:xfrm>
          <a:prstGeom prst="rect">
            <a:avLst/>
          </a:prstGeom>
        </p:spPr>
        <p:txBody>
          <a:bodyPr>
            <a:spAutoFit/>
          </a:bodyPr>
          <a:lstStyle/>
          <a:p>
            <a:r>
              <a:rPr lang="en-US" sz="1100"/>
              <a:t>This time, we only had to update the method signature. Java is able to infer that Exception in the catch block now includes the additional type. </a:t>
            </a:r>
          </a:p>
          <a:p>
            <a:endParaRPr lang="en-US" sz="1100"/>
          </a:p>
          <a:p>
            <a:r>
              <a:rPr lang="en-US" sz="1100"/>
              <a:t>The developers finally finished their change and decided to remove SQLException from the method signature leaving us with </a:t>
            </a:r>
          </a:p>
        </p:txBody>
      </p:sp>
      <p:pic>
        <p:nvPicPr>
          <p:cNvPr id="20" name="Picture 19">
            <a:extLst>
              <a:ext uri="{FF2B5EF4-FFF2-40B4-BE49-F238E27FC236}">
                <a16:creationId xmlns:a16="http://schemas.microsoft.com/office/drawing/2014/main" id="{382D7D63-5C9D-459B-93D1-0786A82BC5EA}"/>
              </a:ext>
            </a:extLst>
          </p:cNvPr>
          <p:cNvPicPr>
            <a:picLocks noChangeAspect="1"/>
          </p:cNvPicPr>
          <p:nvPr/>
        </p:nvPicPr>
        <p:blipFill>
          <a:blip r:embed="rId8"/>
          <a:stretch>
            <a:fillRect/>
          </a:stretch>
        </p:blipFill>
        <p:spPr>
          <a:xfrm>
            <a:off x="6184488" y="5612447"/>
            <a:ext cx="4562475" cy="247650"/>
          </a:xfrm>
          <a:prstGeom prst="rect">
            <a:avLst/>
          </a:prstGeom>
        </p:spPr>
      </p:pic>
      <p:sp>
        <p:nvSpPr>
          <p:cNvPr id="21" name="Rectangle 20">
            <a:extLst>
              <a:ext uri="{FF2B5EF4-FFF2-40B4-BE49-F238E27FC236}">
                <a16:creationId xmlns:a16="http://schemas.microsoft.com/office/drawing/2014/main" id="{E8358C3F-F960-47E8-A651-AFF8139547C2}"/>
              </a:ext>
            </a:extLst>
          </p:cNvPr>
          <p:cNvSpPr/>
          <p:nvPr/>
        </p:nvSpPr>
        <p:spPr>
          <a:xfrm>
            <a:off x="6086168" y="5907008"/>
            <a:ext cx="6096000" cy="430887"/>
          </a:xfrm>
          <a:prstGeom prst="rect">
            <a:avLst/>
          </a:prstGeom>
        </p:spPr>
        <p:txBody>
          <a:bodyPr>
            <a:spAutoFit/>
          </a:bodyPr>
          <a:lstStyle/>
          <a:p>
            <a:r>
              <a:rPr lang="en-US" sz="1100"/>
              <a:t>We get to change the multi-catch version yet again. This time, we have to remove an exception from the catch block, giving us the following: </a:t>
            </a:r>
          </a:p>
        </p:txBody>
      </p:sp>
    </p:spTree>
    <p:extLst>
      <p:ext uri="{BB962C8B-B14F-4D97-AF65-F5344CB8AC3E}">
        <p14:creationId xmlns:p14="http://schemas.microsoft.com/office/powerpoint/2010/main" val="1153962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B81B5B-8AC5-486A-9054-C2C35DA9C1C7}"/>
              </a:ext>
            </a:extLst>
          </p:cNvPr>
          <p:cNvPicPr>
            <a:picLocks noChangeAspect="1"/>
          </p:cNvPicPr>
          <p:nvPr/>
        </p:nvPicPr>
        <p:blipFill>
          <a:blip r:embed="rId2"/>
          <a:stretch>
            <a:fillRect/>
          </a:stretch>
        </p:blipFill>
        <p:spPr>
          <a:xfrm>
            <a:off x="67112" y="0"/>
            <a:ext cx="3924300" cy="1476375"/>
          </a:xfrm>
          <a:prstGeom prst="rect">
            <a:avLst/>
          </a:prstGeom>
        </p:spPr>
      </p:pic>
      <p:sp>
        <p:nvSpPr>
          <p:cNvPr id="5" name="Rectangle 4">
            <a:extLst>
              <a:ext uri="{FF2B5EF4-FFF2-40B4-BE49-F238E27FC236}">
                <a16:creationId xmlns:a16="http://schemas.microsoft.com/office/drawing/2014/main" id="{7511FFC0-5B84-4A0A-8991-68854D4ACFAD}"/>
              </a:ext>
            </a:extLst>
          </p:cNvPr>
          <p:cNvSpPr/>
          <p:nvPr/>
        </p:nvSpPr>
        <p:spPr>
          <a:xfrm>
            <a:off x="0" y="1476375"/>
            <a:ext cx="6096000" cy="600164"/>
          </a:xfrm>
          <a:prstGeom prst="rect">
            <a:avLst/>
          </a:prstGeom>
        </p:spPr>
        <p:txBody>
          <a:bodyPr>
            <a:spAutoFit/>
          </a:bodyPr>
          <a:lstStyle/>
          <a:p>
            <a:r>
              <a:rPr lang="en-US" sz="1100"/>
              <a:t>We decide to leave the method signature of our method alone, so that our callers don’t need to change. After all, we are allowed to throw extra exceptions. The rethrowing example is better off. No code changes are required. Java merely interprets Exception to mean the remaining two exception types.</a:t>
            </a:r>
          </a:p>
        </p:txBody>
      </p:sp>
      <p:pic>
        <p:nvPicPr>
          <p:cNvPr id="6" name="Picture 5">
            <a:extLst>
              <a:ext uri="{FF2B5EF4-FFF2-40B4-BE49-F238E27FC236}">
                <a16:creationId xmlns:a16="http://schemas.microsoft.com/office/drawing/2014/main" id="{8FAEDB23-B6DC-42F0-B958-42660E367297}"/>
              </a:ext>
            </a:extLst>
          </p:cNvPr>
          <p:cNvPicPr>
            <a:picLocks noChangeAspect="1"/>
          </p:cNvPicPr>
          <p:nvPr/>
        </p:nvPicPr>
        <p:blipFill>
          <a:blip r:embed="rId3"/>
          <a:stretch>
            <a:fillRect/>
          </a:stretch>
        </p:blipFill>
        <p:spPr>
          <a:xfrm>
            <a:off x="67112" y="2082831"/>
            <a:ext cx="5353050" cy="600075"/>
          </a:xfrm>
          <a:prstGeom prst="rect">
            <a:avLst/>
          </a:prstGeom>
        </p:spPr>
      </p:pic>
      <p:cxnSp>
        <p:nvCxnSpPr>
          <p:cNvPr id="7" name="Straight Connector 6">
            <a:extLst>
              <a:ext uri="{FF2B5EF4-FFF2-40B4-BE49-F238E27FC236}">
                <a16:creationId xmlns:a16="http://schemas.microsoft.com/office/drawing/2014/main" id="{F3C83A5D-05FB-49C4-A979-087F10896196}"/>
              </a:ext>
            </a:extLst>
          </p:cNvPr>
          <p:cNvCxnSpPr>
            <a:cxnSpLocks/>
          </p:cNvCxnSpPr>
          <p:nvPr/>
        </p:nvCxnSpPr>
        <p:spPr>
          <a:xfrm>
            <a:off x="608616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D47068-245E-483D-AA40-E63CB7F40009}"/>
              </a:ext>
            </a:extLst>
          </p:cNvPr>
          <p:cNvSpPr txBox="1"/>
          <p:nvPr/>
        </p:nvSpPr>
        <p:spPr>
          <a:xfrm>
            <a:off x="0" y="2682906"/>
            <a:ext cx="4174711" cy="461665"/>
          </a:xfrm>
          <a:prstGeom prst="rect">
            <a:avLst/>
          </a:prstGeom>
          <a:noFill/>
        </p:spPr>
        <p:txBody>
          <a:bodyPr wrap="square" rtlCol="0">
            <a:spAutoFit/>
          </a:bodyPr>
          <a:lstStyle/>
          <a:p>
            <a:r>
              <a:rPr lang="en-US" sz="2400" b="1" u="sng"/>
              <a:t>6- Working with Assertions </a:t>
            </a:r>
          </a:p>
        </p:txBody>
      </p:sp>
      <p:sp>
        <p:nvSpPr>
          <p:cNvPr id="9" name="Rectangle 8">
            <a:extLst>
              <a:ext uri="{FF2B5EF4-FFF2-40B4-BE49-F238E27FC236}">
                <a16:creationId xmlns:a16="http://schemas.microsoft.com/office/drawing/2014/main" id="{1EFC2258-2D89-4D96-8963-39A7FC2733F8}"/>
              </a:ext>
            </a:extLst>
          </p:cNvPr>
          <p:cNvSpPr/>
          <p:nvPr/>
        </p:nvSpPr>
        <p:spPr>
          <a:xfrm>
            <a:off x="67112" y="3144571"/>
            <a:ext cx="6096000" cy="1954381"/>
          </a:xfrm>
          <a:prstGeom prst="rect">
            <a:avLst/>
          </a:prstGeom>
        </p:spPr>
        <p:txBody>
          <a:bodyPr>
            <a:spAutoFit/>
          </a:bodyPr>
          <a:lstStyle/>
          <a:p>
            <a:r>
              <a:rPr lang="en-US" sz="1100"/>
              <a:t>An </a:t>
            </a:r>
            <a:r>
              <a:rPr lang="en-US" sz="1100" b="1" i="1"/>
              <a:t>assertion</a:t>
            </a:r>
            <a:r>
              <a:rPr lang="en-US" sz="1100"/>
              <a:t> is a Boolean expression that you place at a point in your code where you expect something to be true. The English definition of the word assert is to state that something is true, which means that you assert that something is true. </a:t>
            </a:r>
          </a:p>
          <a:p>
            <a:endParaRPr lang="en-US" sz="1100"/>
          </a:p>
          <a:p>
            <a:r>
              <a:rPr lang="en-US" sz="1100"/>
              <a:t>An assert statement contains this statement along with an optional String message. An assertion allows for detecting defects in the code. You can turn on assertions for testing and debugging while leaving them off when your program is in production. </a:t>
            </a:r>
          </a:p>
          <a:p>
            <a:endParaRPr lang="en-US" sz="1100"/>
          </a:p>
          <a:p>
            <a:r>
              <a:rPr lang="en-US" sz="1100"/>
              <a:t>Why assert something when you know it is true? It is only true when everything is working properly. If the program has a defect, it might not actually be true. Detecting this earlier in the process lets you know something is wrong. </a:t>
            </a:r>
          </a:p>
        </p:txBody>
      </p:sp>
      <p:pic>
        <p:nvPicPr>
          <p:cNvPr id="10" name="Picture 9">
            <a:extLst>
              <a:ext uri="{FF2B5EF4-FFF2-40B4-BE49-F238E27FC236}">
                <a16:creationId xmlns:a16="http://schemas.microsoft.com/office/drawing/2014/main" id="{93D62AA4-C00C-4731-A35D-81D3ACA64E4A}"/>
              </a:ext>
            </a:extLst>
          </p:cNvPr>
          <p:cNvPicPr>
            <a:picLocks noChangeAspect="1"/>
          </p:cNvPicPr>
          <p:nvPr/>
        </p:nvPicPr>
        <p:blipFill>
          <a:blip r:embed="rId4"/>
          <a:stretch>
            <a:fillRect/>
          </a:stretch>
        </p:blipFill>
        <p:spPr>
          <a:xfrm>
            <a:off x="165046" y="5098820"/>
            <a:ext cx="5324475" cy="762000"/>
          </a:xfrm>
          <a:prstGeom prst="rect">
            <a:avLst/>
          </a:prstGeom>
        </p:spPr>
      </p:pic>
      <p:sp>
        <p:nvSpPr>
          <p:cNvPr id="11" name="Rectangle 10">
            <a:extLst>
              <a:ext uri="{FF2B5EF4-FFF2-40B4-BE49-F238E27FC236}">
                <a16:creationId xmlns:a16="http://schemas.microsoft.com/office/drawing/2014/main" id="{52964521-5B25-48EA-ABF9-03723C2D553C}"/>
              </a:ext>
            </a:extLst>
          </p:cNvPr>
          <p:cNvSpPr/>
          <p:nvPr/>
        </p:nvSpPr>
        <p:spPr>
          <a:xfrm>
            <a:off x="67112" y="5860163"/>
            <a:ext cx="6096000" cy="430887"/>
          </a:xfrm>
          <a:prstGeom prst="rect">
            <a:avLst/>
          </a:prstGeom>
        </p:spPr>
        <p:txBody>
          <a:bodyPr>
            <a:spAutoFit/>
          </a:bodyPr>
          <a:lstStyle/>
          <a:p>
            <a:r>
              <a:rPr lang="en-US" sz="1100"/>
              <a:t>In the following sections, we cover the syntax for using an assertion, how to turn them on/off, and common uses of assertions.</a:t>
            </a:r>
          </a:p>
        </p:txBody>
      </p:sp>
      <p:sp>
        <p:nvSpPr>
          <p:cNvPr id="12" name="TextBox 11">
            <a:extLst>
              <a:ext uri="{FF2B5EF4-FFF2-40B4-BE49-F238E27FC236}">
                <a16:creationId xmlns:a16="http://schemas.microsoft.com/office/drawing/2014/main" id="{2FF7EADE-4888-467D-8773-A3625CC25845}"/>
              </a:ext>
            </a:extLst>
          </p:cNvPr>
          <p:cNvSpPr txBox="1"/>
          <p:nvPr/>
        </p:nvSpPr>
        <p:spPr>
          <a:xfrm>
            <a:off x="6086475" y="-985"/>
            <a:ext cx="4134178" cy="369332"/>
          </a:xfrm>
          <a:prstGeom prst="rect">
            <a:avLst/>
          </a:prstGeom>
          <a:noFill/>
        </p:spPr>
        <p:txBody>
          <a:bodyPr wrap="square">
            <a:spAutoFit/>
          </a:bodyPr>
          <a:lstStyle/>
          <a:p>
            <a:pPr marL="342900" indent="-342900">
              <a:buFont typeface="Wingdings" panose="05000000000000000000" pitchFamily="2" charset="2"/>
              <a:buChar char="Ø"/>
            </a:pPr>
            <a:r>
              <a:rPr lang="en-US"/>
              <a:t>The assert Statement </a:t>
            </a:r>
          </a:p>
        </p:txBody>
      </p:sp>
      <p:pic>
        <p:nvPicPr>
          <p:cNvPr id="13" name="Picture 12">
            <a:extLst>
              <a:ext uri="{FF2B5EF4-FFF2-40B4-BE49-F238E27FC236}">
                <a16:creationId xmlns:a16="http://schemas.microsoft.com/office/drawing/2014/main" id="{23C6B022-57A5-43F9-8DE7-4387C80F3A65}"/>
              </a:ext>
            </a:extLst>
          </p:cNvPr>
          <p:cNvPicPr>
            <a:picLocks noChangeAspect="1"/>
          </p:cNvPicPr>
          <p:nvPr/>
        </p:nvPicPr>
        <p:blipFill>
          <a:blip r:embed="rId5"/>
          <a:stretch>
            <a:fillRect/>
          </a:stretch>
        </p:blipFill>
        <p:spPr>
          <a:xfrm>
            <a:off x="6274845" y="641452"/>
            <a:ext cx="2752725" cy="381000"/>
          </a:xfrm>
          <a:prstGeom prst="rect">
            <a:avLst/>
          </a:prstGeom>
        </p:spPr>
      </p:pic>
      <p:sp>
        <p:nvSpPr>
          <p:cNvPr id="14" name="Rectangle 13">
            <a:extLst>
              <a:ext uri="{FF2B5EF4-FFF2-40B4-BE49-F238E27FC236}">
                <a16:creationId xmlns:a16="http://schemas.microsoft.com/office/drawing/2014/main" id="{23195A5C-425C-4EAE-99A0-DF85ADEA05BF}"/>
              </a:ext>
            </a:extLst>
          </p:cNvPr>
          <p:cNvSpPr/>
          <p:nvPr/>
        </p:nvSpPr>
        <p:spPr>
          <a:xfrm>
            <a:off x="6163112" y="358822"/>
            <a:ext cx="3081293" cy="261610"/>
          </a:xfrm>
          <a:prstGeom prst="rect">
            <a:avLst/>
          </a:prstGeom>
        </p:spPr>
        <p:txBody>
          <a:bodyPr wrap="none">
            <a:spAutoFit/>
          </a:bodyPr>
          <a:lstStyle/>
          <a:p>
            <a:r>
              <a:rPr lang="en-US" sz="1100"/>
              <a:t>The syntax for an assert statement has two forms: </a:t>
            </a:r>
          </a:p>
        </p:txBody>
      </p:sp>
      <p:sp>
        <p:nvSpPr>
          <p:cNvPr id="15" name="Rectangle 14">
            <a:extLst>
              <a:ext uri="{FF2B5EF4-FFF2-40B4-BE49-F238E27FC236}">
                <a16:creationId xmlns:a16="http://schemas.microsoft.com/office/drawing/2014/main" id="{96DECB47-B6EB-4604-8BA1-9681EF0B40A0}"/>
              </a:ext>
            </a:extLst>
          </p:cNvPr>
          <p:cNvSpPr/>
          <p:nvPr/>
        </p:nvSpPr>
        <p:spPr>
          <a:xfrm>
            <a:off x="6196405" y="1010742"/>
            <a:ext cx="6096000" cy="2462213"/>
          </a:xfrm>
          <a:prstGeom prst="rect">
            <a:avLst/>
          </a:prstGeom>
        </p:spPr>
        <p:txBody>
          <a:bodyPr>
            <a:spAutoFit/>
          </a:bodyPr>
          <a:lstStyle/>
          <a:p>
            <a:r>
              <a:rPr lang="en-US" sz="1100"/>
              <a:t>The boolean expression must evaluate to true or false . It can be inside optional parenthesis. The optional error message is a String used as the message for the AssertionError that is thrown. </a:t>
            </a:r>
          </a:p>
          <a:p>
            <a:endParaRPr lang="en-US" sz="1100"/>
          </a:p>
          <a:p>
            <a:r>
              <a:rPr lang="en-US" sz="1100"/>
              <a:t>That’s right. An assertion throws an AssertionError if it is false. Since programs aren’t supposed to catch an Error , this means that assertion failures are fatal and end the program. </a:t>
            </a:r>
          </a:p>
          <a:p>
            <a:endParaRPr lang="en-US" sz="1100"/>
          </a:p>
          <a:p>
            <a:r>
              <a:rPr lang="en-US" sz="1100"/>
              <a:t>The three possible outcomes of an assert statement are as follows: </a:t>
            </a:r>
          </a:p>
          <a:p>
            <a:r>
              <a:rPr lang="en-US" sz="1100"/>
              <a:t>■ If assertions are disabled, Java skips the assertion and goes on in the code. </a:t>
            </a:r>
          </a:p>
          <a:p>
            <a:r>
              <a:rPr lang="en-US" sz="1100"/>
              <a:t>■ If assertions are enabled and the boolean expression is true , then our assertion has been validated and nothing happens. The program continues to execute in its normal manner. </a:t>
            </a:r>
          </a:p>
          <a:p>
            <a:r>
              <a:rPr lang="en-US" sz="1100"/>
              <a:t>■ If assertions are enabled and the boolean expression is false , then our assertion is invalid and a java.lang.AssertionError is thrown. </a:t>
            </a:r>
          </a:p>
          <a:p>
            <a:endParaRPr lang="en-US" sz="1100"/>
          </a:p>
          <a:p>
            <a:r>
              <a:rPr lang="en-US" sz="1100"/>
              <a:t>Presuming assertions are enabled, an assertion is a shorter/better way of writing the following: </a:t>
            </a:r>
          </a:p>
        </p:txBody>
      </p:sp>
      <p:pic>
        <p:nvPicPr>
          <p:cNvPr id="16" name="Picture 15">
            <a:extLst>
              <a:ext uri="{FF2B5EF4-FFF2-40B4-BE49-F238E27FC236}">
                <a16:creationId xmlns:a16="http://schemas.microsoft.com/office/drawing/2014/main" id="{7A2DC162-C6DC-4355-B32A-5AA8426DE690}"/>
              </a:ext>
            </a:extLst>
          </p:cNvPr>
          <p:cNvPicPr>
            <a:picLocks noChangeAspect="1"/>
          </p:cNvPicPr>
          <p:nvPr/>
        </p:nvPicPr>
        <p:blipFill>
          <a:blip r:embed="rId6"/>
          <a:stretch>
            <a:fillRect/>
          </a:stretch>
        </p:blipFill>
        <p:spPr>
          <a:xfrm>
            <a:off x="6304878" y="3475583"/>
            <a:ext cx="3457575" cy="228600"/>
          </a:xfrm>
          <a:prstGeom prst="rect">
            <a:avLst/>
          </a:prstGeom>
        </p:spPr>
      </p:pic>
      <p:sp>
        <p:nvSpPr>
          <p:cNvPr id="17" name="Rectangle 16">
            <a:extLst>
              <a:ext uri="{FF2B5EF4-FFF2-40B4-BE49-F238E27FC236}">
                <a16:creationId xmlns:a16="http://schemas.microsoft.com/office/drawing/2014/main" id="{05AE5263-1594-4A4D-93DC-0A849A5FE48D}"/>
              </a:ext>
            </a:extLst>
          </p:cNvPr>
          <p:cNvSpPr/>
          <p:nvPr/>
        </p:nvSpPr>
        <p:spPr>
          <a:xfrm>
            <a:off x="6196405" y="3704183"/>
            <a:ext cx="5995595" cy="938719"/>
          </a:xfrm>
          <a:prstGeom prst="rect">
            <a:avLst/>
          </a:prstGeom>
        </p:spPr>
        <p:txBody>
          <a:bodyPr wrap="square">
            <a:spAutoFit/>
          </a:bodyPr>
          <a:lstStyle/>
          <a:p>
            <a:r>
              <a:rPr lang="en-US" sz="1100"/>
              <a:t>The assert syntax is easier to read. But wait. Remember when we said a developer shouldn’t be throwing an Error? With the assert syntax, you aren’t. Java is throwing the Error. </a:t>
            </a:r>
          </a:p>
          <a:p>
            <a:endParaRPr lang="en-US" sz="1100"/>
          </a:p>
          <a:p>
            <a:r>
              <a:rPr lang="en-US" sz="1100"/>
              <a:t>Suppose that we enable assertions by running the following example with the command java –ea Assertions:</a:t>
            </a:r>
          </a:p>
        </p:txBody>
      </p:sp>
      <p:pic>
        <p:nvPicPr>
          <p:cNvPr id="18" name="Picture 17">
            <a:extLst>
              <a:ext uri="{FF2B5EF4-FFF2-40B4-BE49-F238E27FC236}">
                <a16:creationId xmlns:a16="http://schemas.microsoft.com/office/drawing/2014/main" id="{5153017A-C0A3-49C1-9527-84B9B7344CC5}"/>
              </a:ext>
            </a:extLst>
          </p:cNvPr>
          <p:cNvPicPr>
            <a:picLocks noChangeAspect="1"/>
          </p:cNvPicPr>
          <p:nvPr/>
        </p:nvPicPr>
        <p:blipFill>
          <a:blip r:embed="rId7"/>
          <a:stretch>
            <a:fillRect/>
          </a:stretch>
        </p:blipFill>
        <p:spPr>
          <a:xfrm>
            <a:off x="6304878" y="4657883"/>
            <a:ext cx="3324225" cy="1285875"/>
          </a:xfrm>
          <a:prstGeom prst="rect">
            <a:avLst/>
          </a:prstGeom>
        </p:spPr>
      </p:pic>
      <p:sp>
        <p:nvSpPr>
          <p:cNvPr id="19" name="Rectangle 18">
            <a:extLst>
              <a:ext uri="{FF2B5EF4-FFF2-40B4-BE49-F238E27FC236}">
                <a16:creationId xmlns:a16="http://schemas.microsoft.com/office/drawing/2014/main" id="{2B674378-2F0E-480F-AD10-6A0A0629574E}"/>
              </a:ext>
            </a:extLst>
          </p:cNvPr>
          <p:cNvSpPr/>
          <p:nvPr/>
        </p:nvSpPr>
        <p:spPr>
          <a:xfrm>
            <a:off x="6163112" y="5916466"/>
            <a:ext cx="6096000" cy="600164"/>
          </a:xfrm>
          <a:prstGeom prst="rect">
            <a:avLst/>
          </a:prstGeom>
        </p:spPr>
        <p:txBody>
          <a:bodyPr>
            <a:spAutoFit/>
          </a:bodyPr>
          <a:lstStyle/>
          <a:p>
            <a:r>
              <a:rPr lang="en-US" sz="1100"/>
              <a:t>We made a typo in the code. We intended for there to be five guests and not negative five guests. The assertion on line 4 detects this problem. Java throws the AssertionError at this point. Line 5 never runs since an error was thrown. </a:t>
            </a:r>
          </a:p>
        </p:txBody>
      </p:sp>
    </p:spTree>
    <p:extLst>
      <p:ext uri="{BB962C8B-B14F-4D97-AF65-F5344CB8AC3E}">
        <p14:creationId xmlns:p14="http://schemas.microsoft.com/office/powerpoint/2010/main" val="269796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D99CE7-0652-4FAA-96AA-7EA44257A65E}"/>
              </a:ext>
            </a:extLst>
          </p:cNvPr>
          <p:cNvSpPr/>
          <p:nvPr/>
        </p:nvSpPr>
        <p:spPr>
          <a:xfrm>
            <a:off x="42040" y="0"/>
            <a:ext cx="3102131" cy="261610"/>
          </a:xfrm>
          <a:prstGeom prst="rect">
            <a:avLst/>
          </a:prstGeom>
        </p:spPr>
        <p:txBody>
          <a:bodyPr wrap="none">
            <a:spAutoFit/>
          </a:bodyPr>
          <a:lstStyle/>
          <a:p>
            <a:r>
              <a:rPr lang="en-US" sz="1100"/>
              <a:t>The program ends with a stack trace similar to this:</a:t>
            </a:r>
          </a:p>
        </p:txBody>
      </p:sp>
      <p:pic>
        <p:nvPicPr>
          <p:cNvPr id="5" name="Picture 4">
            <a:extLst>
              <a:ext uri="{FF2B5EF4-FFF2-40B4-BE49-F238E27FC236}">
                <a16:creationId xmlns:a16="http://schemas.microsoft.com/office/drawing/2014/main" id="{AC17DC5C-B38C-46AD-BEB5-0ABA2815249C}"/>
              </a:ext>
            </a:extLst>
          </p:cNvPr>
          <p:cNvPicPr>
            <a:picLocks noChangeAspect="1"/>
          </p:cNvPicPr>
          <p:nvPr/>
        </p:nvPicPr>
        <p:blipFill>
          <a:blip r:embed="rId2"/>
          <a:stretch>
            <a:fillRect/>
          </a:stretch>
        </p:blipFill>
        <p:spPr>
          <a:xfrm>
            <a:off x="142485" y="261610"/>
            <a:ext cx="3429000" cy="371475"/>
          </a:xfrm>
          <a:prstGeom prst="rect">
            <a:avLst/>
          </a:prstGeom>
        </p:spPr>
      </p:pic>
      <p:sp>
        <p:nvSpPr>
          <p:cNvPr id="6" name="Rectangle 5">
            <a:extLst>
              <a:ext uri="{FF2B5EF4-FFF2-40B4-BE49-F238E27FC236}">
                <a16:creationId xmlns:a16="http://schemas.microsoft.com/office/drawing/2014/main" id="{9014F2A9-93D0-4F14-8EC1-A3B953926FA7}"/>
              </a:ext>
            </a:extLst>
          </p:cNvPr>
          <p:cNvSpPr/>
          <p:nvPr/>
        </p:nvSpPr>
        <p:spPr>
          <a:xfrm>
            <a:off x="42040" y="633085"/>
            <a:ext cx="6096000" cy="600164"/>
          </a:xfrm>
          <a:prstGeom prst="rect">
            <a:avLst/>
          </a:prstGeom>
        </p:spPr>
        <p:txBody>
          <a:bodyPr>
            <a:spAutoFit/>
          </a:bodyPr>
          <a:lstStyle/>
          <a:p>
            <a:r>
              <a:rPr lang="en-US" sz="1100"/>
              <a:t>If we run the same program using the command line java Assertions, we get a different result. The program prints -5. Now, in this example, it is pretty obvious what the problem is since the program is only seven lines. In a more complicated program, knowing the state of affairs is more useful.</a:t>
            </a:r>
          </a:p>
        </p:txBody>
      </p:sp>
      <p:sp>
        <p:nvSpPr>
          <p:cNvPr id="7" name="TextBox 6">
            <a:extLst>
              <a:ext uri="{FF2B5EF4-FFF2-40B4-BE49-F238E27FC236}">
                <a16:creationId xmlns:a16="http://schemas.microsoft.com/office/drawing/2014/main" id="{1BE637B4-3B03-4CF6-8EF6-604C1A481B60}"/>
              </a:ext>
            </a:extLst>
          </p:cNvPr>
          <p:cNvSpPr txBox="1"/>
          <p:nvPr/>
        </p:nvSpPr>
        <p:spPr>
          <a:xfrm>
            <a:off x="0" y="1287944"/>
            <a:ext cx="2543503" cy="369332"/>
          </a:xfrm>
          <a:prstGeom prst="rect">
            <a:avLst/>
          </a:prstGeom>
          <a:noFill/>
        </p:spPr>
        <p:txBody>
          <a:bodyPr wrap="square">
            <a:spAutoFit/>
          </a:bodyPr>
          <a:lstStyle/>
          <a:p>
            <a:pPr marL="342900" indent="-342900">
              <a:buFont typeface="Wingdings" panose="05000000000000000000" pitchFamily="2" charset="2"/>
              <a:buChar char="Ø"/>
            </a:pPr>
            <a:r>
              <a:rPr lang="en-US"/>
              <a:t>Enabling Assertions </a:t>
            </a:r>
          </a:p>
        </p:txBody>
      </p:sp>
      <p:sp>
        <p:nvSpPr>
          <p:cNvPr id="8" name="Rectangle 7">
            <a:extLst>
              <a:ext uri="{FF2B5EF4-FFF2-40B4-BE49-F238E27FC236}">
                <a16:creationId xmlns:a16="http://schemas.microsoft.com/office/drawing/2014/main" id="{02B63643-FA38-4D4F-A646-B74498BC8BA4}"/>
              </a:ext>
            </a:extLst>
          </p:cNvPr>
          <p:cNvSpPr/>
          <p:nvPr/>
        </p:nvSpPr>
        <p:spPr>
          <a:xfrm>
            <a:off x="96171" y="1657276"/>
            <a:ext cx="6096000" cy="430887"/>
          </a:xfrm>
          <a:prstGeom prst="rect">
            <a:avLst/>
          </a:prstGeom>
        </p:spPr>
        <p:txBody>
          <a:bodyPr>
            <a:spAutoFit/>
          </a:bodyPr>
          <a:lstStyle/>
          <a:p>
            <a:r>
              <a:rPr lang="en-US" sz="1100"/>
              <a:t>By default, assert statements are ignored by the JVM at runtime. To enable assertions, use the -enableassertions flag on the command line:</a:t>
            </a:r>
          </a:p>
        </p:txBody>
      </p:sp>
      <p:pic>
        <p:nvPicPr>
          <p:cNvPr id="9" name="Picture 8">
            <a:extLst>
              <a:ext uri="{FF2B5EF4-FFF2-40B4-BE49-F238E27FC236}">
                <a16:creationId xmlns:a16="http://schemas.microsoft.com/office/drawing/2014/main" id="{7E00C1FA-95AD-40E7-8344-B9E5F67A9F95}"/>
              </a:ext>
            </a:extLst>
          </p:cNvPr>
          <p:cNvPicPr>
            <a:picLocks noChangeAspect="1"/>
          </p:cNvPicPr>
          <p:nvPr/>
        </p:nvPicPr>
        <p:blipFill>
          <a:blip r:embed="rId3"/>
          <a:stretch>
            <a:fillRect/>
          </a:stretch>
        </p:blipFill>
        <p:spPr>
          <a:xfrm>
            <a:off x="227975" y="2081303"/>
            <a:ext cx="2209800" cy="238125"/>
          </a:xfrm>
          <a:prstGeom prst="rect">
            <a:avLst/>
          </a:prstGeom>
        </p:spPr>
      </p:pic>
      <p:sp>
        <p:nvSpPr>
          <p:cNvPr id="10" name="Rectangle 9">
            <a:extLst>
              <a:ext uri="{FF2B5EF4-FFF2-40B4-BE49-F238E27FC236}">
                <a16:creationId xmlns:a16="http://schemas.microsoft.com/office/drawing/2014/main" id="{0E039230-4E80-40F9-ACDD-A67D25A34BD9}"/>
              </a:ext>
            </a:extLst>
          </p:cNvPr>
          <p:cNvSpPr/>
          <p:nvPr/>
        </p:nvSpPr>
        <p:spPr>
          <a:xfrm>
            <a:off x="96171" y="2326690"/>
            <a:ext cx="2380780" cy="261610"/>
          </a:xfrm>
          <a:prstGeom prst="rect">
            <a:avLst/>
          </a:prstGeom>
        </p:spPr>
        <p:txBody>
          <a:bodyPr wrap="none">
            <a:spAutoFit/>
          </a:bodyPr>
          <a:lstStyle/>
          <a:p>
            <a:r>
              <a:rPr lang="en-US" sz="1100"/>
              <a:t>You can also use the shortcut -ea flag: </a:t>
            </a:r>
          </a:p>
        </p:txBody>
      </p:sp>
      <p:pic>
        <p:nvPicPr>
          <p:cNvPr id="11" name="Picture 10">
            <a:extLst>
              <a:ext uri="{FF2B5EF4-FFF2-40B4-BE49-F238E27FC236}">
                <a16:creationId xmlns:a16="http://schemas.microsoft.com/office/drawing/2014/main" id="{87AAE987-E9FE-4792-A347-0A50E09577A5}"/>
              </a:ext>
            </a:extLst>
          </p:cNvPr>
          <p:cNvPicPr>
            <a:picLocks noChangeAspect="1"/>
          </p:cNvPicPr>
          <p:nvPr/>
        </p:nvPicPr>
        <p:blipFill>
          <a:blip r:embed="rId4"/>
          <a:stretch>
            <a:fillRect/>
          </a:stretch>
        </p:blipFill>
        <p:spPr>
          <a:xfrm>
            <a:off x="248995" y="2588300"/>
            <a:ext cx="1295400" cy="238125"/>
          </a:xfrm>
          <a:prstGeom prst="rect">
            <a:avLst/>
          </a:prstGeom>
        </p:spPr>
      </p:pic>
      <p:sp>
        <p:nvSpPr>
          <p:cNvPr id="12" name="Rectangle 11">
            <a:extLst>
              <a:ext uri="{FF2B5EF4-FFF2-40B4-BE49-F238E27FC236}">
                <a16:creationId xmlns:a16="http://schemas.microsoft.com/office/drawing/2014/main" id="{6A910208-1268-4826-85F6-D8A0F6958DD5}"/>
              </a:ext>
            </a:extLst>
          </p:cNvPr>
          <p:cNvSpPr/>
          <p:nvPr/>
        </p:nvSpPr>
        <p:spPr>
          <a:xfrm>
            <a:off x="96171" y="2826425"/>
            <a:ext cx="6096000" cy="938719"/>
          </a:xfrm>
          <a:prstGeom prst="rect">
            <a:avLst/>
          </a:prstGeom>
        </p:spPr>
        <p:txBody>
          <a:bodyPr>
            <a:spAutoFit/>
          </a:bodyPr>
          <a:lstStyle/>
          <a:p>
            <a:r>
              <a:rPr lang="en-US" sz="1100"/>
              <a:t>Using the -enableassertions or -ea flag without any arguments enables assertions in all classes except system classes. System classes are classes that are part of the Java runtime. You can think of them as the classes that come with Java. You can also enable assertions for a specific class or package. For example, the following command enables assertions only for classes in the com.wiley.demos package and any subpackages:</a:t>
            </a:r>
          </a:p>
        </p:txBody>
      </p:sp>
      <p:pic>
        <p:nvPicPr>
          <p:cNvPr id="13" name="Picture 12">
            <a:extLst>
              <a:ext uri="{FF2B5EF4-FFF2-40B4-BE49-F238E27FC236}">
                <a16:creationId xmlns:a16="http://schemas.microsoft.com/office/drawing/2014/main" id="{D7AE067B-4EC9-4C44-AA04-6D7CDFE4421D}"/>
              </a:ext>
            </a:extLst>
          </p:cNvPr>
          <p:cNvPicPr>
            <a:picLocks noChangeAspect="1"/>
          </p:cNvPicPr>
          <p:nvPr/>
        </p:nvPicPr>
        <p:blipFill>
          <a:blip r:embed="rId5"/>
          <a:stretch>
            <a:fillRect/>
          </a:stretch>
        </p:blipFill>
        <p:spPr>
          <a:xfrm>
            <a:off x="227975" y="3765144"/>
            <a:ext cx="3000375" cy="238125"/>
          </a:xfrm>
          <a:prstGeom prst="rect">
            <a:avLst/>
          </a:prstGeom>
        </p:spPr>
      </p:pic>
      <p:sp>
        <p:nvSpPr>
          <p:cNvPr id="14" name="Rectangle 13">
            <a:extLst>
              <a:ext uri="{FF2B5EF4-FFF2-40B4-BE49-F238E27FC236}">
                <a16:creationId xmlns:a16="http://schemas.microsoft.com/office/drawing/2014/main" id="{86011BA4-37C2-45B1-AE9A-66C90C983659}"/>
              </a:ext>
            </a:extLst>
          </p:cNvPr>
          <p:cNvSpPr/>
          <p:nvPr/>
        </p:nvSpPr>
        <p:spPr>
          <a:xfrm>
            <a:off x="96171" y="3957681"/>
            <a:ext cx="6096000" cy="430887"/>
          </a:xfrm>
          <a:prstGeom prst="rect">
            <a:avLst/>
          </a:prstGeom>
        </p:spPr>
        <p:txBody>
          <a:bodyPr>
            <a:spAutoFit/>
          </a:bodyPr>
          <a:lstStyle/>
          <a:p>
            <a:r>
              <a:rPr lang="en-US" sz="1100"/>
              <a:t>The three dots means any class in the specified package or subpackages. You can also enable assertions for a specific class:</a:t>
            </a:r>
          </a:p>
        </p:txBody>
      </p:sp>
      <p:pic>
        <p:nvPicPr>
          <p:cNvPr id="15" name="Picture 14">
            <a:extLst>
              <a:ext uri="{FF2B5EF4-FFF2-40B4-BE49-F238E27FC236}">
                <a16:creationId xmlns:a16="http://schemas.microsoft.com/office/drawing/2014/main" id="{2DD5D517-023C-4D1D-B225-A9C4D8D10ABA}"/>
              </a:ext>
            </a:extLst>
          </p:cNvPr>
          <p:cNvPicPr>
            <a:picLocks noChangeAspect="1"/>
          </p:cNvPicPr>
          <p:nvPr/>
        </p:nvPicPr>
        <p:blipFill>
          <a:blip r:embed="rId6"/>
          <a:stretch>
            <a:fillRect/>
          </a:stretch>
        </p:blipFill>
        <p:spPr>
          <a:xfrm>
            <a:off x="248995" y="4391196"/>
            <a:ext cx="3543300" cy="238125"/>
          </a:xfrm>
          <a:prstGeom prst="rect">
            <a:avLst/>
          </a:prstGeom>
        </p:spPr>
      </p:pic>
      <p:sp>
        <p:nvSpPr>
          <p:cNvPr id="16" name="Rectangle 15">
            <a:extLst>
              <a:ext uri="{FF2B5EF4-FFF2-40B4-BE49-F238E27FC236}">
                <a16:creationId xmlns:a16="http://schemas.microsoft.com/office/drawing/2014/main" id="{AE8291A9-5D87-4181-B717-4BE8DB15B282}"/>
              </a:ext>
            </a:extLst>
          </p:cNvPr>
          <p:cNvSpPr/>
          <p:nvPr/>
        </p:nvSpPr>
        <p:spPr>
          <a:xfrm>
            <a:off x="142485" y="4629321"/>
            <a:ext cx="6096000" cy="600164"/>
          </a:xfrm>
          <a:prstGeom prst="rect">
            <a:avLst/>
          </a:prstGeom>
        </p:spPr>
        <p:txBody>
          <a:bodyPr>
            <a:spAutoFit/>
          </a:bodyPr>
          <a:lstStyle/>
          <a:p>
            <a:r>
              <a:rPr lang="en-US" sz="1100"/>
              <a:t>You can disable assertions using the -disableassertions (or -da ) flag for a specific class or package that was previously enabled. For example, the following command enables assertions for the com.wiley.demos package but disables assertions for the TestColors class: </a:t>
            </a:r>
          </a:p>
        </p:txBody>
      </p:sp>
      <p:pic>
        <p:nvPicPr>
          <p:cNvPr id="17" name="Picture 16">
            <a:extLst>
              <a:ext uri="{FF2B5EF4-FFF2-40B4-BE49-F238E27FC236}">
                <a16:creationId xmlns:a16="http://schemas.microsoft.com/office/drawing/2014/main" id="{9B6AD45D-4C76-4433-B5A4-9172CC4EDE45}"/>
              </a:ext>
            </a:extLst>
          </p:cNvPr>
          <p:cNvPicPr>
            <a:picLocks noChangeAspect="1"/>
          </p:cNvPicPr>
          <p:nvPr/>
        </p:nvPicPr>
        <p:blipFill>
          <a:blip r:embed="rId7"/>
          <a:stretch>
            <a:fillRect/>
          </a:stretch>
        </p:blipFill>
        <p:spPr>
          <a:xfrm>
            <a:off x="270015" y="5266659"/>
            <a:ext cx="5029200" cy="200025"/>
          </a:xfrm>
          <a:prstGeom prst="rect">
            <a:avLst/>
          </a:prstGeom>
        </p:spPr>
      </p:pic>
      <p:pic>
        <p:nvPicPr>
          <p:cNvPr id="18" name="Picture 17">
            <a:extLst>
              <a:ext uri="{FF2B5EF4-FFF2-40B4-BE49-F238E27FC236}">
                <a16:creationId xmlns:a16="http://schemas.microsoft.com/office/drawing/2014/main" id="{7755C5DF-56A7-4B58-ADB4-3CE926089F7B}"/>
              </a:ext>
            </a:extLst>
          </p:cNvPr>
          <p:cNvPicPr>
            <a:picLocks noChangeAspect="1"/>
          </p:cNvPicPr>
          <p:nvPr/>
        </p:nvPicPr>
        <p:blipFill>
          <a:blip r:embed="rId8"/>
          <a:stretch>
            <a:fillRect/>
          </a:stretch>
        </p:blipFill>
        <p:spPr>
          <a:xfrm>
            <a:off x="227975" y="5572684"/>
            <a:ext cx="5362575" cy="1181100"/>
          </a:xfrm>
          <a:prstGeom prst="rect">
            <a:avLst/>
          </a:prstGeom>
        </p:spPr>
      </p:pic>
      <p:cxnSp>
        <p:nvCxnSpPr>
          <p:cNvPr id="19" name="Straight Connector 18">
            <a:extLst>
              <a:ext uri="{FF2B5EF4-FFF2-40B4-BE49-F238E27FC236}">
                <a16:creationId xmlns:a16="http://schemas.microsoft.com/office/drawing/2014/main" id="{185D2B9E-6AA1-4A29-AC86-C651D86D8DA4}"/>
              </a:ext>
            </a:extLst>
          </p:cNvPr>
          <p:cNvCxnSpPr>
            <a:cxnSpLocks/>
          </p:cNvCxnSpPr>
          <p:nvPr/>
        </p:nvCxnSpPr>
        <p:spPr>
          <a:xfrm>
            <a:off x="613804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5D91E6-EAB6-4AB0-98FE-1D8B6375A67D}"/>
              </a:ext>
            </a:extLst>
          </p:cNvPr>
          <p:cNvSpPr txBox="1"/>
          <p:nvPr/>
        </p:nvSpPr>
        <p:spPr>
          <a:xfrm>
            <a:off x="6185666" y="-15761"/>
            <a:ext cx="2186152" cy="369332"/>
          </a:xfrm>
          <a:prstGeom prst="rect">
            <a:avLst/>
          </a:prstGeom>
          <a:noFill/>
        </p:spPr>
        <p:txBody>
          <a:bodyPr wrap="square">
            <a:spAutoFit/>
          </a:bodyPr>
          <a:lstStyle/>
          <a:p>
            <a:pPr marL="342900" indent="-342900">
              <a:buFont typeface="Wingdings" panose="05000000000000000000" pitchFamily="2" charset="2"/>
              <a:buChar char="Ø"/>
            </a:pPr>
            <a:r>
              <a:rPr lang="en-US"/>
              <a:t>Using Assertions </a:t>
            </a:r>
          </a:p>
        </p:txBody>
      </p:sp>
      <p:sp>
        <p:nvSpPr>
          <p:cNvPr id="21" name="Rectangle 20">
            <a:extLst>
              <a:ext uri="{FF2B5EF4-FFF2-40B4-BE49-F238E27FC236}">
                <a16:creationId xmlns:a16="http://schemas.microsoft.com/office/drawing/2014/main" id="{B51E0204-1C6F-4ABC-BDF9-5E1AF130C72D}"/>
              </a:ext>
            </a:extLst>
          </p:cNvPr>
          <p:cNvSpPr/>
          <p:nvPr/>
        </p:nvSpPr>
        <p:spPr>
          <a:xfrm>
            <a:off x="6203701" y="258835"/>
            <a:ext cx="6096000" cy="2970044"/>
          </a:xfrm>
          <a:prstGeom prst="rect">
            <a:avLst/>
          </a:prstGeom>
        </p:spPr>
        <p:txBody>
          <a:bodyPr>
            <a:spAutoFit/>
          </a:bodyPr>
          <a:lstStyle/>
          <a:p>
            <a:r>
              <a:rPr lang="en-US" sz="1100"/>
              <a:t>You can use assertions for many reasons, including the following. You won’t be asked to identify the type of assertion on the exam. This is just to give you ideas of how they might be used. </a:t>
            </a:r>
          </a:p>
          <a:p>
            <a:endParaRPr lang="en-US" sz="1100"/>
          </a:p>
          <a:p>
            <a:r>
              <a:rPr lang="en-US" sz="1100" b="1"/>
              <a:t>Internal Invariants </a:t>
            </a:r>
            <a:r>
              <a:rPr lang="en-US" sz="1100"/>
              <a:t>You assert that a value is within a certain constraint. assert x &lt; 0 is an example of an internal invariant. </a:t>
            </a:r>
          </a:p>
          <a:p>
            <a:r>
              <a:rPr lang="en-US" sz="1100" b="1"/>
              <a:t>Class Invariants </a:t>
            </a:r>
            <a:r>
              <a:rPr lang="en-US" sz="1100"/>
              <a:t>You assert the validity of an object’s state. Class invariants are typically private methods within the class that return a boolean . The upcoming Rectangle class demonstrates a class invariant. </a:t>
            </a:r>
            <a:r>
              <a:rPr lang="en-US" sz="1100" b="1"/>
              <a:t>Control Flow Invariants </a:t>
            </a:r>
            <a:r>
              <a:rPr lang="en-US" sz="1100"/>
              <a:t>You assert that a line of code you assume is unreachable is never reached. The upcoming TestSeasons class demonstrates a control flow invariant. </a:t>
            </a:r>
          </a:p>
          <a:p>
            <a:r>
              <a:rPr lang="en-US" sz="1100" b="1"/>
              <a:t>Preconditions </a:t>
            </a:r>
            <a:r>
              <a:rPr lang="en-US" sz="1100"/>
              <a:t>You assert that certain conditions are met before a method is invoked. </a:t>
            </a:r>
          </a:p>
          <a:p>
            <a:r>
              <a:rPr lang="en-US" sz="1100" b="1"/>
              <a:t>Post Conditions </a:t>
            </a:r>
            <a:r>
              <a:rPr lang="en-US" sz="1100"/>
              <a:t>You assert that certain conditions are met after a method executes successfully.</a:t>
            </a:r>
          </a:p>
          <a:p>
            <a:endParaRPr lang="en-US" sz="1100"/>
          </a:p>
          <a:p>
            <a:r>
              <a:rPr lang="en-US" sz="1100"/>
              <a:t>The following example demonstrates a control flow invariant. Suppose that we have the following enum declaration. Notice how winter is missing from the list of seasons. This is intentional. Our zoo is closed in the winter because it is too cold for visitors.</a:t>
            </a:r>
          </a:p>
          <a:p>
            <a:r>
              <a:rPr lang="en-US" sz="1100"/>
              <a:t> </a:t>
            </a:r>
          </a:p>
          <a:p>
            <a:endParaRPr lang="en-US" sz="1100"/>
          </a:p>
        </p:txBody>
      </p:sp>
      <p:pic>
        <p:nvPicPr>
          <p:cNvPr id="24" name="Picture 23">
            <a:extLst>
              <a:ext uri="{FF2B5EF4-FFF2-40B4-BE49-F238E27FC236}">
                <a16:creationId xmlns:a16="http://schemas.microsoft.com/office/drawing/2014/main" id="{809A86EF-EFD0-49AD-A544-74FE7FE645FE}"/>
              </a:ext>
            </a:extLst>
          </p:cNvPr>
          <p:cNvPicPr>
            <a:picLocks noChangeAspect="1"/>
          </p:cNvPicPr>
          <p:nvPr/>
        </p:nvPicPr>
        <p:blipFill>
          <a:blip r:embed="rId9"/>
          <a:stretch>
            <a:fillRect/>
          </a:stretch>
        </p:blipFill>
        <p:spPr>
          <a:xfrm>
            <a:off x="6333046" y="2905125"/>
            <a:ext cx="1543050" cy="523875"/>
          </a:xfrm>
          <a:prstGeom prst="rect">
            <a:avLst/>
          </a:prstGeom>
        </p:spPr>
      </p:pic>
      <p:sp>
        <p:nvSpPr>
          <p:cNvPr id="25" name="Rectangle 24">
            <a:extLst>
              <a:ext uri="{FF2B5EF4-FFF2-40B4-BE49-F238E27FC236}">
                <a16:creationId xmlns:a16="http://schemas.microsoft.com/office/drawing/2014/main" id="{F64CB914-F2E6-4FFB-898D-BEF6F8E78088}"/>
              </a:ext>
            </a:extLst>
          </p:cNvPr>
          <p:cNvSpPr/>
          <p:nvPr/>
        </p:nvSpPr>
        <p:spPr>
          <a:xfrm>
            <a:off x="6238485" y="3486144"/>
            <a:ext cx="6096000" cy="600164"/>
          </a:xfrm>
          <a:prstGeom prst="rect">
            <a:avLst/>
          </a:prstGeom>
        </p:spPr>
        <p:txBody>
          <a:bodyPr>
            <a:spAutoFit/>
          </a:bodyPr>
          <a:lstStyle/>
          <a:p>
            <a:r>
              <a:rPr lang="en-US" sz="1100"/>
              <a:t>The following TestSeasons class contains a switch statement that switches on a Seasons object. Because there are only three possible outcomes, the default case statement on lines 11–12 should never execute:</a:t>
            </a:r>
          </a:p>
        </p:txBody>
      </p:sp>
      <p:pic>
        <p:nvPicPr>
          <p:cNvPr id="26" name="Picture 25">
            <a:extLst>
              <a:ext uri="{FF2B5EF4-FFF2-40B4-BE49-F238E27FC236}">
                <a16:creationId xmlns:a16="http://schemas.microsoft.com/office/drawing/2014/main" id="{E38128AF-BC93-4BFA-B4B9-50A403F1EF31}"/>
              </a:ext>
            </a:extLst>
          </p:cNvPr>
          <p:cNvPicPr>
            <a:picLocks noChangeAspect="1"/>
          </p:cNvPicPr>
          <p:nvPr/>
        </p:nvPicPr>
        <p:blipFill>
          <a:blip r:embed="rId10"/>
          <a:stretch>
            <a:fillRect/>
          </a:stretch>
        </p:blipFill>
        <p:spPr>
          <a:xfrm>
            <a:off x="6358850" y="4085559"/>
            <a:ext cx="3352800" cy="2362200"/>
          </a:xfrm>
          <a:prstGeom prst="rect">
            <a:avLst/>
          </a:prstGeom>
        </p:spPr>
      </p:pic>
      <p:sp>
        <p:nvSpPr>
          <p:cNvPr id="27" name="Rectangle 26">
            <a:extLst>
              <a:ext uri="{FF2B5EF4-FFF2-40B4-BE49-F238E27FC236}">
                <a16:creationId xmlns:a16="http://schemas.microsoft.com/office/drawing/2014/main" id="{4B315906-B1B3-4143-8602-065AC47BBB6B}"/>
              </a:ext>
            </a:extLst>
          </p:cNvPr>
          <p:cNvSpPr/>
          <p:nvPr/>
        </p:nvSpPr>
        <p:spPr>
          <a:xfrm>
            <a:off x="9732578" y="4101861"/>
            <a:ext cx="2316937" cy="2292935"/>
          </a:xfrm>
          <a:prstGeom prst="rect">
            <a:avLst/>
          </a:prstGeom>
        </p:spPr>
        <p:txBody>
          <a:bodyPr wrap="square">
            <a:spAutoFit/>
          </a:bodyPr>
          <a:lstStyle/>
          <a:p>
            <a:r>
              <a:rPr lang="en-US" sz="1100"/>
              <a:t>Because the value of s on line 3 can only be SPRING , SUMMER , or FALL , and the switch statement has a case for all three of these outcomes, we can assert that line 12 is not reachable. This example is typical of when to use an assertion. We know that WINTER is not a choice because it is not in the enum . If this situation ever changes, the assertion will tell us about it. Notice that if it does, an AssertionError is thrown because the boolean is false . </a:t>
            </a:r>
          </a:p>
        </p:txBody>
      </p:sp>
    </p:spTree>
    <p:extLst>
      <p:ext uri="{BB962C8B-B14F-4D97-AF65-F5344CB8AC3E}">
        <p14:creationId xmlns:p14="http://schemas.microsoft.com/office/powerpoint/2010/main" val="930340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E032D-FFBA-4A86-995D-82C6C31598B5}"/>
              </a:ext>
            </a:extLst>
          </p:cNvPr>
          <p:cNvPicPr>
            <a:picLocks noChangeAspect="1"/>
          </p:cNvPicPr>
          <p:nvPr/>
        </p:nvPicPr>
        <p:blipFill>
          <a:blip r:embed="rId2"/>
          <a:stretch>
            <a:fillRect/>
          </a:stretch>
        </p:blipFill>
        <p:spPr>
          <a:xfrm>
            <a:off x="0" y="0"/>
            <a:ext cx="5353050" cy="971550"/>
          </a:xfrm>
          <a:prstGeom prst="rect">
            <a:avLst/>
          </a:prstGeom>
        </p:spPr>
      </p:pic>
      <p:sp>
        <p:nvSpPr>
          <p:cNvPr id="5" name="Rectangle 4">
            <a:extLst>
              <a:ext uri="{FF2B5EF4-FFF2-40B4-BE49-F238E27FC236}">
                <a16:creationId xmlns:a16="http://schemas.microsoft.com/office/drawing/2014/main" id="{B3DA0167-F073-4F7A-81B0-AC1917681620}"/>
              </a:ext>
            </a:extLst>
          </p:cNvPr>
          <p:cNvSpPr/>
          <p:nvPr/>
        </p:nvSpPr>
        <p:spPr>
          <a:xfrm>
            <a:off x="0" y="971550"/>
            <a:ext cx="6096000" cy="769441"/>
          </a:xfrm>
          <a:prstGeom prst="rect">
            <a:avLst/>
          </a:prstGeom>
        </p:spPr>
        <p:txBody>
          <a:bodyPr>
            <a:spAutoFit/>
          </a:bodyPr>
          <a:lstStyle/>
          <a:p>
            <a:r>
              <a:rPr lang="en-US" sz="1100"/>
              <a:t>The only way this assertion will fail is if somehow the enum is modified. Suppose that you are working on a project that uses the Seasons enum , and the zoo decides to start opening in the winter. The assertion can help uncover the ripple effect of such a change. Suppose the new version of Seasons looks like this: </a:t>
            </a:r>
          </a:p>
        </p:txBody>
      </p:sp>
      <p:pic>
        <p:nvPicPr>
          <p:cNvPr id="6" name="Picture 5">
            <a:extLst>
              <a:ext uri="{FF2B5EF4-FFF2-40B4-BE49-F238E27FC236}">
                <a16:creationId xmlns:a16="http://schemas.microsoft.com/office/drawing/2014/main" id="{5A419BB6-C7C9-4A8A-97AB-0E9D077125C4}"/>
              </a:ext>
            </a:extLst>
          </p:cNvPr>
          <p:cNvPicPr>
            <a:picLocks noChangeAspect="1"/>
          </p:cNvPicPr>
          <p:nvPr/>
        </p:nvPicPr>
        <p:blipFill>
          <a:blip r:embed="rId3"/>
          <a:stretch>
            <a:fillRect/>
          </a:stretch>
        </p:blipFill>
        <p:spPr>
          <a:xfrm>
            <a:off x="107566" y="1740991"/>
            <a:ext cx="2181225" cy="552450"/>
          </a:xfrm>
          <a:prstGeom prst="rect">
            <a:avLst/>
          </a:prstGeom>
        </p:spPr>
      </p:pic>
      <p:sp>
        <p:nvSpPr>
          <p:cNvPr id="7" name="Rectangle 6">
            <a:extLst>
              <a:ext uri="{FF2B5EF4-FFF2-40B4-BE49-F238E27FC236}">
                <a16:creationId xmlns:a16="http://schemas.microsoft.com/office/drawing/2014/main" id="{432CC441-5001-4631-9C73-F9C1ED1750FC}"/>
              </a:ext>
            </a:extLst>
          </p:cNvPr>
          <p:cNvSpPr/>
          <p:nvPr/>
        </p:nvSpPr>
        <p:spPr>
          <a:xfrm>
            <a:off x="0" y="2293441"/>
            <a:ext cx="6096000" cy="261610"/>
          </a:xfrm>
          <a:prstGeom prst="rect">
            <a:avLst/>
          </a:prstGeom>
        </p:spPr>
        <p:txBody>
          <a:bodyPr>
            <a:spAutoFit/>
          </a:bodyPr>
          <a:lstStyle/>
          <a:p>
            <a:r>
              <a:rPr lang="en-US" sz="1100"/>
              <a:t>See if you can determine the output of the following main method added to the TestSeasons class:</a:t>
            </a:r>
          </a:p>
        </p:txBody>
      </p:sp>
      <p:pic>
        <p:nvPicPr>
          <p:cNvPr id="8" name="Picture 7">
            <a:extLst>
              <a:ext uri="{FF2B5EF4-FFF2-40B4-BE49-F238E27FC236}">
                <a16:creationId xmlns:a16="http://schemas.microsoft.com/office/drawing/2014/main" id="{60DAA9FD-DCED-41B4-9E23-C9286E369156}"/>
              </a:ext>
            </a:extLst>
          </p:cNvPr>
          <p:cNvPicPr>
            <a:picLocks noChangeAspect="1"/>
          </p:cNvPicPr>
          <p:nvPr/>
        </p:nvPicPr>
        <p:blipFill>
          <a:blip r:embed="rId4"/>
          <a:stretch>
            <a:fillRect/>
          </a:stretch>
        </p:blipFill>
        <p:spPr>
          <a:xfrm>
            <a:off x="107566" y="2564903"/>
            <a:ext cx="2762250" cy="561975"/>
          </a:xfrm>
          <a:prstGeom prst="rect">
            <a:avLst/>
          </a:prstGeom>
        </p:spPr>
      </p:pic>
      <p:sp>
        <p:nvSpPr>
          <p:cNvPr id="9" name="Rectangle 8">
            <a:extLst>
              <a:ext uri="{FF2B5EF4-FFF2-40B4-BE49-F238E27FC236}">
                <a16:creationId xmlns:a16="http://schemas.microsoft.com/office/drawing/2014/main" id="{EF4A134D-34BE-497B-86B6-C2982BC3BE2A}"/>
              </a:ext>
            </a:extLst>
          </p:cNvPr>
          <p:cNvSpPr/>
          <p:nvPr/>
        </p:nvSpPr>
        <p:spPr>
          <a:xfrm>
            <a:off x="0" y="3130959"/>
            <a:ext cx="6096000" cy="600164"/>
          </a:xfrm>
          <a:prstGeom prst="rect">
            <a:avLst/>
          </a:prstGeom>
        </p:spPr>
        <p:txBody>
          <a:bodyPr>
            <a:spAutoFit/>
          </a:bodyPr>
          <a:lstStyle/>
          <a:p>
            <a:r>
              <a:rPr lang="en-US" sz="1100"/>
              <a:t>Because WINTER is a new season and not one of the cases, the default block executes and the assert fails. (It has to fail because it uses false for the boolean expression.) Assuming assertions are enabled, an AssertionError is thrown and the following stack trace displays a message like this:</a:t>
            </a:r>
          </a:p>
        </p:txBody>
      </p:sp>
      <p:pic>
        <p:nvPicPr>
          <p:cNvPr id="10" name="Picture 9">
            <a:extLst>
              <a:ext uri="{FF2B5EF4-FFF2-40B4-BE49-F238E27FC236}">
                <a16:creationId xmlns:a16="http://schemas.microsoft.com/office/drawing/2014/main" id="{3B884827-E50B-463D-B386-64BAD97E3618}"/>
              </a:ext>
            </a:extLst>
          </p:cNvPr>
          <p:cNvPicPr>
            <a:picLocks noChangeAspect="1"/>
          </p:cNvPicPr>
          <p:nvPr/>
        </p:nvPicPr>
        <p:blipFill>
          <a:blip r:embed="rId5"/>
          <a:stretch>
            <a:fillRect/>
          </a:stretch>
        </p:blipFill>
        <p:spPr>
          <a:xfrm>
            <a:off x="107566" y="3663928"/>
            <a:ext cx="4476750" cy="609600"/>
          </a:xfrm>
          <a:prstGeom prst="rect">
            <a:avLst/>
          </a:prstGeom>
        </p:spPr>
      </p:pic>
      <p:sp>
        <p:nvSpPr>
          <p:cNvPr id="11" name="Rectangle 10">
            <a:extLst>
              <a:ext uri="{FF2B5EF4-FFF2-40B4-BE49-F238E27FC236}">
                <a16:creationId xmlns:a16="http://schemas.microsoft.com/office/drawing/2014/main" id="{7155B1F9-F1DC-4E91-A8AC-04726A0379EE}"/>
              </a:ext>
            </a:extLst>
          </p:cNvPr>
          <p:cNvSpPr/>
          <p:nvPr/>
        </p:nvSpPr>
        <p:spPr>
          <a:xfrm>
            <a:off x="5417" y="4249399"/>
            <a:ext cx="6096000" cy="430887"/>
          </a:xfrm>
          <a:prstGeom prst="rect">
            <a:avLst/>
          </a:prstGeom>
        </p:spPr>
        <p:txBody>
          <a:bodyPr>
            <a:spAutoFit/>
          </a:bodyPr>
          <a:lstStyle/>
          <a:p>
            <a:r>
              <a:rPr lang="en-US" sz="1100"/>
              <a:t>A control flow assertion is a common use of assert statements. You could place an assert statement at any location in your code that you assume will not be reached. </a:t>
            </a:r>
          </a:p>
        </p:txBody>
      </p:sp>
      <p:pic>
        <p:nvPicPr>
          <p:cNvPr id="13" name="Picture 12">
            <a:extLst>
              <a:ext uri="{FF2B5EF4-FFF2-40B4-BE49-F238E27FC236}">
                <a16:creationId xmlns:a16="http://schemas.microsoft.com/office/drawing/2014/main" id="{1719FE21-6520-4E99-B91E-E48CED040EC1}"/>
              </a:ext>
            </a:extLst>
          </p:cNvPr>
          <p:cNvPicPr>
            <a:picLocks noChangeAspect="1"/>
          </p:cNvPicPr>
          <p:nvPr/>
        </p:nvPicPr>
        <p:blipFill>
          <a:blip r:embed="rId6"/>
          <a:stretch>
            <a:fillRect/>
          </a:stretch>
        </p:blipFill>
        <p:spPr>
          <a:xfrm>
            <a:off x="72257" y="4657725"/>
            <a:ext cx="5400675" cy="2200275"/>
          </a:xfrm>
          <a:prstGeom prst="rect">
            <a:avLst/>
          </a:prstGeom>
        </p:spPr>
      </p:pic>
      <p:pic>
        <p:nvPicPr>
          <p:cNvPr id="14" name="Picture 13">
            <a:extLst>
              <a:ext uri="{FF2B5EF4-FFF2-40B4-BE49-F238E27FC236}">
                <a16:creationId xmlns:a16="http://schemas.microsoft.com/office/drawing/2014/main" id="{3D091962-D98C-46B9-87C6-59F6B7EF73A1}"/>
              </a:ext>
            </a:extLst>
          </p:cNvPr>
          <p:cNvPicPr>
            <a:picLocks noChangeAspect="1"/>
          </p:cNvPicPr>
          <p:nvPr/>
        </p:nvPicPr>
        <p:blipFill>
          <a:blip r:embed="rId7"/>
          <a:stretch>
            <a:fillRect/>
          </a:stretch>
        </p:blipFill>
        <p:spPr>
          <a:xfrm>
            <a:off x="6162840" y="0"/>
            <a:ext cx="5067300" cy="5029200"/>
          </a:xfrm>
          <a:prstGeom prst="rect">
            <a:avLst/>
          </a:prstGeom>
        </p:spPr>
      </p:pic>
      <p:cxnSp>
        <p:nvCxnSpPr>
          <p:cNvPr id="15" name="Straight Connector 14">
            <a:extLst>
              <a:ext uri="{FF2B5EF4-FFF2-40B4-BE49-F238E27FC236}">
                <a16:creationId xmlns:a16="http://schemas.microsoft.com/office/drawing/2014/main" id="{6F1C9638-F443-4F4D-B234-CF3653D7B87F}"/>
              </a:ext>
            </a:extLst>
          </p:cNvPr>
          <p:cNvCxnSpPr>
            <a:cxnSpLocks/>
          </p:cNvCxnSpPr>
          <p:nvPr/>
        </p:nvCxnSpPr>
        <p:spPr>
          <a:xfrm>
            <a:off x="6085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A70A54A-5509-47C3-8C20-7A6524B1482E}"/>
              </a:ext>
            </a:extLst>
          </p:cNvPr>
          <p:cNvPicPr>
            <a:picLocks noChangeAspect="1"/>
          </p:cNvPicPr>
          <p:nvPr/>
        </p:nvPicPr>
        <p:blipFill>
          <a:blip r:embed="rId8"/>
          <a:stretch>
            <a:fillRect/>
          </a:stretch>
        </p:blipFill>
        <p:spPr>
          <a:xfrm>
            <a:off x="6117023" y="4989787"/>
            <a:ext cx="5410200" cy="76200"/>
          </a:xfrm>
          <a:prstGeom prst="rect">
            <a:avLst/>
          </a:prstGeom>
        </p:spPr>
      </p:pic>
      <p:sp>
        <p:nvSpPr>
          <p:cNvPr id="18" name="Rectangle 17">
            <a:extLst>
              <a:ext uri="{FF2B5EF4-FFF2-40B4-BE49-F238E27FC236}">
                <a16:creationId xmlns:a16="http://schemas.microsoft.com/office/drawing/2014/main" id="{637BD4C3-63FC-4989-A1A5-9D5FAD8F4618}"/>
              </a:ext>
            </a:extLst>
          </p:cNvPr>
          <p:cNvSpPr/>
          <p:nvPr/>
        </p:nvSpPr>
        <p:spPr>
          <a:xfrm>
            <a:off x="6096000" y="5117009"/>
            <a:ext cx="6096000" cy="769441"/>
          </a:xfrm>
          <a:prstGeom prst="rect">
            <a:avLst/>
          </a:prstGeom>
        </p:spPr>
        <p:txBody>
          <a:bodyPr>
            <a:spAutoFit/>
          </a:bodyPr>
          <a:lstStyle/>
          <a:p>
            <a:r>
              <a:rPr lang="en-US" sz="1100"/>
              <a:t>The isValid method is an example of a class invariant. It is a private method that tests the state of the object. Line 10 invokes isValid in an assertion statement before computing the area. Within main, Rectangle one is valid and its area is output. Rectangle two has a negative width, so the assertion fails on line 10. The output is shown here:</a:t>
            </a:r>
          </a:p>
        </p:txBody>
      </p:sp>
      <p:pic>
        <p:nvPicPr>
          <p:cNvPr id="19" name="Picture 18">
            <a:extLst>
              <a:ext uri="{FF2B5EF4-FFF2-40B4-BE49-F238E27FC236}">
                <a16:creationId xmlns:a16="http://schemas.microsoft.com/office/drawing/2014/main" id="{8DD2319A-3211-423C-9774-4EA8492C132B}"/>
              </a:ext>
            </a:extLst>
          </p:cNvPr>
          <p:cNvPicPr>
            <a:picLocks noChangeAspect="1"/>
          </p:cNvPicPr>
          <p:nvPr/>
        </p:nvPicPr>
        <p:blipFill>
          <a:blip r:embed="rId9"/>
          <a:stretch>
            <a:fillRect/>
          </a:stretch>
        </p:blipFill>
        <p:spPr>
          <a:xfrm>
            <a:off x="6224752" y="5937472"/>
            <a:ext cx="4943475" cy="723900"/>
          </a:xfrm>
          <a:prstGeom prst="rect">
            <a:avLst/>
          </a:prstGeom>
        </p:spPr>
      </p:pic>
      <p:pic>
        <p:nvPicPr>
          <p:cNvPr id="16" name="Picture 15">
            <a:extLst>
              <a:ext uri="{FF2B5EF4-FFF2-40B4-BE49-F238E27FC236}">
                <a16:creationId xmlns:a16="http://schemas.microsoft.com/office/drawing/2014/main" id="{01E86CD6-E2C2-4674-B358-D08A46F49838}"/>
              </a:ext>
            </a:extLst>
          </p:cNvPr>
          <p:cNvPicPr>
            <a:picLocks noChangeAspect="1"/>
          </p:cNvPicPr>
          <p:nvPr/>
        </p:nvPicPr>
        <p:blipFill>
          <a:blip r:embed="rId10"/>
          <a:stretch>
            <a:fillRect/>
          </a:stretch>
        </p:blipFill>
        <p:spPr>
          <a:xfrm>
            <a:off x="1349481" y="5635286"/>
            <a:ext cx="4658656" cy="674412"/>
          </a:xfrm>
          <a:prstGeom prst="rect">
            <a:avLst/>
          </a:prstGeom>
        </p:spPr>
      </p:pic>
    </p:spTree>
    <p:extLst>
      <p:ext uri="{BB962C8B-B14F-4D97-AF65-F5344CB8AC3E}">
        <p14:creationId xmlns:p14="http://schemas.microsoft.com/office/powerpoint/2010/main" val="3129766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8279B-5085-46B6-B0C2-59A1130F31B4}"/>
              </a:ext>
            </a:extLst>
          </p:cNvPr>
          <p:cNvPicPr>
            <a:picLocks noChangeAspect="1"/>
          </p:cNvPicPr>
          <p:nvPr/>
        </p:nvPicPr>
        <p:blipFill>
          <a:blip r:embed="rId2"/>
          <a:stretch>
            <a:fillRect/>
          </a:stretch>
        </p:blipFill>
        <p:spPr>
          <a:xfrm>
            <a:off x="138545" y="-6184"/>
            <a:ext cx="5314950" cy="2476500"/>
          </a:xfrm>
          <a:prstGeom prst="rect">
            <a:avLst/>
          </a:prstGeom>
        </p:spPr>
      </p:pic>
      <p:pic>
        <p:nvPicPr>
          <p:cNvPr id="6" name="Picture 5">
            <a:extLst>
              <a:ext uri="{FF2B5EF4-FFF2-40B4-BE49-F238E27FC236}">
                <a16:creationId xmlns:a16="http://schemas.microsoft.com/office/drawing/2014/main" id="{CD5CD56C-DCCC-48CA-AC6E-5F0647E66536}"/>
              </a:ext>
            </a:extLst>
          </p:cNvPr>
          <p:cNvPicPr>
            <a:picLocks noChangeAspect="1"/>
          </p:cNvPicPr>
          <p:nvPr/>
        </p:nvPicPr>
        <p:blipFill>
          <a:blip r:embed="rId3"/>
          <a:stretch>
            <a:fillRect/>
          </a:stretch>
        </p:blipFill>
        <p:spPr>
          <a:xfrm>
            <a:off x="33770" y="2470316"/>
            <a:ext cx="5314950" cy="1257300"/>
          </a:xfrm>
          <a:prstGeom prst="rect">
            <a:avLst/>
          </a:prstGeom>
        </p:spPr>
      </p:pic>
      <p:sp>
        <p:nvSpPr>
          <p:cNvPr id="7" name="Rectangle 6">
            <a:extLst>
              <a:ext uri="{FF2B5EF4-FFF2-40B4-BE49-F238E27FC236}">
                <a16:creationId xmlns:a16="http://schemas.microsoft.com/office/drawing/2014/main" id="{FD034F4D-61B1-4D71-81F4-AAFD09E45CE3}"/>
              </a:ext>
            </a:extLst>
          </p:cNvPr>
          <p:cNvSpPr/>
          <p:nvPr/>
        </p:nvSpPr>
        <p:spPr>
          <a:xfrm>
            <a:off x="0" y="3626823"/>
            <a:ext cx="5695948" cy="430887"/>
          </a:xfrm>
          <a:prstGeom prst="rect">
            <a:avLst/>
          </a:prstGeom>
        </p:spPr>
        <p:txBody>
          <a:bodyPr wrap="square">
            <a:spAutoFit/>
          </a:bodyPr>
          <a:lstStyle/>
          <a:p>
            <a:r>
              <a:rPr lang="en-US" sz="1100"/>
              <a:t>Assertions are used for debugging purposes, allowing you to verify that something that you think </a:t>
            </a:r>
          </a:p>
          <a:p>
            <a:r>
              <a:rPr lang="en-US" sz="1100"/>
              <a:t>is true during the coding phase is actually true at runtime.</a:t>
            </a:r>
          </a:p>
        </p:txBody>
      </p:sp>
      <p:cxnSp>
        <p:nvCxnSpPr>
          <p:cNvPr id="8" name="Straight Connector 7">
            <a:extLst>
              <a:ext uri="{FF2B5EF4-FFF2-40B4-BE49-F238E27FC236}">
                <a16:creationId xmlns:a16="http://schemas.microsoft.com/office/drawing/2014/main" id="{1D4EA73D-F5D9-415C-ACE9-E406ED0AC842}"/>
              </a:ext>
            </a:extLst>
          </p:cNvPr>
          <p:cNvCxnSpPr>
            <a:cxnSpLocks/>
          </p:cNvCxnSpPr>
          <p:nvPr/>
        </p:nvCxnSpPr>
        <p:spPr>
          <a:xfrm>
            <a:off x="579396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781958-C012-4908-962D-A49B2300DFC9}"/>
              </a:ext>
            </a:extLst>
          </p:cNvPr>
          <p:cNvSpPr txBox="1"/>
          <p:nvPr/>
        </p:nvSpPr>
        <p:spPr>
          <a:xfrm>
            <a:off x="-39155" y="4057397"/>
            <a:ext cx="5774258" cy="954107"/>
          </a:xfrm>
          <a:prstGeom prst="rect">
            <a:avLst/>
          </a:prstGeom>
          <a:noFill/>
        </p:spPr>
        <p:txBody>
          <a:bodyPr wrap="square" lIns="91440" tIns="45720" rIns="91440" bIns="45720" rtlCol="0" anchor="t">
            <a:spAutoFit/>
          </a:bodyPr>
          <a:lstStyle/>
          <a:p>
            <a:r>
              <a:rPr lang="en-US" sz="2800" b="1"/>
              <a:t>Chapter 7 : Concurrency</a:t>
            </a:r>
            <a:endParaRPr lang="en-US" sz="2800">
              <a:ea typeface="Calibri"/>
              <a:cs typeface="Calibri"/>
            </a:endParaRPr>
          </a:p>
          <a:p>
            <a:endParaRPr lang="en-US" sz="2800" b="1">
              <a:ea typeface="Calibri"/>
              <a:cs typeface="Calibri"/>
            </a:endParaRPr>
          </a:p>
        </p:txBody>
      </p:sp>
      <p:sp>
        <p:nvSpPr>
          <p:cNvPr id="10" name="TextBox 9">
            <a:extLst>
              <a:ext uri="{FF2B5EF4-FFF2-40B4-BE49-F238E27FC236}">
                <a16:creationId xmlns:a16="http://schemas.microsoft.com/office/drawing/2014/main" id="{AD16C969-1F84-4919-89A8-615D98E517F5}"/>
              </a:ext>
            </a:extLst>
          </p:cNvPr>
          <p:cNvSpPr txBox="1"/>
          <p:nvPr/>
        </p:nvSpPr>
        <p:spPr>
          <a:xfrm>
            <a:off x="38100" y="4445286"/>
            <a:ext cx="3258890" cy="461665"/>
          </a:xfrm>
          <a:prstGeom prst="rect">
            <a:avLst/>
          </a:prstGeom>
          <a:noFill/>
        </p:spPr>
        <p:txBody>
          <a:bodyPr wrap="square" rtlCol="0">
            <a:spAutoFit/>
          </a:bodyPr>
          <a:lstStyle/>
          <a:p>
            <a:r>
              <a:rPr lang="en-US" sz="2400" b="1" u="sng"/>
              <a:t>1- Introducing Threads </a:t>
            </a:r>
          </a:p>
        </p:txBody>
      </p:sp>
      <p:sp>
        <p:nvSpPr>
          <p:cNvPr id="11" name="Rectangle 10">
            <a:extLst>
              <a:ext uri="{FF2B5EF4-FFF2-40B4-BE49-F238E27FC236}">
                <a16:creationId xmlns:a16="http://schemas.microsoft.com/office/drawing/2014/main" id="{E9A183E5-30BE-48DD-B54B-0C7F9D61C59B}"/>
              </a:ext>
            </a:extLst>
          </p:cNvPr>
          <p:cNvSpPr/>
          <p:nvPr/>
        </p:nvSpPr>
        <p:spPr>
          <a:xfrm>
            <a:off x="176433" y="4795331"/>
            <a:ext cx="5774258" cy="2123658"/>
          </a:xfrm>
          <a:prstGeom prst="rect">
            <a:avLst/>
          </a:prstGeom>
        </p:spPr>
        <p:txBody>
          <a:bodyPr wrap="square">
            <a:spAutoFit/>
          </a:bodyPr>
          <a:lstStyle/>
          <a:p>
            <a:r>
              <a:rPr lang="en-US" sz="1100"/>
              <a:t>We begin this chapter by reviewing common terminology associated with threads. A </a:t>
            </a:r>
            <a:r>
              <a:rPr lang="en-US" sz="1100" b="1" i="1"/>
              <a:t>thread</a:t>
            </a:r>
            <a:r>
              <a:rPr lang="en-US" sz="1100"/>
              <a:t> is the smallest unit of execution that can be scheduled by the operating system. A </a:t>
            </a:r>
            <a:r>
              <a:rPr lang="en-US" sz="1100" b="1" i="1"/>
              <a:t>process</a:t>
            </a:r>
            <a:r>
              <a:rPr lang="en-US" sz="1100"/>
              <a:t> is a group of associated threads that execute in the same, shared environment. It follows, then, that a </a:t>
            </a:r>
            <a:r>
              <a:rPr lang="en-US" sz="1100" b="1" i="1"/>
              <a:t>single-threaded process</a:t>
            </a:r>
            <a:r>
              <a:rPr lang="en-US" sz="1100"/>
              <a:t> is one that contains exactly one thread, whereas a </a:t>
            </a:r>
            <a:r>
              <a:rPr lang="en-US" sz="1100" b="1" i="1"/>
              <a:t>multi-threaded process </a:t>
            </a:r>
          </a:p>
          <a:p>
            <a:r>
              <a:rPr lang="en-US" sz="1100"/>
              <a:t>is one that contains one or more threads.</a:t>
            </a:r>
          </a:p>
          <a:p>
            <a:endParaRPr lang="en-US" sz="1100"/>
          </a:p>
          <a:p>
            <a:r>
              <a:rPr lang="en-US" sz="1100"/>
              <a:t>By </a:t>
            </a:r>
            <a:r>
              <a:rPr lang="en-US" sz="1100" b="1" i="1"/>
              <a:t>shared environment</a:t>
            </a:r>
            <a:r>
              <a:rPr lang="en-US" sz="1100"/>
              <a:t>, we mean that the threads in the same process share the same memory space and can communicate directly with one another. Yes, you will finally see how static variables can be useful for performing complex, multi-threaded tasks! Remember from your OCA studies that static methods and variables are defined on a single class object that all instances share. For example, if one thread updates the value of a static object, then this information is immediately available for other threads within the process to read. </a:t>
            </a:r>
          </a:p>
        </p:txBody>
      </p:sp>
      <p:sp>
        <p:nvSpPr>
          <p:cNvPr id="12" name="Rectangle 11">
            <a:extLst>
              <a:ext uri="{FF2B5EF4-FFF2-40B4-BE49-F238E27FC236}">
                <a16:creationId xmlns:a16="http://schemas.microsoft.com/office/drawing/2014/main" id="{86CF16B1-FE3D-40F8-8AF5-F1081F79F4A6}"/>
              </a:ext>
            </a:extLst>
          </p:cNvPr>
          <p:cNvSpPr/>
          <p:nvPr/>
        </p:nvSpPr>
        <p:spPr>
          <a:xfrm>
            <a:off x="5793961" y="-62998"/>
            <a:ext cx="6096000" cy="938719"/>
          </a:xfrm>
          <a:prstGeom prst="rect">
            <a:avLst/>
          </a:prstGeom>
        </p:spPr>
        <p:txBody>
          <a:bodyPr>
            <a:spAutoFit/>
          </a:bodyPr>
          <a:lstStyle/>
          <a:p>
            <a:r>
              <a:rPr lang="en-US" sz="1100"/>
              <a:t>In this chapter, we will talk a lot about tasks and their relationships to threads. A </a:t>
            </a:r>
            <a:r>
              <a:rPr lang="en-US" sz="1100" b="1" i="1"/>
              <a:t>task</a:t>
            </a:r>
            <a:r>
              <a:rPr lang="en-US" sz="1100"/>
              <a:t> is a single unit of work performed by a thread. Throughout this chapter, a task will commonly be implemented as a lambda expression. A thread can complete multiple independent tasks but only one task at a time. </a:t>
            </a:r>
          </a:p>
          <a:p>
            <a:endParaRPr lang="en-US" sz="1100"/>
          </a:p>
          <a:p>
            <a:r>
              <a:rPr lang="en-US" sz="1100"/>
              <a:t>Refer to Figure 7.1 for an overview of threads and their shared environment within a process.</a:t>
            </a:r>
          </a:p>
        </p:txBody>
      </p:sp>
      <p:sp>
        <p:nvSpPr>
          <p:cNvPr id="14" name="Rectangle 13">
            <a:extLst>
              <a:ext uri="{FF2B5EF4-FFF2-40B4-BE49-F238E27FC236}">
                <a16:creationId xmlns:a16="http://schemas.microsoft.com/office/drawing/2014/main" id="{469A6492-48E4-4716-BFF8-E6DC0B02222C}"/>
              </a:ext>
            </a:extLst>
          </p:cNvPr>
          <p:cNvSpPr/>
          <p:nvPr/>
        </p:nvSpPr>
        <p:spPr>
          <a:xfrm>
            <a:off x="8841961" y="989813"/>
            <a:ext cx="2571749" cy="1107996"/>
          </a:xfrm>
          <a:prstGeom prst="rect">
            <a:avLst/>
          </a:prstGeom>
        </p:spPr>
        <p:txBody>
          <a:bodyPr wrap="square">
            <a:spAutoFit/>
          </a:bodyPr>
          <a:lstStyle/>
          <a:p>
            <a:r>
              <a:rPr lang="en-US" sz="1100"/>
              <a:t>The process model shows a single process with three threads. It also shows how they are mapped to an arbitrary number of n CPUs available within the system. Keep this diagram in mind as we discuss task schedulers in the next section.</a:t>
            </a:r>
          </a:p>
        </p:txBody>
      </p:sp>
      <p:pic>
        <p:nvPicPr>
          <p:cNvPr id="15" name="Picture 14">
            <a:extLst>
              <a:ext uri="{FF2B5EF4-FFF2-40B4-BE49-F238E27FC236}">
                <a16:creationId xmlns:a16="http://schemas.microsoft.com/office/drawing/2014/main" id="{2849FE75-F496-419B-B178-763541728747}"/>
              </a:ext>
            </a:extLst>
          </p:cNvPr>
          <p:cNvPicPr>
            <a:picLocks noChangeAspect="1"/>
          </p:cNvPicPr>
          <p:nvPr/>
        </p:nvPicPr>
        <p:blipFill>
          <a:blip r:embed="rId4"/>
          <a:stretch>
            <a:fillRect/>
          </a:stretch>
        </p:blipFill>
        <p:spPr>
          <a:xfrm>
            <a:off x="5901822" y="852813"/>
            <a:ext cx="2859722" cy="1381995"/>
          </a:xfrm>
          <a:prstGeom prst="rect">
            <a:avLst/>
          </a:prstGeom>
        </p:spPr>
      </p:pic>
      <p:sp>
        <p:nvSpPr>
          <p:cNvPr id="16" name="TextBox 15">
            <a:extLst>
              <a:ext uri="{FF2B5EF4-FFF2-40B4-BE49-F238E27FC236}">
                <a16:creationId xmlns:a16="http://schemas.microsoft.com/office/drawing/2014/main" id="{2382A782-DFC2-4B4D-AC53-9B2850E19815}"/>
              </a:ext>
            </a:extLst>
          </p:cNvPr>
          <p:cNvSpPr txBox="1"/>
          <p:nvPr/>
        </p:nvSpPr>
        <p:spPr>
          <a:xfrm>
            <a:off x="5793961" y="2234808"/>
            <a:ext cx="3197636" cy="369332"/>
          </a:xfrm>
          <a:prstGeom prst="rect">
            <a:avLst/>
          </a:prstGeom>
          <a:noFill/>
        </p:spPr>
        <p:txBody>
          <a:bodyPr wrap="square">
            <a:spAutoFit/>
          </a:bodyPr>
          <a:lstStyle/>
          <a:p>
            <a:pPr marL="342900" indent="-342900">
              <a:buFont typeface="Wingdings" panose="05000000000000000000" pitchFamily="2" charset="2"/>
              <a:buChar char="Ø"/>
            </a:pPr>
            <a:r>
              <a:rPr lang="en-US"/>
              <a:t>Distinguishing Thread Types </a:t>
            </a:r>
          </a:p>
        </p:txBody>
      </p:sp>
      <p:sp>
        <p:nvSpPr>
          <p:cNvPr id="17" name="Rectangle 16">
            <a:extLst>
              <a:ext uri="{FF2B5EF4-FFF2-40B4-BE49-F238E27FC236}">
                <a16:creationId xmlns:a16="http://schemas.microsoft.com/office/drawing/2014/main" id="{BEAFB13B-26F4-4F6E-8CC5-0D4874815A99}"/>
              </a:ext>
            </a:extLst>
          </p:cNvPr>
          <p:cNvSpPr/>
          <p:nvPr/>
        </p:nvSpPr>
        <p:spPr>
          <a:xfrm>
            <a:off x="5843294" y="2577457"/>
            <a:ext cx="6348706" cy="1615827"/>
          </a:xfrm>
          <a:prstGeom prst="rect">
            <a:avLst/>
          </a:prstGeom>
        </p:spPr>
        <p:txBody>
          <a:bodyPr wrap="square">
            <a:spAutoFit/>
          </a:bodyPr>
          <a:lstStyle/>
          <a:p>
            <a:r>
              <a:rPr lang="en-US" sz="1100"/>
              <a:t>It might surprise you that all Java applications, including all of the ones that we have presented in this book, are all multi-threaded. Even a simple Java application that prints Hello World to the screen is multi-threaded. To help you understand this, we introduce the concepts of system threads and user-defined threads. </a:t>
            </a:r>
          </a:p>
          <a:p>
            <a:endParaRPr lang="en-US" sz="1100"/>
          </a:p>
          <a:p>
            <a:r>
              <a:rPr lang="en-US" sz="1100"/>
              <a:t>A </a:t>
            </a:r>
            <a:r>
              <a:rPr lang="en-US" sz="1100" b="1" i="1"/>
              <a:t>system thread </a:t>
            </a:r>
            <a:r>
              <a:rPr lang="en-US" sz="1100"/>
              <a:t>is created by the JVM and runs in the background of the application. For example, the garbage-collection thread is a system thread that is created by the JVM and runs in the background, helping to free memory that is no longer in use. For the most part, the execution of system-defined threads is invisible to the application developer. When a system-defined thread encounters a problem and cannot recover, such as running out of memory, it generates a Java Error , as opposed to an Exception. </a:t>
            </a:r>
          </a:p>
        </p:txBody>
      </p:sp>
      <p:pic>
        <p:nvPicPr>
          <p:cNvPr id="19" name="Picture 18">
            <a:extLst>
              <a:ext uri="{FF2B5EF4-FFF2-40B4-BE49-F238E27FC236}">
                <a16:creationId xmlns:a16="http://schemas.microsoft.com/office/drawing/2014/main" id="{23C8F4F6-8890-4F17-96CA-0E0BFCB8A76D}"/>
              </a:ext>
            </a:extLst>
          </p:cNvPr>
          <p:cNvPicPr>
            <a:picLocks noChangeAspect="1"/>
          </p:cNvPicPr>
          <p:nvPr/>
        </p:nvPicPr>
        <p:blipFill>
          <a:blip r:embed="rId5"/>
          <a:stretch>
            <a:fillRect/>
          </a:stretch>
        </p:blipFill>
        <p:spPr>
          <a:xfrm>
            <a:off x="5912803" y="4302412"/>
            <a:ext cx="5353050" cy="600075"/>
          </a:xfrm>
          <a:prstGeom prst="rect">
            <a:avLst/>
          </a:prstGeom>
        </p:spPr>
      </p:pic>
      <p:sp>
        <p:nvSpPr>
          <p:cNvPr id="20" name="Rectangle 19">
            <a:extLst>
              <a:ext uri="{FF2B5EF4-FFF2-40B4-BE49-F238E27FC236}">
                <a16:creationId xmlns:a16="http://schemas.microsoft.com/office/drawing/2014/main" id="{1CAAA76A-C144-431D-998E-C0B0FDBBE22B}"/>
              </a:ext>
            </a:extLst>
          </p:cNvPr>
          <p:cNvSpPr/>
          <p:nvPr/>
        </p:nvSpPr>
        <p:spPr>
          <a:xfrm>
            <a:off x="5936616" y="4878675"/>
            <a:ext cx="6096000" cy="938719"/>
          </a:xfrm>
          <a:prstGeom prst="rect">
            <a:avLst/>
          </a:prstGeom>
        </p:spPr>
        <p:txBody>
          <a:bodyPr>
            <a:spAutoFit/>
          </a:bodyPr>
          <a:lstStyle/>
          <a:p>
            <a:r>
              <a:rPr lang="en-US" sz="1100"/>
              <a:t>Alternatively, a </a:t>
            </a:r>
            <a:r>
              <a:rPr lang="en-US" sz="1100" b="1" i="1"/>
              <a:t>user-defined thread </a:t>
            </a:r>
            <a:r>
              <a:rPr lang="en-US" sz="1100"/>
              <a:t>is one created by the application developer to accomplish a specific task. All of the applications that we have created up to this point have been multi-threaded, but they contained only one user-defined thread, which calls the main() method. For simplicity, we commonly refer to threads that contain only a single user-defined thread as a single-threaded application, since we are often uninterested in the system threads.</a:t>
            </a:r>
          </a:p>
        </p:txBody>
      </p:sp>
      <p:pic>
        <p:nvPicPr>
          <p:cNvPr id="21" name="Picture 20">
            <a:extLst>
              <a:ext uri="{FF2B5EF4-FFF2-40B4-BE49-F238E27FC236}">
                <a16:creationId xmlns:a16="http://schemas.microsoft.com/office/drawing/2014/main" id="{D0629958-DF1E-4788-80AB-7A8CD20D5578}"/>
              </a:ext>
            </a:extLst>
          </p:cNvPr>
          <p:cNvPicPr>
            <a:picLocks noChangeAspect="1"/>
          </p:cNvPicPr>
          <p:nvPr/>
        </p:nvPicPr>
        <p:blipFill>
          <a:blip r:embed="rId6"/>
          <a:stretch>
            <a:fillRect/>
          </a:stretch>
        </p:blipFill>
        <p:spPr>
          <a:xfrm>
            <a:off x="5998910" y="5734050"/>
            <a:ext cx="5381625" cy="1123950"/>
          </a:xfrm>
          <a:prstGeom prst="rect">
            <a:avLst/>
          </a:prstGeom>
        </p:spPr>
      </p:pic>
    </p:spTree>
    <p:extLst>
      <p:ext uri="{BB962C8B-B14F-4D97-AF65-F5344CB8AC3E}">
        <p14:creationId xmlns:p14="http://schemas.microsoft.com/office/powerpoint/2010/main" val="4094032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73F7C8-EBCF-433F-AD40-5C9A1D9B2295}"/>
              </a:ext>
            </a:extLst>
          </p:cNvPr>
          <p:cNvSpPr txBox="1"/>
          <p:nvPr/>
        </p:nvSpPr>
        <p:spPr>
          <a:xfrm>
            <a:off x="-1" y="0"/>
            <a:ext cx="3971925" cy="369332"/>
          </a:xfrm>
          <a:prstGeom prst="rect">
            <a:avLst/>
          </a:prstGeom>
          <a:noFill/>
        </p:spPr>
        <p:txBody>
          <a:bodyPr wrap="square">
            <a:spAutoFit/>
          </a:bodyPr>
          <a:lstStyle/>
          <a:p>
            <a:pPr marL="342900" indent="-342900">
              <a:buFont typeface="Wingdings" panose="05000000000000000000" pitchFamily="2" charset="2"/>
              <a:buChar char="Ø"/>
            </a:pPr>
            <a:r>
              <a:rPr lang="en-US"/>
              <a:t>Understanding Thread Concurrency </a:t>
            </a:r>
          </a:p>
        </p:txBody>
      </p:sp>
      <p:cxnSp>
        <p:nvCxnSpPr>
          <p:cNvPr id="6" name="Straight Connector 5">
            <a:extLst>
              <a:ext uri="{FF2B5EF4-FFF2-40B4-BE49-F238E27FC236}">
                <a16:creationId xmlns:a16="http://schemas.microsoft.com/office/drawing/2014/main" id="{82A166DB-D08E-4AF2-AD6B-0FA2C473EF0B}"/>
              </a:ext>
            </a:extLst>
          </p:cNvPr>
          <p:cNvCxnSpPr>
            <a:cxnSpLocks/>
          </p:cNvCxnSpPr>
          <p:nvPr/>
        </p:nvCxnSpPr>
        <p:spPr>
          <a:xfrm>
            <a:off x="579396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717101D-DEED-4A3E-A15D-D1F68B922551}"/>
              </a:ext>
            </a:extLst>
          </p:cNvPr>
          <p:cNvSpPr/>
          <p:nvPr/>
        </p:nvSpPr>
        <p:spPr>
          <a:xfrm>
            <a:off x="70065" y="310739"/>
            <a:ext cx="5832054" cy="5001369"/>
          </a:xfrm>
          <a:prstGeom prst="rect">
            <a:avLst/>
          </a:prstGeom>
        </p:spPr>
        <p:txBody>
          <a:bodyPr wrap="square">
            <a:spAutoFit/>
          </a:bodyPr>
          <a:lstStyle/>
          <a:p>
            <a:r>
              <a:rPr lang="en-US" sz="1100"/>
              <a:t>At the start of the chapter, we mentioned that multi-threaded processing allows operating systems</a:t>
            </a:r>
          </a:p>
          <a:p>
            <a:r>
              <a:rPr lang="en-US" sz="1100"/>
              <a:t> to execute threads at the same time. The property of executing multiple threads and processes</a:t>
            </a:r>
          </a:p>
          <a:p>
            <a:r>
              <a:rPr lang="en-US" sz="1100"/>
              <a:t> at the same time is referred to as </a:t>
            </a:r>
            <a:r>
              <a:rPr lang="en-US" sz="1100" b="1" i="1"/>
              <a:t>concurrency</a:t>
            </a:r>
            <a:r>
              <a:rPr lang="en-US" sz="1100"/>
              <a:t> . Of course, with a single-core CPU system, only</a:t>
            </a:r>
          </a:p>
          <a:p>
            <a:r>
              <a:rPr lang="en-US" sz="1100"/>
              <a:t> one task is actually executing at a given time. Even in multi-core or multi-CPU systems, there </a:t>
            </a:r>
          </a:p>
          <a:p>
            <a:r>
              <a:rPr lang="en-US" sz="1100"/>
              <a:t>are often far more threads than CPU processors available. How does the system decide what </a:t>
            </a:r>
          </a:p>
          <a:p>
            <a:r>
              <a:rPr lang="en-US" sz="1100"/>
              <a:t>to execute when there are multiple threads available?</a:t>
            </a:r>
          </a:p>
          <a:p>
            <a:endParaRPr lang="en-US" sz="1100"/>
          </a:p>
          <a:p>
            <a:r>
              <a:rPr lang="en-US" sz="1100"/>
              <a:t>Operating systems use a </a:t>
            </a:r>
            <a:r>
              <a:rPr lang="en-US" sz="1100" b="1" i="1"/>
              <a:t>thread scheduler </a:t>
            </a:r>
            <a:r>
              <a:rPr lang="en-US" sz="1100"/>
              <a:t>to determine which threads should be currently executing, as shown in Figure 7.1 . For example, a thread scheduler may employ a </a:t>
            </a:r>
            <a:r>
              <a:rPr lang="en-US" sz="1100" b="1" i="1"/>
              <a:t>round-robin schedule</a:t>
            </a:r>
            <a:r>
              <a:rPr lang="en-US" sz="1100"/>
              <a:t> in which each available thread receives an equal number of CPU cycles with which to execute, with threads visited in a circular order. If there are 10 available threads, they might each get 100 milliseconds in which to execute, with the process returning to the first thread after the last thread has executed.</a:t>
            </a:r>
          </a:p>
          <a:p>
            <a:endParaRPr lang="en-US" sz="1100"/>
          </a:p>
          <a:p>
            <a:r>
              <a:rPr lang="en-US" sz="1100"/>
              <a:t>When a thread’s allotted time is complete, but the thread has not finished processing, a context switch occurs. A </a:t>
            </a:r>
            <a:r>
              <a:rPr lang="en-US" sz="1100" b="1" i="1"/>
              <a:t>context switch </a:t>
            </a:r>
            <a:r>
              <a:rPr lang="en-US" sz="1100"/>
              <a:t>is the process of storing a thread’s current state and later restoring the state of the thread to continue execution. Be aware that there is often a cost associated with a context switch by way of lost time saving and reloading a thread’s state. </a:t>
            </a:r>
          </a:p>
          <a:p>
            <a:endParaRPr lang="en-US" sz="1100"/>
          </a:p>
          <a:p>
            <a:r>
              <a:rPr lang="en-US" sz="1100"/>
              <a:t>Finally, a thread can interrupt or supersede another thread if it has a higher thread priority than the other thread. A </a:t>
            </a:r>
            <a:r>
              <a:rPr lang="en-US" sz="1100" b="1" i="1"/>
              <a:t>thread priority </a:t>
            </a:r>
            <a:r>
              <a:rPr lang="en-US" sz="1100"/>
              <a:t>is a numeric value associated with a thread that is taken into consideration by the thread scheduler when determining which threads should currently be executing. In Java, thread priorities are specified as integer values. The Thread class includes three important static constants, as shown in Table 7.1. By default, user-defined threads receive a thread priority value of Thread.NORM_PRIORITY. If you have a thread that must be executed right away, you can increase this value to 6 or higher or use the Thread.MAX_PRIORITY value. If two threads have the same priority, the thread scheduler will arbitrarily choose the one to process first in most situations. </a:t>
            </a:r>
          </a:p>
          <a:p>
            <a:endParaRPr lang="en-US" sz="1100"/>
          </a:p>
        </p:txBody>
      </p:sp>
      <p:pic>
        <p:nvPicPr>
          <p:cNvPr id="9" name="Picture 8">
            <a:extLst>
              <a:ext uri="{FF2B5EF4-FFF2-40B4-BE49-F238E27FC236}">
                <a16:creationId xmlns:a16="http://schemas.microsoft.com/office/drawing/2014/main" id="{DF7F4255-2FB1-4A76-85B6-9A54DC0E6488}"/>
              </a:ext>
            </a:extLst>
          </p:cNvPr>
          <p:cNvPicPr>
            <a:picLocks noChangeAspect="1"/>
          </p:cNvPicPr>
          <p:nvPr/>
        </p:nvPicPr>
        <p:blipFill>
          <a:blip r:embed="rId2"/>
          <a:stretch>
            <a:fillRect/>
          </a:stretch>
        </p:blipFill>
        <p:spPr>
          <a:xfrm>
            <a:off x="141188" y="5153025"/>
            <a:ext cx="2790825" cy="1638300"/>
          </a:xfrm>
          <a:prstGeom prst="rect">
            <a:avLst/>
          </a:prstGeom>
        </p:spPr>
      </p:pic>
      <p:sp>
        <p:nvSpPr>
          <p:cNvPr id="10" name="TextBox 9">
            <a:extLst>
              <a:ext uri="{FF2B5EF4-FFF2-40B4-BE49-F238E27FC236}">
                <a16:creationId xmlns:a16="http://schemas.microsoft.com/office/drawing/2014/main" id="{B88072D1-C1CB-4D22-8769-D8DD846548BA}"/>
              </a:ext>
            </a:extLst>
          </p:cNvPr>
          <p:cNvSpPr txBox="1"/>
          <p:nvPr/>
        </p:nvSpPr>
        <p:spPr>
          <a:xfrm>
            <a:off x="5793961" y="2795858"/>
            <a:ext cx="2588038" cy="369332"/>
          </a:xfrm>
          <a:prstGeom prst="rect">
            <a:avLst/>
          </a:prstGeom>
          <a:noFill/>
        </p:spPr>
        <p:txBody>
          <a:bodyPr wrap="square">
            <a:spAutoFit/>
          </a:bodyPr>
          <a:lstStyle/>
          <a:p>
            <a:pPr marL="342900" indent="-342900">
              <a:buFont typeface="Wingdings" panose="05000000000000000000" pitchFamily="2" charset="2"/>
              <a:buChar char="Ø"/>
            </a:pPr>
            <a:r>
              <a:rPr lang="en-US"/>
              <a:t>Introducing Runnable </a:t>
            </a:r>
          </a:p>
        </p:txBody>
      </p:sp>
      <p:sp>
        <p:nvSpPr>
          <p:cNvPr id="11" name="Rectangle 10">
            <a:extLst>
              <a:ext uri="{FF2B5EF4-FFF2-40B4-BE49-F238E27FC236}">
                <a16:creationId xmlns:a16="http://schemas.microsoft.com/office/drawing/2014/main" id="{53A23693-4658-4A51-90AB-D4DCC8DA1DFC}"/>
              </a:ext>
            </a:extLst>
          </p:cNvPr>
          <p:cNvSpPr/>
          <p:nvPr/>
        </p:nvSpPr>
        <p:spPr>
          <a:xfrm>
            <a:off x="5883069" y="3084253"/>
            <a:ext cx="6096000" cy="600164"/>
          </a:xfrm>
          <a:prstGeom prst="rect">
            <a:avLst/>
          </a:prstGeom>
        </p:spPr>
        <p:txBody>
          <a:bodyPr>
            <a:spAutoFit/>
          </a:bodyPr>
          <a:lstStyle/>
          <a:p>
            <a:r>
              <a:rPr lang="en-US" sz="1100"/>
              <a:t>As we mentioned in Chapter 4, “Functional Programming,” </a:t>
            </a:r>
            <a:r>
              <a:rPr lang="en-US" sz="1100" err="1"/>
              <a:t>java.lang.Runnable</a:t>
            </a:r>
            <a:r>
              <a:rPr lang="en-US" sz="1100"/>
              <a:t>, or Runnable for short, is a functional interface that takes no arguments and returns no data. The following is the definition of the Runnable interface:</a:t>
            </a:r>
          </a:p>
        </p:txBody>
      </p:sp>
      <p:pic>
        <p:nvPicPr>
          <p:cNvPr id="12" name="Picture 11">
            <a:extLst>
              <a:ext uri="{FF2B5EF4-FFF2-40B4-BE49-F238E27FC236}">
                <a16:creationId xmlns:a16="http://schemas.microsoft.com/office/drawing/2014/main" id="{F349BF08-9A59-4BEA-B96B-C373A0344F7E}"/>
              </a:ext>
            </a:extLst>
          </p:cNvPr>
          <p:cNvPicPr>
            <a:picLocks noChangeAspect="1"/>
          </p:cNvPicPr>
          <p:nvPr/>
        </p:nvPicPr>
        <p:blipFill>
          <a:blip r:embed="rId3"/>
          <a:stretch>
            <a:fillRect/>
          </a:stretch>
        </p:blipFill>
        <p:spPr>
          <a:xfrm>
            <a:off x="5972185" y="3684417"/>
            <a:ext cx="3219450" cy="581025"/>
          </a:xfrm>
          <a:prstGeom prst="rect">
            <a:avLst/>
          </a:prstGeom>
        </p:spPr>
      </p:pic>
      <p:sp>
        <p:nvSpPr>
          <p:cNvPr id="13" name="Rectangle 12">
            <a:extLst>
              <a:ext uri="{FF2B5EF4-FFF2-40B4-BE49-F238E27FC236}">
                <a16:creationId xmlns:a16="http://schemas.microsoft.com/office/drawing/2014/main" id="{4E3CF6F6-FEBE-4C20-9C5C-83998CE64B74}"/>
              </a:ext>
            </a:extLst>
          </p:cNvPr>
          <p:cNvSpPr/>
          <p:nvPr/>
        </p:nvSpPr>
        <p:spPr>
          <a:xfrm>
            <a:off x="5892594" y="4257090"/>
            <a:ext cx="6096000" cy="769441"/>
          </a:xfrm>
          <a:prstGeom prst="rect">
            <a:avLst/>
          </a:prstGeom>
        </p:spPr>
        <p:txBody>
          <a:bodyPr>
            <a:spAutoFit/>
          </a:bodyPr>
          <a:lstStyle/>
          <a:p>
            <a:r>
              <a:rPr lang="en-US" sz="1100"/>
              <a:t>The Runnable interface is commonly used to define the work a thread will execute, separate from the main application thread. We will be relying on the Runnable interface throughout this chapter, especially when we discuss applying parallel operations to streams. The following lambda expressions each rely on the Runnable interface:</a:t>
            </a:r>
          </a:p>
        </p:txBody>
      </p:sp>
      <p:pic>
        <p:nvPicPr>
          <p:cNvPr id="14" name="Picture 13">
            <a:extLst>
              <a:ext uri="{FF2B5EF4-FFF2-40B4-BE49-F238E27FC236}">
                <a16:creationId xmlns:a16="http://schemas.microsoft.com/office/drawing/2014/main" id="{A4A04A44-57F2-4882-9450-D15DFF0319B1}"/>
              </a:ext>
            </a:extLst>
          </p:cNvPr>
          <p:cNvPicPr>
            <a:picLocks noChangeAspect="1"/>
          </p:cNvPicPr>
          <p:nvPr/>
        </p:nvPicPr>
        <p:blipFill>
          <a:blip r:embed="rId4"/>
          <a:stretch>
            <a:fillRect/>
          </a:stretch>
        </p:blipFill>
        <p:spPr>
          <a:xfrm>
            <a:off x="5927934" y="4991344"/>
            <a:ext cx="2638425" cy="742950"/>
          </a:xfrm>
          <a:prstGeom prst="rect">
            <a:avLst/>
          </a:prstGeom>
        </p:spPr>
      </p:pic>
      <p:sp>
        <p:nvSpPr>
          <p:cNvPr id="15" name="Rectangle 14">
            <a:extLst>
              <a:ext uri="{FF2B5EF4-FFF2-40B4-BE49-F238E27FC236}">
                <a16:creationId xmlns:a16="http://schemas.microsoft.com/office/drawing/2014/main" id="{F517F043-4859-4589-8047-A807E03FED57}"/>
              </a:ext>
            </a:extLst>
          </p:cNvPr>
          <p:cNvSpPr/>
          <p:nvPr/>
        </p:nvSpPr>
        <p:spPr>
          <a:xfrm>
            <a:off x="5883069" y="5734294"/>
            <a:ext cx="6096000" cy="430887"/>
          </a:xfrm>
          <a:prstGeom prst="rect">
            <a:avLst/>
          </a:prstGeom>
        </p:spPr>
        <p:txBody>
          <a:bodyPr>
            <a:spAutoFit/>
          </a:bodyPr>
          <a:lstStyle/>
          <a:p>
            <a:r>
              <a:rPr lang="en-US" sz="1100"/>
              <a:t>For these reasons, the following lambdas, while valid for other functional interfaces, are not compatible with Runnable:</a:t>
            </a:r>
          </a:p>
        </p:txBody>
      </p:sp>
      <p:pic>
        <p:nvPicPr>
          <p:cNvPr id="16" name="Picture 15">
            <a:extLst>
              <a:ext uri="{FF2B5EF4-FFF2-40B4-BE49-F238E27FC236}">
                <a16:creationId xmlns:a16="http://schemas.microsoft.com/office/drawing/2014/main" id="{9AF8ADED-34D8-4CD8-BC17-D2190E528F14}"/>
              </a:ext>
            </a:extLst>
          </p:cNvPr>
          <p:cNvPicPr>
            <a:picLocks noChangeAspect="1"/>
          </p:cNvPicPr>
          <p:nvPr/>
        </p:nvPicPr>
        <p:blipFill>
          <a:blip r:embed="rId5"/>
          <a:stretch>
            <a:fillRect/>
          </a:stretch>
        </p:blipFill>
        <p:spPr>
          <a:xfrm>
            <a:off x="5883069" y="2084"/>
            <a:ext cx="6219825" cy="2867025"/>
          </a:xfrm>
          <a:prstGeom prst="rect">
            <a:avLst/>
          </a:prstGeom>
        </p:spPr>
      </p:pic>
      <p:pic>
        <p:nvPicPr>
          <p:cNvPr id="17" name="Picture 16">
            <a:extLst>
              <a:ext uri="{FF2B5EF4-FFF2-40B4-BE49-F238E27FC236}">
                <a16:creationId xmlns:a16="http://schemas.microsoft.com/office/drawing/2014/main" id="{FA678AD5-448C-4BF8-85F6-97114A0A115B}"/>
              </a:ext>
            </a:extLst>
          </p:cNvPr>
          <p:cNvPicPr>
            <a:picLocks noChangeAspect="1"/>
          </p:cNvPicPr>
          <p:nvPr/>
        </p:nvPicPr>
        <p:blipFill>
          <a:blip r:embed="rId6"/>
          <a:stretch>
            <a:fillRect/>
          </a:stretch>
        </p:blipFill>
        <p:spPr>
          <a:xfrm>
            <a:off x="5972185" y="6234942"/>
            <a:ext cx="1905000" cy="600075"/>
          </a:xfrm>
          <a:prstGeom prst="rect">
            <a:avLst/>
          </a:prstGeom>
        </p:spPr>
      </p:pic>
      <p:pic>
        <p:nvPicPr>
          <p:cNvPr id="19" name="Picture 18">
            <a:extLst>
              <a:ext uri="{FF2B5EF4-FFF2-40B4-BE49-F238E27FC236}">
                <a16:creationId xmlns:a16="http://schemas.microsoft.com/office/drawing/2014/main" id="{0540699E-1DDD-4741-A54A-3FB64E294E86}"/>
              </a:ext>
            </a:extLst>
          </p:cNvPr>
          <p:cNvPicPr>
            <a:picLocks noChangeAspect="1"/>
          </p:cNvPicPr>
          <p:nvPr/>
        </p:nvPicPr>
        <p:blipFill>
          <a:blip r:embed="rId7"/>
          <a:stretch>
            <a:fillRect/>
          </a:stretch>
        </p:blipFill>
        <p:spPr>
          <a:xfrm>
            <a:off x="1826429" y="5818968"/>
            <a:ext cx="4024060" cy="896157"/>
          </a:xfrm>
          <a:prstGeom prst="rect">
            <a:avLst/>
          </a:prstGeom>
        </p:spPr>
      </p:pic>
    </p:spTree>
    <p:extLst>
      <p:ext uri="{BB962C8B-B14F-4D97-AF65-F5344CB8AC3E}">
        <p14:creationId xmlns:p14="http://schemas.microsoft.com/office/powerpoint/2010/main" val="2612200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4A68FB-90CE-40EF-BA3E-6F8F6A33B446}"/>
              </a:ext>
            </a:extLst>
          </p:cNvPr>
          <p:cNvPicPr>
            <a:picLocks noChangeAspect="1"/>
          </p:cNvPicPr>
          <p:nvPr/>
        </p:nvPicPr>
        <p:blipFill>
          <a:blip r:embed="rId2"/>
          <a:stretch>
            <a:fillRect/>
          </a:stretch>
        </p:blipFill>
        <p:spPr>
          <a:xfrm>
            <a:off x="0" y="0"/>
            <a:ext cx="5381625" cy="2286000"/>
          </a:xfrm>
          <a:prstGeom prst="rect">
            <a:avLst/>
          </a:prstGeom>
        </p:spPr>
      </p:pic>
      <p:pic>
        <p:nvPicPr>
          <p:cNvPr id="5" name="Picture 4">
            <a:extLst>
              <a:ext uri="{FF2B5EF4-FFF2-40B4-BE49-F238E27FC236}">
                <a16:creationId xmlns:a16="http://schemas.microsoft.com/office/drawing/2014/main" id="{6F484093-6F6A-4A06-9F7C-EF42D6A5C344}"/>
              </a:ext>
            </a:extLst>
          </p:cNvPr>
          <p:cNvPicPr>
            <a:picLocks noChangeAspect="1"/>
          </p:cNvPicPr>
          <p:nvPr/>
        </p:nvPicPr>
        <p:blipFill>
          <a:blip r:embed="rId3"/>
          <a:stretch>
            <a:fillRect/>
          </a:stretch>
        </p:blipFill>
        <p:spPr>
          <a:xfrm>
            <a:off x="80962" y="2286000"/>
            <a:ext cx="5219700" cy="2714625"/>
          </a:xfrm>
          <a:prstGeom prst="rect">
            <a:avLst/>
          </a:prstGeom>
        </p:spPr>
      </p:pic>
      <p:pic>
        <p:nvPicPr>
          <p:cNvPr id="6" name="Picture 5">
            <a:extLst>
              <a:ext uri="{FF2B5EF4-FFF2-40B4-BE49-F238E27FC236}">
                <a16:creationId xmlns:a16="http://schemas.microsoft.com/office/drawing/2014/main" id="{3F15ABE5-F0F0-4B84-872B-7E8BA92B72C9}"/>
              </a:ext>
            </a:extLst>
          </p:cNvPr>
          <p:cNvPicPr>
            <a:picLocks noChangeAspect="1"/>
          </p:cNvPicPr>
          <p:nvPr/>
        </p:nvPicPr>
        <p:blipFill>
          <a:blip r:embed="rId4"/>
          <a:stretch>
            <a:fillRect/>
          </a:stretch>
        </p:blipFill>
        <p:spPr>
          <a:xfrm>
            <a:off x="0" y="5000625"/>
            <a:ext cx="5343525" cy="85725"/>
          </a:xfrm>
          <a:prstGeom prst="rect">
            <a:avLst/>
          </a:prstGeom>
        </p:spPr>
      </p:pic>
      <p:cxnSp>
        <p:nvCxnSpPr>
          <p:cNvPr id="7" name="Straight Connector 6">
            <a:extLst>
              <a:ext uri="{FF2B5EF4-FFF2-40B4-BE49-F238E27FC236}">
                <a16:creationId xmlns:a16="http://schemas.microsoft.com/office/drawing/2014/main" id="{94826056-6C83-46C2-BE06-FB469740D3BC}"/>
              </a:ext>
            </a:extLst>
          </p:cNvPr>
          <p:cNvCxnSpPr>
            <a:cxnSpLocks/>
          </p:cNvCxnSpPr>
          <p:nvPr/>
        </p:nvCxnSpPr>
        <p:spPr>
          <a:xfrm>
            <a:off x="567689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2DB0C6-C248-457C-8D25-36F94FF6E732}"/>
              </a:ext>
            </a:extLst>
          </p:cNvPr>
          <p:cNvSpPr txBox="1"/>
          <p:nvPr/>
        </p:nvSpPr>
        <p:spPr>
          <a:xfrm>
            <a:off x="0" y="5079206"/>
            <a:ext cx="5347906" cy="381238"/>
          </a:xfrm>
          <a:prstGeom prst="rect">
            <a:avLst/>
          </a:prstGeom>
          <a:noFill/>
        </p:spPr>
        <p:txBody>
          <a:bodyPr wrap="square">
            <a:spAutoFit/>
          </a:bodyPr>
          <a:lstStyle/>
          <a:p>
            <a:pPr marL="342900" indent="-342900">
              <a:buFont typeface="Wingdings" panose="05000000000000000000" pitchFamily="2" charset="2"/>
              <a:buChar char="Ø"/>
            </a:pPr>
            <a:r>
              <a:rPr lang="en-US"/>
              <a:t>Creating a Thread </a:t>
            </a:r>
          </a:p>
        </p:txBody>
      </p:sp>
      <p:sp>
        <p:nvSpPr>
          <p:cNvPr id="9" name="Rectangle 8">
            <a:extLst>
              <a:ext uri="{FF2B5EF4-FFF2-40B4-BE49-F238E27FC236}">
                <a16:creationId xmlns:a16="http://schemas.microsoft.com/office/drawing/2014/main" id="{1F0B2611-5CFB-4AE3-BF91-AA0D088AEC5E}"/>
              </a:ext>
            </a:extLst>
          </p:cNvPr>
          <p:cNvSpPr/>
          <p:nvPr/>
        </p:nvSpPr>
        <p:spPr>
          <a:xfrm>
            <a:off x="58102" y="5460444"/>
            <a:ext cx="5618796" cy="1277273"/>
          </a:xfrm>
          <a:prstGeom prst="rect">
            <a:avLst/>
          </a:prstGeom>
        </p:spPr>
        <p:txBody>
          <a:bodyPr wrap="square">
            <a:spAutoFit/>
          </a:bodyPr>
          <a:lstStyle/>
          <a:p>
            <a:r>
              <a:rPr lang="en-US" sz="1100"/>
              <a:t>The simplest way to execute a thread is by using the java.lang.Thread class, or Thread for short. Executing a task with Thread is a two-step process. First you define the Thread with the </a:t>
            </a:r>
          </a:p>
          <a:p>
            <a:r>
              <a:rPr lang="en-US" sz="1100"/>
              <a:t>corresponding task to be done. Then you start the task by using the Thread.start() method.</a:t>
            </a:r>
          </a:p>
          <a:p>
            <a:endParaRPr lang="en-US" sz="1100"/>
          </a:p>
          <a:p>
            <a:r>
              <a:rPr lang="en-US" sz="1100"/>
              <a:t>As we shall discuss later in the chapter, Java does not provide any guarantees about the order in which a thread will be processed once it is started. It may be executed immediately or delayed for a significant amount of time.</a:t>
            </a:r>
          </a:p>
        </p:txBody>
      </p:sp>
      <p:pic>
        <p:nvPicPr>
          <p:cNvPr id="11" name="Picture 10">
            <a:extLst>
              <a:ext uri="{FF2B5EF4-FFF2-40B4-BE49-F238E27FC236}">
                <a16:creationId xmlns:a16="http://schemas.microsoft.com/office/drawing/2014/main" id="{F80163B9-B7C5-4059-BC34-12D267AF3369}"/>
              </a:ext>
            </a:extLst>
          </p:cNvPr>
          <p:cNvPicPr>
            <a:picLocks noChangeAspect="1"/>
          </p:cNvPicPr>
          <p:nvPr/>
        </p:nvPicPr>
        <p:blipFill>
          <a:blip r:embed="rId5"/>
          <a:stretch>
            <a:fillRect/>
          </a:stretch>
        </p:blipFill>
        <p:spPr>
          <a:xfrm>
            <a:off x="5766671" y="0"/>
            <a:ext cx="5391150" cy="600075"/>
          </a:xfrm>
          <a:prstGeom prst="rect">
            <a:avLst/>
          </a:prstGeom>
        </p:spPr>
      </p:pic>
      <p:sp>
        <p:nvSpPr>
          <p:cNvPr id="12" name="Rectangle 11">
            <a:extLst>
              <a:ext uri="{FF2B5EF4-FFF2-40B4-BE49-F238E27FC236}">
                <a16:creationId xmlns:a16="http://schemas.microsoft.com/office/drawing/2014/main" id="{B1DB34DB-68EB-41CE-B82D-561BD0482555}"/>
              </a:ext>
            </a:extLst>
          </p:cNvPr>
          <p:cNvSpPr/>
          <p:nvPr/>
        </p:nvSpPr>
        <p:spPr>
          <a:xfrm>
            <a:off x="5666720" y="528325"/>
            <a:ext cx="6096000" cy="938719"/>
          </a:xfrm>
          <a:prstGeom prst="rect">
            <a:avLst/>
          </a:prstGeom>
        </p:spPr>
        <p:txBody>
          <a:bodyPr>
            <a:spAutoFit/>
          </a:bodyPr>
          <a:lstStyle/>
          <a:p>
            <a:r>
              <a:rPr lang="en-US" sz="1100"/>
              <a:t>Defining the task, or work, that a Thread instance will execute can be done two ways in Java: </a:t>
            </a:r>
          </a:p>
          <a:p>
            <a:r>
              <a:rPr lang="en-US" sz="1100"/>
              <a:t>■ Provide a Runnable object or lambda expression to the Thread constructor. </a:t>
            </a:r>
          </a:p>
          <a:p>
            <a:r>
              <a:rPr lang="en-US" sz="1100"/>
              <a:t>■ Create a class that extends Thread and overrides the run() method. </a:t>
            </a:r>
          </a:p>
          <a:p>
            <a:endParaRPr lang="en-US" sz="1100"/>
          </a:p>
          <a:p>
            <a:r>
              <a:rPr lang="en-US" sz="1100"/>
              <a:t>The following are examples of these techniques: </a:t>
            </a:r>
          </a:p>
        </p:txBody>
      </p:sp>
      <p:sp>
        <p:nvSpPr>
          <p:cNvPr id="14" name="Rectangle 13">
            <a:extLst>
              <a:ext uri="{FF2B5EF4-FFF2-40B4-BE49-F238E27FC236}">
                <a16:creationId xmlns:a16="http://schemas.microsoft.com/office/drawing/2014/main" id="{5FFAC5B3-E243-445F-AEF4-C433214717C9}"/>
              </a:ext>
            </a:extLst>
          </p:cNvPr>
          <p:cNvSpPr/>
          <p:nvPr/>
        </p:nvSpPr>
        <p:spPr>
          <a:xfrm>
            <a:off x="5766671" y="4450809"/>
            <a:ext cx="6096000" cy="938719"/>
          </a:xfrm>
          <a:prstGeom prst="rect">
            <a:avLst/>
          </a:prstGeom>
        </p:spPr>
        <p:txBody>
          <a:bodyPr>
            <a:spAutoFit/>
          </a:bodyPr>
          <a:lstStyle/>
          <a:p>
            <a:r>
              <a:rPr lang="en-US" sz="1100"/>
              <a:t>The first example creates a Thread using a Runnable instance, while the second example uses the less common practice of extending the Thread class and overriding the run() method. Anytime you create a Thread instance, make sure that you remember to start the task with the Thread.start() method. This starts the task in a separate operating system thread. For example, what is the output of the following code snippet using these two classes?</a:t>
            </a:r>
          </a:p>
        </p:txBody>
      </p:sp>
      <p:pic>
        <p:nvPicPr>
          <p:cNvPr id="15" name="Picture 14">
            <a:extLst>
              <a:ext uri="{FF2B5EF4-FFF2-40B4-BE49-F238E27FC236}">
                <a16:creationId xmlns:a16="http://schemas.microsoft.com/office/drawing/2014/main" id="{21FA6021-5F59-4136-812F-9843EEAAA799}"/>
              </a:ext>
            </a:extLst>
          </p:cNvPr>
          <p:cNvPicPr>
            <a:picLocks noChangeAspect="1"/>
          </p:cNvPicPr>
          <p:nvPr/>
        </p:nvPicPr>
        <p:blipFill>
          <a:blip r:embed="rId6"/>
          <a:stretch>
            <a:fillRect/>
          </a:stretch>
        </p:blipFill>
        <p:spPr>
          <a:xfrm>
            <a:off x="5849165" y="5562600"/>
            <a:ext cx="2857500" cy="1285875"/>
          </a:xfrm>
          <a:prstGeom prst="rect">
            <a:avLst/>
          </a:prstGeom>
        </p:spPr>
      </p:pic>
      <p:sp>
        <p:nvSpPr>
          <p:cNvPr id="16" name="Rectangle 15">
            <a:extLst>
              <a:ext uri="{FF2B5EF4-FFF2-40B4-BE49-F238E27FC236}">
                <a16:creationId xmlns:a16="http://schemas.microsoft.com/office/drawing/2014/main" id="{1CEF4A32-F9E2-40EA-82F1-5036BD418AC3}"/>
              </a:ext>
            </a:extLst>
          </p:cNvPr>
          <p:cNvSpPr/>
          <p:nvPr/>
        </p:nvSpPr>
        <p:spPr>
          <a:xfrm>
            <a:off x="8653561" y="5174084"/>
            <a:ext cx="3534254" cy="430887"/>
          </a:xfrm>
          <a:prstGeom prst="rect">
            <a:avLst/>
          </a:prstGeom>
        </p:spPr>
        <p:txBody>
          <a:bodyPr wrap="square">
            <a:spAutoFit/>
          </a:bodyPr>
          <a:lstStyle/>
          <a:p>
            <a:r>
              <a:rPr lang="en-US" sz="1100"/>
              <a:t>The answer is that it is unknown until runtime. For example, the following is just one possible output:</a:t>
            </a:r>
          </a:p>
        </p:txBody>
      </p:sp>
      <p:pic>
        <p:nvPicPr>
          <p:cNvPr id="17" name="Picture 16">
            <a:extLst>
              <a:ext uri="{FF2B5EF4-FFF2-40B4-BE49-F238E27FC236}">
                <a16:creationId xmlns:a16="http://schemas.microsoft.com/office/drawing/2014/main" id="{71582C22-3D1F-41B7-A58F-F501175FCDD6}"/>
              </a:ext>
            </a:extLst>
          </p:cNvPr>
          <p:cNvPicPr>
            <a:picLocks noChangeAspect="1"/>
          </p:cNvPicPr>
          <p:nvPr/>
        </p:nvPicPr>
        <p:blipFill>
          <a:blip r:embed="rId7"/>
          <a:stretch>
            <a:fillRect/>
          </a:stretch>
        </p:blipFill>
        <p:spPr>
          <a:xfrm>
            <a:off x="9643346" y="5562600"/>
            <a:ext cx="1514475" cy="1276350"/>
          </a:xfrm>
          <a:prstGeom prst="rect">
            <a:avLst/>
          </a:prstGeom>
        </p:spPr>
      </p:pic>
      <p:pic>
        <p:nvPicPr>
          <p:cNvPr id="18" name="Picture 17">
            <a:extLst>
              <a:ext uri="{FF2B5EF4-FFF2-40B4-BE49-F238E27FC236}">
                <a16:creationId xmlns:a16="http://schemas.microsoft.com/office/drawing/2014/main" id="{05965F7A-67C0-4398-8996-683CB2B3EFBD}"/>
              </a:ext>
            </a:extLst>
          </p:cNvPr>
          <p:cNvPicPr>
            <a:picLocks noChangeAspect="1"/>
          </p:cNvPicPr>
          <p:nvPr/>
        </p:nvPicPr>
        <p:blipFill>
          <a:blip r:embed="rId8"/>
          <a:stretch>
            <a:fillRect/>
          </a:stretch>
        </p:blipFill>
        <p:spPr>
          <a:xfrm>
            <a:off x="5766671" y="1428748"/>
            <a:ext cx="3600450" cy="3086100"/>
          </a:xfrm>
          <a:prstGeom prst="rect">
            <a:avLst/>
          </a:prstGeom>
        </p:spPr>
      </p:pic>
      <p:pic>
        <p:nvPicPr>
          <p:cNvPr id="19" name="Picture 18">
            <a:extLst>
              <a:ext uri="{FF2B5EF4-FFF2-40B4-BE49-F238E27FC236}">
                <a16:creationId xmlns:a16="http://schemas.microsoft.com/office/drawing/2014/main" id="{D58762FB-8871-4981-9D1C-6F3C41EF034A}"/>
              </a:ext>
            </a:extLst>
          </p:cNvPr>
          <p:cNvPicPr>
            <a:picLocks noChangeAspect="1"/>
          </p:cNvPicPr>
          <p:nvPr/>
        </p:nvPicPr>
        <p:blipFill>
          <a:blip r:embed="rId9"/>
          <a:stretch>
            <a:fillRect/>
          </a:stretch>
        </p:blipFill>
        <p:spPr>
          <a:xfrm>
            <a:off x="8813821" y="5616877"/>
            <a:ext cx="3427229" cy="1233980"/>
          </a:xfrm>
          <a:prstGeom prst="rect">
            <a:avLst/>
          </a:prstGeom>
        </p:spPr>
      </p:pic>
      <p:pic>
        <p:nvPicPr>
          <p:cNvPr id="20" name="Picture 19">
            <a:extLst>
              <a:ext uri="{FF2B5EF4-FFF2-40B4-BE49-F238E27FC236}">
                <a16:creationId xmlns:a16="http://schemas.microsoft.com/office/drawing/2014/main" id="{8FF5C8C1-5CA9-4315-BFFF-A9ED7F5F0D0F}"/>
              </a:ext>
            </a:extLst>
          </p:cNvPr>
          <p:cNvPicPr>
            <a:picLocks noChangeAspect="1"/>
          </p:cNvPicPr>
          <p:nvPr/>
        </p:nvPicPr>
        <p:blipFill>
          <a:blip r:embed="rId10"/>
          <a:stretch>
            <a:fillRect/>
          </a:stretch>
        </p:blipFill>
        <p:spPr>
          <a:xfrm>
            <a:off x="9879935" y="2043112"/>
            <a:ext cx="1238250" cy="485775"/>
          </a:xfrm>
          <a:prstGeom prst="rect">
            <a:avLst/>
          </a:prstGeom>
        </p:spPr>
      </p:pic>
      <p:pic>
        <p:nvPicPr>
          <p:cNvPr id="21" name="Picture 20">
            <a:extLst>
              <a:ext uri="{FF2B5EF4-FFF2-40B4-BE49-F238E27FC236}">
                <a16:creationId xmlns:a16="http://schemas.microsoft.com/office/drawing/2014/main" id="{CE61AFEE-4CFE-47FC-9D4D-5E8DF7164486}"/>
              </a:ext>
            </a:extLst>
          </p:cNvPr>
          <p:cNvPicPr>
            <a:picLocks noChangeAspect="1"/>
          </p:cNvPicPr>
          <p:nvPr/>
        </p:nvPicPr>
        <p:blipFill>
          <a:blip r:embed="rId11"/>
          <a:stretch>
            <a:fillRect/>
          </a:stretch>
        </p:blipFill>
        <p:spPr>
          <a:xfrm>
            <a:off x="9879935" y="3870096"/>
            <a:ext cx="1514475" cy="219075"/>
          </a:xfrm>
          <a:prstGeom prst="rect">
            <a:avLst/>
          </a:prstGeom>
        </p:spPr>
      </p:pic>
      <p:pic>
        <p:nvPicPr>
          <p:cNvPr id="22" name="Picture 21">
            <a:extLst>
              <a:ext uri="{FF2B5EF4-FFF2-40B4-BE49-F238E27FC236}">
                <a16:creationId xmlns:a16="http://schemas.microsoft.com/office/drawing/2014/main" id="{1F0DCAEF-3B52-43D1-A5E9-E920D218B9A7}"/>
              </a:ext>
            </a:extLst>
          </p:cNvPr>
          <p:cNvPicPr>
            <a:picLocks noChangeAspect="1"/>
          </p:cNvPicPr>
          <p:nvPr/>
        </p:nvPicPr>
        <p:blipFill>
          <a:blip r:embed="rId9"/>
          <a:stretch>
            <a:fillRect/>
          </a:stretch>
        </p:blipFill>
        <p:spPr>
          <a:xfrm>
            <a:off x="9378914" y="1083468"/>
            <a:ext cx="2850226" cy="3307808"/>
          </a:xfrm>
          <a:prstGeom prst="rect">
            <a:avLst/>
          </a:prstGeom>
        </p:spPr>
      </p:pic>
    </p:spTree>
    <p:extLst>
      <p:ext uri="{BB962C8B-B14F-4D97-AF65-F5344CB8AC3E}">
        <p14:creationId xmlns:p14="http://schemas.microsoft.com/office/powerpoint/2010/main" val="606012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171</Slides>
  <Notes>4</Notes>
  <HiddenSlides>0</HiddenSlides>
  <ScaleCrop>false</ScaleCrop>
  <HeadingPairs>
    <vt:vector size="4" baseType="variant">
      <vt:variant>
        <vt:lpstr>Theme</vt:lpstr>
      </vt:variant>
      <vt:variant>
        <vt:i4>1</vt:i4>
      </vt:variant>
      <vt:variant>
        <vt:lpstr>Slide Titles</vt:lpstr>
      </vt:variant>
      <vt:variant>
        <vt:i4>171</vt:i4>
      </vt:variant>
    </vt:vector>
  </HeadingPairs>
  <TitlesOfParts>
    <vt:vector size="17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1434323</dc:creator>
  <cp:revision>16</cp:revision>
  <dcterms:created xsi:type="dcterms:W3CDTF">2021-04-04T05:56:47Z</dcterms:created>
  <dcterms:modified xsi:type="dcterms:W3CDTF">2024-03-25T09:44:50Z</dcterms:modified>
</cp:coreProperties>
</file>